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89223-603D-1F41-857A-CF0426FD41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BD4869-2772-0D44-BD90-8C809925B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9C40A-F009-924E-A7A8-59A6167F4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4EA6-76FE-174D-B37B-D5A0D580C99A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E10FE-0CEF-DB45-AC30-8061B2E1F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7003D-51AE-E447-825A-01EAE09AB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9ED8-0CEE-004D-A87E-DC1FED8D6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44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248D5-68DD-344A-AC16-D2B95743D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E2B48-93E4-0D46-87AE-F43C88EF7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50903-0A4C-7A4B-95A0-805A76AEB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4EA6-76FE-174D-B37B-D5A0D580C99A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BFF97-36D8-9044-8239-9FDC6DA98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396C1-42D0-4B47-864B-EBEEBFC9C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9ED8-0CEE-004D-A87E-DC1FED8D6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1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5973D-9626-4345-8B5E-E7901CF7A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AF607-EC7A-1148-8ED9-5572E318E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EEBCF-15C6-9F4D-B812-A56697717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4EA6-76FE-174D-B37B-D5A0D580C99A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A9987-4946-9144-AFDD-E8CEF5D52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9F998-EA86-7A4F-8AE0-9D43899AF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9ED8-0CEE-004D-A87E-DC1FED8D6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884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EE412-BE6B-F04B-9FF6-1A88D85B5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7E12D-4FCE-7C49-B169-509A827512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F94888-2E42-0847-ACFC-1C68BF146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6E0E8-41EA-924F-B041-977BEFA3E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4EA6-76FE-174D-B37B-D5A0D580C99A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4E2EE0-FBD6-A249-8E22-520AFA43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E97E4-A8D4-0449-9388-4F9010261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9ED8-0CEE-004D-A87E-DC1FED8D6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78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26243-24DB-844D-BECA-C826628E6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17A0C-C715-F942-B4EC-21FA41FA4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F952E-AADB-9A4C-A0B6-4636D627A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799A73-FBB2-6A48-9B55-56629AAB68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425883-C233-AF49-892E-CCEBA4188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6F183C-DAA4-EF47-B3B8-4AA0D90E9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4EA6-76FE-174D-B37B-D5A0D580C99A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21C427-FC07-8341-AD82-252EC1F94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A34587-33E7-9740-8D29-053EE896F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9ED8-0CEE-004D-A87E-DC1FED8D6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9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7A4C3-18A7-404B-AB2A-6012A3182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42E9E1-BBA8-2441-A801-5C92B4843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4EA6-76FE-174D-B37B-D5A0D580C99A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1741A7-320D-9E4D-A3A2-4F5CD7F57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154C40-462D-3E45-B69B-73EC48BE2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9ED8-0CEE-004D-A87E-DC1FED8D6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30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F16569-9589-5D45-B9C9-2576B1004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4EA6-76FE-174D-B37B-D5A0D580C99A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C112A-52BB-2249-AC59-463DF0520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726E62-048D-9843-9D86-961BE5822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9ED8-0CEE-004D-A87E-DC1FED8D6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03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C3CB7-A00E-A540-9B70-0BE92FE91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B00E5-CE73-D64C-BCB6-9A12F8D64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68CBF-A968-764B-B05C-708807AE1E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CB635-820B-774E-92BC-46EE81FBC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4EA6-76FE-174D-B37B-D5A0D580C99A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279A2-712F-D046-9B5F-970E7E675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60C49-444B-3E47-9101-FFCD8AF2B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9ED8-0CEE-004D-A87E-DC1FED8D6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20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66A0E-32D3-944C-91DE-19DD6C4FB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ABA9B-4887-BB43-8D3A-0623B82BEE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E1359-E696-6647-9A6F-D7EEFA9122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BB6B45-F941-904C-88CB-47E3CD38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4EA6-76FE-174D-B37B-D5A0D580C99A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B34D43-6AF2-6549-81EE-13F3297AF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31221E-0B48-5249-B9A2-CA007231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9ED8-0CEE-004D-A87E-DC1FED8D6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704BB-CEC1-CB43-B4F7-73A0E869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6433E5-E92B-0B41-87C9-00AD490E9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B5BA73-27EB-3E42-8BEF-8C7CDD516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4EA6-76FE-174D-B37B-D5A0D580C99A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BDE9B-FE76-F042-835A-CDB7923D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D2665-CD99-044C-8DC4-0F9432262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9ED8-0CEE-004D-A87E-DC1FED8D6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77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080EDA-3C22-3A40-9D6B-BDD99FBCF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7A5F21-8275-F54E-B0B3-D40041CB0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7521-B599-C743-8E31-3A99373B7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4EA6-76FE-174D-B37B-D5A0D580C99A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B4FA6-7CCD-8F4D-AF9C-351F16CA0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8AED4-2F41-9C4E-A829-FBFAC61D0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49ED8-0CEE-004D-A87E-DC1FED8D6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202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7F589D-DC57-1E43-AFC3-16FF28774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4015A-5FFB-DB4D-B576-3F9458A10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0E615-9CE9-9644-B0E0-C4B95F9CF3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74EA6-76FE-174D-B37B-D5A0D580C99A}" type="datetimeFigureOut">
              <a:rPr lang="en-US" smtClean="0"/>
              <a:t>3/2/2022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25325-D1C5-6B48-8135-92A4718A54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D9F59-E917-C44D-9350-DC1F25D9C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49ED8-0CEE-004D-A87E-DC1FED8D69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46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8C14B-989C-D24C-904E-FF2EA5E9B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2215" y="-315261"/>
            <a:ext cx="9144000" cy="2387600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सामाजिक संरचना का अर्थ एवं परिभाषा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FE46F8-B12A-8A47-B297-2805EA482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0800000" flipV="1">
            <a:off x="7132509" y="2984643"/>
            <a:ext cx="5309153" cy="3602038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800" b="1">
                <a:solidFill>
                  <a:schemeClr val="accent6"/>
                </a:solidFill>
              </a:rPr>
              <a:t>कार्ल मैनहीम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b="1">
                <a:solidFill>
                  <a:schemeClr val="accent6"/>
                </a:solidFill>
              </a:rPr>
              <a:t>पारसंस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b="1">
                <a:solidFill>
                  <a:schemeClr val="accent6"/>
                </a:solidFill>
              </a:rPr>
              <a:t>गिन्सवर्ग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b="1">
                <a:solidFill>
                  <a:schemeClr val="accent6"/>
                </a:solidFill>
              </a:rPr>
              <a:t>मैंकाइबर एवं पेज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b="1">
                <a:solidFill>
                  <a:schemeClr val="accent6"/>
                </a:solidFill>
              </a:rPr>
              <a:t>फेयर चाइल्ड के अनुसार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b="1">
                <a:solidFill>
                  <a:schemeClr val="accent6"/>
                </a:solidFill>
              </a:rPr>
              <a:t>रेडक्लिफ ब्राउन के अनुसार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02C68D3-0CB8-8242-9D30-6BE3551A3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17" y="2107836"/>
            <a:ext cx="5927982" cy="361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30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266DB-B9B0-3B4D-995C-3D8759B89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158455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accent2"/>
                </a:solidFill>
              </a:rPr>
              <a:t>सामाजिक संरचना की विशेषताएं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F39CA-A569-8848-B267-68BA659D0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717" y="1174208"/>
            <a:ext cx="6616148" cy="5683792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अमूर्त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बाह्य स्वरूप का ज्ञान कराना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अखंड व्यवस्था का ना होना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क्रमबद्धता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स्थाई अवधारणा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अंत: संबंधित इकाइयों का व्यवस्थित रूप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उप संरचनाओं से सामाजिक संरचना का निर्माण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सामाजिक प्रक्रियाओं को उचित स्थान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विघटन के तत्वों का मौजूद होना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स्थानीय विशेषताओं से प्रभावित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rgbClr val="7030A0"/>
                </a:solidFill>
              </a:rPr>
              <a:t>हर इकाई का पूर्व निश्चित स्थान होना</a:t>
            </a:r>
          </a:p>
          <a:p>
            <a:pPr marL="514350" indent="-514350">
              <a:buFont typeface="+mj-lt"/>
              <a:buAutoNum type="arabicPeriod"/>
            </a:pPr>
            <a:endParaRPr lang="en-US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7030A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28D11D1-FEB7-3F43-ABF8-7416FAF73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865" y="2129815"/>
            <a:ext cx="4658378" cy="438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21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EB0CA-232B-B242-B5BC-3A953801E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>
                <a:solidFill>
                  <a:schemeClr val="accent6"/>
                </a:solidFill>
              </a:rPr>
              <a:t>सामाजिक संरचना के प्रमुख स्वरूप</a:t>
            </a:r>
            <a:br>
              <a:rPr lang="en-US">
                <a:solidFill>
                  <a:schemeClr val="accent6"/>
                </a:solidFill>
              </a:rPr>
            </a:br>
            <a:endParaRPr lang="en-US">
              <a:solidFill>
                <a:schemeClr val="accent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67E4A-FBC0-DE4F-B5BA-050EE8651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7202" y="1861121"/>
            <a:ext cx="4326598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सार्वभौमिक सामाजिक मूल्य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विशिष्ट सामाजिक मूल्य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अर्जित सामाजिक मूल्य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2"/>
                </a:solidFill>
              </a:rPr>
              <a:t>प्रदत्त सामाजिक मूल्य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2688429-5CAF-8B40-8DA9-167F77D03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10" y="1861121"/>
            <a:ext cx="6558248" cy="473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41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DEFCE-D468-A947-AFD1-E0D53905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>
                <a:solidFill>
                  <a:schemeClr val="accent1"/>
                </a:solidFill>
              </a:rPr>
              <a:t>सामाजिक संरचना के विभिन्न प्रकार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6BBF0-F121-A34B-94F4-8D93D345F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62" y="1584197"/>
            <a:ext cx="6527405" cy="395605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800">
                <a:solidFill>
                  <a:srgbClr val="FF0000"/>
                </a:solidFill>
              </a:rPr>
              <a:t>सार्वभौमिक अर्जित प्रतिमान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>
                <a:solidFill>
                  <a:srgbClr val="FF0000"/>
                </a:solidFill>
              </a:rPr>
              <a:t>सार्वभौमिक प्रदत्त प्रतिमान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>
                <a:solidFill>
                  <a:srgbClr val="FF0000"/>
                </a:solidFill>
              </a:rPr>
              <a:t>विशिष्ट अर्जित प्रतिमान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>
                <a:solidFill>
                  <a:srgbClr val="FF0000"/>
                </a:solidFill>
              </a:rPr>
              <a:t>विशिष्ट  प्रदत्त प्रतिमान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983BCDA-7B96-8A45-AD40-E7770050F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912" y="2057612"/>
            <a:ext cx="5287854" cy="395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597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सामाजिक संरचना का अर्थ एवं परिभाषा</vt:lpstr>
      <vt:lpstr>सामाजिक संरचना की विशेषताएं</vt:lpstr>
      <vt:lpstr>सामाजिक संरचना के प्रमुख स्वरूप </vt:lpstr>
      <vt:lpstr>सामाजिक संरचना के विभिन्न प्रकार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सामाजिक संरचना का अर्थ एवं परिभाषा</dc:title>
  <dc:creator>Unknown User</dc:creator>
  <cp:lastModifiedBy>Unknown User</cp:lastModifiedBy>
  <cp:revision>2</cp:revision>
  <dcterms:created xsi:type="dcterms:W3CDTF">2022-03-02T15:24:14Z</dcterms:created>
  <dcterms:modified xsi:type="dcterms:W3CDTF">2022-03-02T15:46:03Z</dcterms:modified>
</cp:coreProperties>
</file>