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 /><Relationship Id="rId3" Type="http://schemas.openxmlformats.org/officeDocument/2006/relationships/slide" Target="slides/slide2.xml" /><Relationship Id="rId7" Type="http://schemas.openxmlformats.org/officeDocument/2006/relationships/viewProps" Target="view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presProps" Target="presProps.xml" /><Relationship Id="rId5" Type="http://schemas.openxmlformats.org/officeDocument/2006/relationships/slide" Target="slides/slide4.xml" /><Relationship Id="rId4" Type="http://schemas.openxmlformats.org/officeDocument/2006/relationships/slide" Target="slides/slide3.xml" /><Relationship Id="rId9" Type="http://schemas.openxmlformats.org/officeDocument/2006/relationships/tableStyles" Target="tableStyles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3C4B89-CEA4-6B45-B2B9-66ABC887FEC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BEA83BB-A7B0-8C4F-847C-46D47A5BCA6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0422D6A-D14E-7A4D-995E-F123A9B27C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89276F-0B24-2146-B6F3-F0F8CDAE5BDD}" type="datetimeFigureOut">
              <a:rPr lang="en-US"/>
              <a:t>2/26/2022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F79D7C-4A8C-9145-A6B1-7B884E27CD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1F219A-26DA-B94C-8953-428A25F902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2FB35-07AF-2045-BE91-943817FFE81C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66072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08EFCA-A6B0-ED42-9177-6C23199D50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2A282D-E0D4-624F-88AE-C26119DA2F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138C3D3-0630-A549-B74A-8D4E47CFD1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89276F-0B24-2146-B6F3-F0F8CDAE5BDD}" type="datetimeFigureOut">
              <a:rPr lang="en-US"/>
              <a:t>2/26/2022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7AFA7D-7463-6A42-B57E-B8606F55D7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8907BCC-EAA6-CB4A-8246-AB7A7AE9F9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2FB35-07AF-2045-BE91-943817FFE81C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33350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A73746-C055-404F-B082-411C5479AE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853C29D-8C7C-DC49-86DA-E55958172A8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DA868C7-1E3B-B04C-8875-BC560FFC67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89276F-0B24-2146-B6F3-F0F8CDAE5BDD}" type="datetimeFigureOut">
              <a:rPr lang="en-US"/>
              <a:t>2/26/2022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CA45096-89CA-A741-82C9-3ED3E15528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2973516-2D55-A942-A87E-E6FE298ECB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2FB35-07AF-2045-BE91-943817FFE81C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37344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5A1BC8-19A3-294D-85FD-C237749548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82A1DC-F50D-324B-9D80-5DFAF002CAA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16988AC-A090-494D-A554-4C046D2EFB6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6457410-3A17-874F-A148-3414B039EE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89276F-0B24-2146-B6F3-F0F8CDAE5BDD}" type="datetimeFigureOut">
              <a:rPr lang="en-US"/>
              <a:t>2/26/2022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ED4150F-DBF1-6044-89D4-90B2D292B5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4D8CEBC-F422-8F45-9FE1-260433E1B3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2FB35-07AF-2045-BE91-943817FFE81C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74492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F02ACE-8AD6-4943-8D24-B2097B1493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D30041F-E48F-264C-99C4-55B736FCD40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95B2792-5530-774E-8D0B-5104946495E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F5CE722-B03F-5648-A496-0CC91C943A1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3ECFC41-085A-B441-B006-46EDF6D1D01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7B07A45-FC0F-6B4D-8816-976754CE10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89276F-0B24-2146-B6F3-F0F8CDAE5BDD}" type="datetimeFigureOut">
              <a:rPr lang="en-US"/>
              <a:t>2/26/2022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1D135BF-9BF3-BB45-A7D2-B553EF06A9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69F9FDA-3712-AC45-8A57-0A7506038C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2FB35-07AF-2045-BE91-943817FFE81C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08530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AC0A3A-82A8-6745-9F3A-51AE8235B3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C4D4C3A-E7F4-2748-BE64-30FF946377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89276F-0B24-2146-B6F3-F0F8CDAE5BDD}" type="datetimeFigureOut">
              <a:rPr lang="en-US"/>
              <a:t>2/26/2022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2F97853-C519-384E-B5BF-C1FCEA49FA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3EFDF4A-4D48-2E47-93A8-4A65803FF3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2FB35-07AF-2045-BE91-943817FFE81C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94762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E20A605-87BD-0F49-8D54-1384A52FA1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89276F-0B24-2146-B6F3-F0F8CDAE5BDD}" type="datetimeFigureOut">
              <a:rPr lang="en-US"/>
              <a:t>2/26/2022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ED06462-8CCD-8E48-9829-88C186DD74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6237B50-0CE9-094F-9005-378209B569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2FB35-07AF-2045-BE91-943817FFE81C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31699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43A14C-76F6-F749-A2FE-7CFFA2117A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C76E741-A67B-5149-8780-CC91451285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B27F678-7253-2D41-9ADC-22C0DCB6616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1A22EDA-FF0F-F44D-A663-C9DE82C50E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89276F-0B24-2146-B6F3-F0F8CDAE5BDD}" type="datetimeFigureOut">
              <a:rPr lang="en-US"/>
              <a:t>2/26/2022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F66FE3B-E0E8-9940-B800-4146A06D5C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612D6BE-32E4-CC46-B13B-09E5F28606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2FB35-07AF-2045-BE91-943817FFE81C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29914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1EA1E3-A433-5F46-BBDA-FD1D4E2C99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296F89C-3934-F04D-91C0-FEDD9C88E4F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A4BC81A-28B5-1A42-8A07-EABED52ACD5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8F0BC74-E9DA-D348-BC1E-E603205DAF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89276F-0B24-2146-B6F3-F0F8CDAE5BDD}" type="datetimeFigureOut">
              <a:rPr lang="en-US"/>
              <a:t>2/26/2022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B1DC45E-F800-5E4B-8661-FB512C809E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4E772A3-77D5-0742-AB85-C873EC00C6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2FB35-07AF-2045-BE91-943817FFE81C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08749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4498B1-9669-4146-A7AC-E571E93321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5463AA6-3749-6747-A407-DA744E82894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4C2A12F-2344-254E-B98A-6268AC1A69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89276F-0B24-2146-B6F3-F0F8CDAE5BDD}" type="datetimeFigureOut">
              <a:rPr lang="en-US"/>
              <a:t>2/26/2022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7EB0AE2-B3EB-9F47-AB1E-4DC48651C2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AEBD665-7241-1B44-BEE1-E5165ED626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2FB35-07AF-2045-BE91-943817FFE81C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75474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4A15E4F-5CEB-8D4C-A3FE-E97FAE32A54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8B03C64-9FD1-8F4E-A1B6-1722C32EFE4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44D8051-D4F5-5342-B174-2F408736E8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89276F-0B24-2146-B6F3-F0F8CDAE5BDD}" type="datetimeFigureOut">
              <a:rPr lang="en-US"/>
              <a:t>2/26/2022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858EEB-CA36-EB43-A6A7-F80DC47CD6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6346651-59D3-F647-8797-2D3E02EC31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2FB35-07AF-2045-BE91-943817FFE81C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70516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5F66022-7392-C34C-B3FE-8538229DDF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B8B5EA-2152-724C-B386-084EF59EE2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E39868B-89F7-354B-AAC1-3C89417A7C6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89276F-0B24-2146-B6F3-F0F8CDAE5BDD}" type="datetimeFigureOut">
              <a:rPr lang="en-US"/>
              <a:t>2/26/2022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D0E6918-F89C-E242-B501-EB1FB272F93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F4F14ED-B5A8-0548-A1F4-76B562C8048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32FB35-07AF-2045-BE91-943817FFE81C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18014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 /><Relationship Id="rId1" Type="http://schemas.openxmlformats.org/officeDocument/2006/relationships/slideLayout" Target="../slideLayouts/slideLayout1.xml" 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 /><Relationship Id="rId1" Type="http://schemas.openxmlformats.org/officeDocument/2006/relationships/slideLayout" Target="../slideLayouts/slideLayout2.xml" 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 /><Relationship Id="rId1" Type="http://schemas.openxmlformats.org/officeDocument/2006/relationships/slideLayout" Target="../slideLayouts/slideLayout2.xml" 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 /><Relationship Id="rId1" Type="http://schemas.openxmlformats.org/officeDocument/2006/relationships/slideLayout" Target="../slideLayouts/slideLayout2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322E89-C269-F241-83EE-46D8C84CC16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38301" y="820639"/>
            <a:ext cx="9144000" cy="1184935"/>
          </a:xfrm>
        </p:spPr>
        <p:txBody>
          <a:bodyPr>
            <a:noAutofit/>
          </a:bodyPr>
          <a:lstStyle/>
          <a:p>
            <a:r>
              <a:rPr lang="en-US" sz="6600" b="1">
                <a:solidFill>
                  <a:srgbClr val="C00000"/>
                </a:solidFill>
              </a:rPr>
              <a:t>सामाजिक आंदोलन का अर्थ एवं परिभाषा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89882E8-E680-D343-9EB2-7C8BD6ADAD8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8742" y="2256046"/>
            <a:ext cx="6460435" cy="3355352"/>
          </a:xfrm>
        </p:spPr>
        <p:txBody>
          <a:bodyPr>
            <a:normAutofit/>
          </a:bodyPr>
          <a:lstStyle/>
          <a:p>
            <a:pPr marL="457200" indent="-457200" algn="l">
              <a:buFont typeface="+mj-lt"/>
              <a:buAutoNum type="arabicPeriod"/>
            </a:pPr>
            <a:r>
              <a:rPr lang="en-US" sz="4000" b="1">
                <a:solidFill>
                  <a:schemeClr val="accent6"/>
                </a:solidFill>
              </a:rPr>
              <a:t>एंडरसन एवं पारकर के अनुसार</a:t>
            </a:r>
          </a:p>
          <a:p>
            <a:pPr marL="457200" indent="-457200" algn="l">
              <a:buFont typeface="+mj-lt"/>
              <a:buAutoNum type="arabicPeriod"/>
            </a:pPr>
            <a:r>
              <a:rPr lang="en-US" sz="4000" b="1">
                <a:solidFill>
                  <a:schemeClr val="accent6"/>
                </a:solidFill>
              </a:rPr>
              <a:t>टर्नरएवं कीलियन के अनुसार</a:t>
            </a:r>
          </a:p>
          <a:p>
            <a:pPr marL="457200" indent="-457200" algn="l">
              <a:buFont typeface="+mj-lt"/>
              <a:buAutoNum type="arabicPeriod"/>
            </a:pPr>
            <a:r>
              <a:rPr lang="en-US" sz="4000" b="1">
                <a:solidFill>
                  <a:schemeClr val="accent6"/>
                </a:solidFill>
              </a:rPr>
              <a:t>मेरिन एवं एंड एल्ड्रिज के अनुसार</a:t>
            </a:r>
          </a:p>
          <a:p>
            <a:pPr marL="457200" indent="-457200" algn="l">
              <a:buFont typeface="+mj-lt"/>
              <a:buAutoNum type="arabicPeriod"/>
            </a:pPr>
            <a:r>
              <a:rPr lang="en-US" sz="4000" b="1">
                <a:solidFill>
                  <a:schemeClr val="accent6"/>
                </a:solidFill>
              </a:rPr>
              <a:t>डॉक्टर एम एस ए राव के अनुसा</a:t>
            </a:r>
            <a:r>
              <a:rPr lang="en-US" sz="4000">
                <a:solidFill>
                  <a:schemeClr val="accent6"/>
                </a:solidFill>
              </a:rPr>
              <a:t>र</a:t>
            </a: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6D22A99B-47FA-1344-9BEA-1A38AA7C2F5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92887" y="1972070"/>
            <a:ext cx="4970749" cy="43818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67674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1D13CD-FC89-0F46-B998-60AFDE4E0D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b="1">
                <a:solidFill>
                  <a:schemeClr val="accent6"/>
                </a:solidFill>
              </a:rPr>
              <a:t>सामाजिक आंदोलन की विशेषताएं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1A6E3E-94E0-D84A-BAB6-459FE5D179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77576" y="1952329"/>
            <a:ext cx="5907393" cy="4351338"/>
          </a:xfrm>
        </p:spPr>
        <p:txBody>
          <a:bodyPr>
            <a:no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sz="3200" b="1">
                <a:solidFill>
                  <a:schemeClr val="accent2"/>
                </a:solidFill>
              </a:rPr>
              <a:t>सामाजिक चेतना का विकास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3200" b="1">
                <a:solidFill>
                  <a:schemeClr val="accent2"/>
                </a:solidFill>
              </a:rPr>
              <a:t>परिवर्तन की तीव्रता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3200" b="1">
                <a:solidFill>
                  <a:schemeClr val="accent2"/>
                </a:solidFill>
              </a:rPr>
              <a:t>दिशा सूचक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3200" b="1">
                <a:solidFill>
                  <a:schemeClr val="accent2"/>
                </a:solidFill>
              </a:rPr>
              <a:t>प्रतिरोध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3200" b="1">
                <a:solidFill>
                  <a:schemeClr val="accent2"/>
                </a:solidFill>
              </a:rPr>
              <a:t>सामूहिक सहभाग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3200" b="1">
                <a:solidFill>
                  <a:schemeClr val="accent2"/>
                </a:solidFill>
              </a:rPr>
              <a:t>नेतृत्व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3200" b="1">
                <a:solidFill>
                  <a:schemeClr val="accent2"/>
                </a:solidFill>
              </a:rPr>
              <a:t>निश्चित लक्ष्य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3200" b="1">
                <a:solidFill>
                  <a:schemeClr val="accent2"/>
                </a:solidFill>
              </a:rPr>
              <a:t>त्याग एवं समर्पण</a:t>
            </a: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055593FE-95D7-0049-B8A4-8BCA1D69C50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095" y="1952329"/>
            <a:ext cx="3564467" cy="45405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50549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3D262A-FB37-F84B-9B98-C8E52B17C1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41072" y="-390465"/>
            <a:ext cx="9779394" cy="1861120"/>
          </a:xfrm>
        </p:spPr>
        <p:txBody>
          <a:bodyPr>
            <a:normAutofit/>
          </a:bodyPr>
          <a:lstStyle/>
          <a:p>
            <a:r>
              <a:rPr lang="en-US" sz="6600" b="1">
                <a:solidFill>
                  <a:srgbClr val="002060"/>
                </a:solidFill>
              </a:rPr>
              <a:t>सामाजिक आंदोलन के प्रकार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A5D7D4-1A4C-2849-BF57-E098291A3A4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0452" y="1470655"/>
            <a:ext cx="5001039" cy="5032375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sz="4000" b="1">
                <a:solidFill>
                  <a:schemeClr val="accent2"/>
                </a:solidFill>
              </a:rPr>
              <a:t>सुधारवादी आंदोलन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4000" b="1">
                <a:solidFill>
                  <a:schemeClr val="accent2"/>
                </a:solidFill>
              </a:rPr>
              <a:t>क्रांतिकारी आंदोलन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4000" b="1">
                <a:solidFill>
                  <a:schemeClr val="accent2"/>
                </a:solidFill>
              </a:rPr>
              <a:t>पुनरुत्थान वादी आंदोलन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4000" b="1">
                <a:solidFill>
                  <a:schemeClr val="accent2"/>
                </a:solidFill>
              </a:rPr>
              <a:t>अभिव्यक्ति प्रधान आंदोलन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4000" b="1">
                <a:solidFill>
                  <a:schemeClr val="accent2"/>
                </a:solidFill>
              </a:rPr>
              <a:t>सामान्य सामाजिक आंदोलन</a:t>
            </a: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664DDC2D-C8CC-2C4B-9CD0-EE099CBCCCF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18270" y="1470654"/>
            <a:ext cx="4002196" cy="50323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46789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EB4F4F-49C0-6443-945A-5C29DDC4C5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b="1">
                <a:solidFill>
                  <a:srgbClr val="00B0F0"/>
                </a:solidFill>
              </a:rPr>
              <a:t>सामाजिक आंदोलन के कारण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5BD1B7-83C3-224C-ADB0-4E94F09F50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30821" y="1832676"/>
            <a:ext cx="5710977" cy="4351338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sz="4800" b="1">
                <a:solidFill>
                  <a:schemeClr val="accent2"/>
                </a:solidFill>
              </a:rPr>
              <a:t>सामाजिक समस्याएं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4800" b="1">
                <a:solidFill>
                  <a:schemeClr val="accent2"/>
                </a:solidFill>
              </a:rPr>
              <a:t>सामुदायिक भावना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4800" b="1">
                <a:solidFill>
                  <a:schemeClr val="accent2"/>
                </a:solidFill>
              </a:rPr>
              <a:t>सामाजिक विचलन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4800" b="1">
                <a:solidFill>
                  <a:schemeClr val="accent2"/>
                </a:solidFill>
              </a:rPr>
              <a:t>संरचनात्मक दबाव</a:t>
            </a: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43829CC8-C6B8-554D-87CB-8FF415EE4B1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491" y="1761682"/>
            <a:ext cx="5367920" cy="36986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77114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Widescreen</PresentationFormat>
  <Slides>4</Slides>
  <Notes>0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5" baseType="lpstr">
      <vt:lpstr>Office Theme</vt:lpstr>
      <vt:lpstr>सामाजिक आंदोलन का अर्थ एवं परिभाषा</vt:lpstr>
      <vt:lpstr>सामाजिक आंदोलन की विशेषताएं</vt:lpstr>
      <vt:lpstr>सामाजिक आंदोलन के प्रकार</vt:lpstr>
      <vt:lpstr>सामाजिक आंदोलन के कारण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सामाजिक आंदोलन का अर्थ एवं परिभाषा</dc:title>
  <dc:creator>Unknown User</dc:creator>
  <cp:lastModifiedBy>Unknown User</cp:lastModifiedBy>
  <cp:revision>2</cp:revision>
  <dcterms:created xsi:type="dcterms:W3CDTF">2022-02-25T17:30:01Z</dcterms:created>
  <dcterms:modified xsi:type="dcterms:W3CDTF">2022-02-26T05:19:16Z</dcterms:modified>
</cp:coreProperties>
</file>