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C358-4725-A045-8438-EFDEA59ABF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ACA80F-C910-4642-9D2E-4FF129536C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C08091-8F5E-0142-B661-2EF8133EA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49C20-D872-3449-9388-99A0B87799FC}" type="datetimeFigureOut">
              <a:rPr lang="en-US"/>
              <a:t>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052FE-EFB5-2F4C-B1CA-3B1BA0824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F941B6-10B8-844B-81B5-7A372B130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6CE77-D2CC-404D-BCDA-D22B774612A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168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10FED-F5B7-9941-90F6-851C4A78A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CBD43-A19C-A84C-840B-9E75ED328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F56DD3-CE3F-9D4E-B5A6-600A72ED9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49C20-D872-3449-9388-99A0B87799FC}" type="datetimeFigureOut">
              <a:rPr lang="en-US"/>
              <a:t>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D97B12-86BA-484A-9B70-CE46472DA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EE70FD-7029-2446-9C5F-95A487C15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6CE77-D2CC-404D-BCDA-D22B774612A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579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D5C3D-1324-F04D-A687-FAAA0B951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57F4F-9F15-A244-89CE-E6037E80D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8B8B6C-93C4-5F48-ADDB-2F3BB5CEF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49C20-D872-3449-9388-99A0B87799FC}" type="datetimeFigureOut">
              <a:rPr lang="en-US"/>
              <a:t>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45636-81D5-FB49-A902-EB60B4D9A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FCD88-5836-E64A-AF86-6E58EDEF9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6CE77-D2CC-404D-BCDA-D22B774612A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143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A3B48-6743-9B40-AEF5-092C1389D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0FF2B-6F22-9F44-9C09-113B40761D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266E1C-E816-0D49-9E05-E4FB9C5224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CBC889-2B64-7E4F-B9D5-1F006A6A6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49C20-D872-3449-9388-99A0B87799FC}" type="datetimeFigureOut">
              <a:rPr lang="en-US"/>
              <a:t>2/24/2022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FB8B26-B46D-524A-92DB-7FE2D894A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B3BA87-94B0-A147-AAF5-CAE9D3530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6CE77-D2CC-404D-BCDA-D22B774612A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411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107D2-8CD0-6641-AFF0-606DA3994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F9DC68-4E47-5043-83CB-24A14B01E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0549EF-ADDB-674D-BAC1-75A4ED27F2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C90384-A8F5-3740-AB1D-FA089A889B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09A266-3882-FA4B-9D98-564F3C2788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A19361-F07F-494B-BCFD-22D939FD6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49C20-D872-3449-9388-99A0B87799FC}" type="datetimeFigureOut">
              <a:rPr lang="en-US"/>
              <a:t>2/24/2022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B7CC44-1D8E-6A42-89CB-A4A324B42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8794DF-06AC-4C49-8B99-FF3F874CD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6CE77-D2CC-404D-BCDA-D22B774612A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781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39CF9-61CC-5F4E-BF07-5C4A960C7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2E341F-DAD3-A94C-98C3-CF197198F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49C20-D872-3449-9388-99A0B87799FC}" type="datetimeFigureOut">
              <a:rPr lang="en-US"/>
              <a:t>2/24/2022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8C9F90-E954-4B41-A68A-2FEAF5162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9B1517-186D-0540-947B-69BE581E1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6CE77-D2CC-404D-BCDA-D22B774612A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21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6F5866-FA37-9F40-BCFA-04631285A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49C20-D872-3449-9388-99A0B87799FC}" type="datetimeFigureOut">
              <a:rPr lang="en-US"/>
              <a:t>2/24/2022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ECAC3B-8EB7-084D-A8CF-C3B35CD67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A7C27-E89A-D445-9331-BC153B514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6CE77-D2CC-404D-BCDA-D22B774612A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466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A0AA7-B9DB-F244-9D33-850CF9D85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FC181-675A-A44E-A925-A931CB174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EFAFCD-F8C8-884C-959B-1665B403D2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1F69D9-2719-174B-A216-4575CC26C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49C20-D872-3449-9388-99A0B87799FC}" type="datetimeFigureOut">
              <a:rPr lang="en-US"/>
              <a:t>2/24/2022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FC850C-D7DE-3E49-8027-4E1BFAC74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5E4746-5126-1F40-9E40-231D53E70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6CE77-D2CC-404D-BCDA-D22B774612A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342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A1C8E-BB40-A041-BF14-DEAF8748E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96D5D2-77C8-454E-877E-5153B4AF69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21EBBB-CE24-2942-B345-5C49E1436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04D624-9DF4-6F4E-B482-72FA67F63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49C20-D872-3449-9388-99A0B87799FC}" type="datetimeFigureOut">
              <a:rPr lang="en-US"/>
              <a:t>2/24/2022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63941E-BECF-D640-B85B-2E173BB0D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276C42-AA8B-744D-B425-4DB7BFA2C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6CE77-D2CC-404D-BCDA-D22B774612A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439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E3A7B-BC39-9A42-A46B-CF477174C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F92BE6-DDAC-E34D-978C-2ED014E834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B0BB7-EE23-A848-B2FF-B09A47B7D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49C20-D872-3449-9388-99A0B87799FC}" type="datetimeFigureOut">
              <a:rPr lang="en-US"/>
              <a:t>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D974EC-8474-E245-AD4A-BB252A0A4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055BB1-FB20-B243-9478-BA033F6B1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6CE77-D2CC-404D-BCDA-D22B774612A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952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1DC8A4-7B9C-EB49-8CAE-6DBE6A0D0F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A8A38C-A48F-1B4D-94FD-C4115D4AE0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39F8E-8815-904B-A514-2F22A48A2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49C20-D872-3449-9388-99A0B87799FC}" type="datetimeFigureOut">
              <a:rPr lang="en-US"/>
              <a:t>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02885-FCDB-8746-BFF3-2D91FAD7F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61A920-CCBE-FE42-8E69-A7F5706EA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6CE77-D2CC-404D-BCDA-D22B774612A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647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D2D942-5C59-1F4A-A32E-70E717829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A0E395-747B-2647-9093-F0129DE125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87CDBB-8B7D-8546-936C-E9CC8A92A0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49C20-D872-3449-9388-99A0B87799FC}" type="datetimeFigureOut">
              <a:rPr lang="en-US"/>
              <a:t>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7162D2-5ADC-0042-AE59-05BC988035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5A294A-694A-AB48-8BCC-9F19D40EA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6CE77-D2CC-404D-BCDA-D22B774612A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216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4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48904-53B2-C041-86A1-88BCE23EEC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563739"/>
            <a:ext cx="9144000" cy="2387600"/>
          </a:xfrm>
        </p:spPr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समाजशास्त्रीय सिद्धांत के प्रमुख क्षेत्र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721F52-00E9-BE4C-A235-04B0A3045E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1344" y="1823861"/>
            <a:ext cx="11148391" cy="4725316"/>
          </a:xfrm>
        </p:spPr>
        <p:txBody>
          <a:bodyPr>
            <a:no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4000" b="1">
                <a:solidFill>
                  <a:schemeClr val="accent1"/>
                </a:solidFill>
              </a:rPr>
              <a:t>सिद्धांत की अध्ययन पद्धतियां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4000" b="1">
                <a:solidFill>
                  <a:schemeClr val="accent1"/>
                </a:solidFill>
              </a:rPr>
              <a:t>सामान्य समाजशास्त्र की उत्पत्तियां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4000" b="1">
                <a:solidFill>
                  <a:schemeClr val="accent1"/>
                </a:solidFill>
              </a:rPr>
              <a:t>समाजशास्त्र की अवधारणा की व्याख्या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4000" b="1">
                <a:solidFill>
                  <a:schemeClr val="accent1"/>
                </a:solidFill>
              </a:rPr>
              <a:t>समाजशास्त्री व्याख्यान के बाद उनके विकसित स्वरूप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4000" b="1">
                <a:solidFill>
                  <a:schemeClr val="accent1"/>
                </a:solidFill>
              </a:rPr>
              <a:t>समाजशास्त्र में अनुभव आधारित समानयीकरण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4000" b="1">
                <a:solidFill>
                  <a:schemeClr val="accent1"/>
                </a:solidFill>
              </a:rPr>
              <a:t>अंतिम रूप में समाजशास्त्रीय सिद्धांत</a:t>
            </a:r>
          </a:p>
        </p:txBody>
      </p:sp>
    </p:spTree>
    <p:extLst>
      <p:ext uri="{BB962C8B-B14F-4D97-AF65-F5344CB8AC3E}">
        <p14:creationId xmlns:p14="http://schemas.microsoft.com/office/powerpoint/2010/main" val="1821943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044DA-81CC-1A41-885C-4E9555FBA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2538944" y="-707916"/>
            <a:ext cx="7804111" cy="3098386"/>
          </a:xfrm>
        </p:spPr>
        <p:txBody>
          <a:bodyPr>
            <a:normAutofit/>
          </a:bodyPr>
          <a:lstStyle/>
          <a:p>
            <a:r>
              <a:rPr lang="en-US" sz="4800" b="1">
                <a:solidFill>
                  <a:schemeClr val="accent1"/>
                </a:solidFill>
              </a:rPr>
              <a:t>समाजशास्त्रीय सिद्धांत के प्रकार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3A536EA-F897-4C4D-A9B0-455C437A89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103" y="2163781"/>
            <a:ext cx="4029813" cy="3852942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743F78-DB5F-5048-8538-C0D980A15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673" y="1879806"/>
            <a:ext cx="7172472" cy="4351338"/>
          </a:xfrm>
        </p:spPr>
        <p:txBody>
          <a:bodyPr/>
          <a:lstStyle/>
          <a:p>
            <a:pPr marL="0" indent="0">
              <a:buNone/>
            </a:pPr>
            <a:r>
              <a:rPr lang="en-US">
                <a:solidFill>
                  <a:srgbClr val="00B050"/>
                </a:solidFill>
              </a:rPr>
              <a:t>                      </a:t>
            </a:r>
            <a:r>
              <a:rPr lang="en-US" sz="4000" b="1">
                <a:solidFill>
                  <a:srgbClr val="00B050"/>
                </a:solidFill>
              </a:rPr>
              <a:t>डॉन मार्टिनडेल केअनुसार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b="1">
                <a:solidFill>
                  <a:schemeClr val="accent2"/>
                </a:solidFill>
              </a:rPr>
              <a:t>प्रत्यक्ष आत्मक सावयवीवाद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b="1">
                <a:solidFill>
                  <a:schemeClr val="accent2"/>
                </a:solidFill>
              </a:rPr>
              <a:t>संघर्ष सिद्धांत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b="1">
                <a:solidFill>
                  <a:schemeClr val="accent2"/>
                </a:solidFill>
              </a:rPr>
              <a:t>समाजशास्त्रीय सिद्धांत के स्वरूप आत्मक संप्रदाय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b="1">
                <a:solidFill>
                  <a:schemeClr val="accent2"/>
                </a:solidFill>
              </a:rPr>
              <a:t>सामाजिक व्यवहारवाद</a:t>
            </a:r>
          </a:p>
        </p:txBody>
      </p:sp>
    </p:spTree>
    <p:extLst>
      <p:ext uri="{BB962C8B-B14F-4D97-AF65-F5344CB8AC3E}">
        <p14:creationId xmlns:p14="http://schemas.microsoft.com/office/powerpoint/2010/main" val="750196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712E2-10F7-7145-B1B9-951DE16BD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6"/>
                </a:solidFill>
              </a:rPr>
              <a:t>वाल्टर वालैस के अनुसार</a:t>
            </a:r>
            <a:br>
              <a:rPr lang="en-US">
                <a:solidFill>
                  <a:schemeClr val="accent6"/>
                </a:solidFill>
              </a:rPr>
            </a:br>
            <a:endParaRPr lang="en-US">
              <a:solidFill>
                <a:schemeClr val="accent6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20C838-609E-FF48-93D4-317FBEA1C52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परिस्थिति वाद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जनांकिकी वाद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भौतिकवाद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मनोवैज्ञानिक वाद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प्रौद्योगिक वाद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प्रक्रियात्मक संरचनात्मक वाद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विनिमय संरचनात्मक वाद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0AEAC5-525B-7647-9A24-1446C9438A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67475" y="3902697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en-US">
                <a:solidFill>
                  <a:schemeClr val="accent2"/>
                </a:solidFill>
              </a:rPr>
              <a:t>8-संघर्ष रचनात्मक वाद</a:t>
            </a:r>
          </a:p>
          <a:p>
            <a:pPr marL="0" indent="0">
              <a:buNone/>
            </a:pPr>
            <a:r>
              <a:rPr lang="en-US">
                <a:solidFill>
                  <a:schemeClr val="accent2"/>
                </a:solidFill>
              </a:rPr>
              <a:t>9-सामाजिक क्रिया वाद</a:t>
            </a:r>
          </a:p>
          <a:p>
            <a:pPr marL="0" indent="0">
              <a:buNone/>
            </a:pPr>
            <a:r>
              <a:rPr lang="en-US">
                <a:solidFill>
                  <a:schemeClr val="accent2"/>
                </a:solidFill>
              </a:rPr>
              <a:t>10-प्रतीकात्मक अंतः क्रिया वाद</a:t>
            </a:r>
          </a:p>
          <a:p>
            <a:pPr marL="0" indent="0">
              <a:buNone/>
            </a:pPr>
            <a:r>
              <a:rPr lang="en-US">
                <a:solidFill>
                  <a:schemeClr val="accent2"/>
                </a:solidFill>
              </a:rPr>
              <a:t>11-प्रक्रियात्मक अनिवार्य वाद</a:t>
            </a:r>
          </a:p>
          <a:p>
            <a:pPr marL="0" indent="0">
              <a:buNone/>
            </a:pPr>
            <a:endParaRPr lang="en-US">
              <a:solidFill>
                <a:schemeClr val="accent2"/>
              </a:solidFill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05192FD-AB18-DF40-8071-150371AD96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997" y="684597"/>
            <a:ext cx="5724525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310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5E47F-764C-7343-975A-CCC84EB2D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accent2"/>
                </a:solidFill>
              </a:rPr>
              <a:t>समाजशास्त्रीय सिद्धांत की प्रकृति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B2508-3E2D-BD47-AA2D-B7668C819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20915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अध्ययन पद्धति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सामान समाजशास्त्री अभिविन्यास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समाजशास्त्री अवधारणाओं का विश्लेषण 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 तथ्योत्तर समाजशास्त्रीय व्याख्याएं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समाजशास्त्री अनुभव एक अथवा प्रयोग सिद्ध सामान्यीकरण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समाजशास्त्री सिद्धांत 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D723604-FBB8-6D4A-BDD4-8BC22143B3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581" y="1690688"/>
            <a:ext cx="4311689" cy="481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0495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समाजशास्त्रीय सिद्धांत के प्रमुख क्षेत्र</vt:lpstr>
      <vt:lpstr>समाजशास्त्रीय सिद्धांत के प्रकार</vt:lpstr>
      <vt:lpstr>वाल्टर वालैस के अनुसार </vt:lpstr>
      <vt:lpstr>समाजशास्त्रीय सिद्धांत की प्रकृति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समाजशास्त्रीय सिद्धांत के प्रमुख क्षेत्र</dc:title>
  <dc:creator>Unknown User</dc:creator>
  <cp:lastModifiedBy>Unknown User</cp:lastModifiedBy>
  <cp:revision>1</cp:revision>
  <dcterms:created xsi:type="dcterms:W3CDTF">2022-02-24T17:03:31Z</dcterms:created>
  <dcterms:modified xsi:type="dcterms:W3CDTF">2022-02-24T17:38:04Z</dcterms:modified>
</cp:coreProperties>
</file>