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8B117-7F49-F64A-A48D-66C8C4CA86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7E400D-A79C-0641-A9A9-7D05242FC3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45E408-90C0-5A41-BFDA-CAE8C95D2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1976D-FF58-B14E-98F6-299FF5DB1C56}" type="datetimeFigureOut">
              <a:rPr lang="en-US"/>
              <a:t>2/21/2022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21E73C-B6E1-2E4B-9162-D4DBA3874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AEE3CF-0B9D-2944-9F87-FC9741643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36945-A2D6-0741-9F60-E4B17B4C589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750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84B63-5766-2149-8C2D-A14969E26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6859EA-899E-CF43-8668-B624DC512F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0F0651-877A-A540-941C-2F8FC39F7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1976D-FF58-B14E-98F6-299FF5DB1C56}" type="datetimeFigureOut">
              <a:rPr lang="en-US"/>
              <a:t>2/21/2022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F3755A-A226-5347-84CE-03995E706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5E5CF9-8BE6-EA42-96BB-AA4C2865D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36945-A2D6-0741-9F60-E4B17B4C589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285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8DE9A-9028-D94B-AB2B-AC8C8BDEA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C93B96-9346-F440-A61A-D297B3B8E5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FE5166-BF50-E748-9786-20F499453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1976D-FF58-B14E-98F6-299FF5DB1C56}" type="datetimeFigureOut">
              <a:rPr lang="en-US"/>
              <a:t>2/21/2022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28BD1D-2EC6-D84C-83DB-D29C7A3C0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88EB57-9E1C-2841-AD78-C3E4C1D88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36945-A2D6-0741-9F60-E4B17B4C589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965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2AFEB-0543-B04E-9B89-148465B72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FC1DA1-7F6E-E84E-9FCB-C5B6D8ABA3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6BD0B2-1C41-D843-BD77-85EB5E1EB3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E4DC6A-2B0C-D04E-8936-E33706EA9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1976D-FF58-B14E-98F6-299FF5DB1C56}" type="datetimeFigureOut">
              <a:rPr lang="en-US"/>
              <a:t>2/21/2022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A353D8-C1A7-4C49-8271-84DBAD6AE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126CAA-818C-454E-8313-27F576DC8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36945-A2D6-0741-9F60-E4B17B4C589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149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C765A-50E9-6F41-8FD2-FF191B5D3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A5F45-8E07-FF4C-862D-CE69727B7C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AE4ACD-5308-C44A-BB0B-4B20F8D3EB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4C4DAC-9343-6540-8720-E01377106B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EBEF29-2AB5-834A-834A-D5E041B849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F976BC0-BDC6-284E-8377-5045043AB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1976D-FF58-B14E-98F6-299FF5DB1C56}" type="datetimeFigureOut">
              <a:rPr lang="en-US"/>
              <a:t>2/21/2022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07A309-4776-2A4E-8A6F-44C83C231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F2E509E-A34B-1242-8EB6-11F778F95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36945-A2D6-0741-9F60-E4B17B4C589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808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9DB9A-781A-A74F-B057-94AED3A9D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5A0A2B-E295-B042-8035-C59F1D16F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1976D-FF58-B14E-98F6-299FF5DB1C56}" type="datetimeFigureOut">
              <a:rPr lang="en-US"/>
              <a:t>2/21/2022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6D51A0-A090-694C-B66F-D8FFDE6D2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5D0F87-9EE8-484C-B366-B8E284B2C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36945-A2D6-0741-9F60-E4B17B4C589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386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AA4711-0252-4843-9929-33DF01805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1976D-FF58-B14E-98F6-299FF5DB1C56}" type="datetimeFigureOut">
              <a:rPr lang="en-US"/>
              <a:t>2/21/2022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323019-CA51-CC4E-9142-AE655B55C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0E9E39-BC6A-7548-B6EE-52BE383AE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36945-A2D6-0741-9F60-E4B17B4C589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251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E4DC0-146D-794F-A591-EEE41638F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8023BE-DFB4-E444-911C-6C146A4C7B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8621D3-C496-7542-8B46-C95E110180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097762-944B-8047-B492-007BDC0C2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1976D-FF58-B14E-98F6-299FF5DB1C56}" type="datetimeFigureOut">
              <a:rPr lang="en-US"/>
              <a:t>2/21/2022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191A21-7FCB-0245-8E26-83C520E18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B34552-02CF-B24F-B6AA-BCA901AD7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36945-A2D6-0741-9F60-E4B17B4C589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771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B2A9E-5C72-714D-A92C-12E169F36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365FED-FA26-8442-A154-D72D138BDA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AB998A-90BA-DA46-BDCF-21C8714B27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C2F132-2BFE-664C-AEAC-471677079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1976D-FF58-B14E-98F6-299FF5DB1C56}" type="datetimeFigureOut">
              <a:rPr lang="en-US"/>
              <a:t>2/21/2022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F909DA-83C4-EE44-8B10-3FA9E0292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52E2D6-034D-C24E-96AE-21734D2AA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36945-A2D6-0741-9F60-E4B17B4C589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993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1283E-A365-4C4A-BECE-10D7C0305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95B1A3-8894-4C4B-8BC1-F65EF54B83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EEB440-5676-3E43-B072-5FA34D41E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1976D-FF58-B14E-98F6-299FF5DB1C56}" type="datetimeFigureOut">
              <a:rPr lang="en-US"/>
              <a:t>2/21/2022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1BF692-0317-2449-BB23-F5572D6FF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01B48E-95C8-8448-B0E7-12038181A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36945-A2D6-0741-9F60-E4B17B4C589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199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901FE47-13F9-404B-8A3B-FC81E0A8DB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3F7B40-375C-AE41-981D-02012FF964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AB744-0A57-4947-8616-FCC06C28A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1976D-FF58-B14E-98F6-299FF5DB1C56}" type="datetimeFigureOut">
              <a:rPr lang="en-US"/>
              <a:t>2/21/2022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5CAFF9-A26D-454B-8564-74153BDFC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F9403E-C1E1-0A4B-99C1-80C3AF1DF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36945-A2D6-0741-9F60-E4B17B4C589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902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7E1277-BD66-9E4D-A37A-5632A9949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C6ACDD-EDCA-5841-8FB3-D818AC4155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70D533-D034-D34B-A7B1-001D5A9F6C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31976D-FF58-B14E-98F6-299FF5DB1C56}" type="datetimeFigureOut">
              <a:rPr lang="en-US"/>
              <a:t>2/21/2022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AD0B6B-769A-5D49-9FD5-8BE363B8E0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F5351-8D05-AA47-BEA5-7AED6D7D51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136945-A2D6-0741-9F60-E4B17B4C589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573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10798-D2F1-9040-AD11-343C7E4C7D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10800000" flipV="1">
            <a:off x="1470755" y="-1526367"/>
            <a:ext cx="9144000" cy="3851413"/>
          </a:xfrm>
        </p:spPr>
        <p:txBody>
          <a:bodyPr>
            <a:normAutofit/>
          </a:bodyPr>
          <a:lstStyle/>
          <a:p>
            <a:r>
              <a:rPr lang="en-US" sz="5400" b="1">
                <a:solidFill>
                  <a:schemeClr val="accent1"/>
                </a:solidFill>
              </a:rPr>
              <a:t>वैज्ञानिक पद्धति का अर्थ और परिभाषा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10F58A-799E-864C-8F88-7E8A69CFA5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9497" y="2448389"/>
            <a:ext cx="9144000" cy="4083040"/>
          </a:xfrm>
        </p:spPr>
        <p:txBody>
          <a:bodyPr>
            <a:norm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4000" b="1">
                <a:solidFill>
                  <a:schemeClr val="accent2"/>
                </a:solidFill>
              </a:rPr>
              <a:t>लुंड वर्ग के अनुसार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4000" b="1">
                <a:solidFill>
                  <a:schemeClr val="accent2"/>
                </a:solidFill>
              </a:rPr>
              <a:t>बाउलेस के अनुसार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4000" b="1">
                <a:solidFill>
                  <a:schemeClr val="accent2"/>
                </a:solidFill>
              </a:rPr>
              <a:t>कार्ल पीयरसन के अनुसार</a:t>
            </a:r>
          </a:p>
          <a:p>
            <a:endParaRPr lang="en-US">
              <a:solidFill>
                <a:schemeClr val="accent2"/>
              </a:solidFill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7AD63668-170E-3849-B790-175EFAF7B5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7330" y="2166819"/>
            <a:ext cx="4333453" cy="372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89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ADD82-92D0-D044-A832-B10A9ECBD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accent6"/>
                </a:solidFill>
              </a:rPr>
              <a:t>वैज्ञानिक पद्धति की विशेषताएं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D02479-A378-0A43-879F-E79A340684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4317"/>
            <a:ext cx="10515600" cy="4082646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C00000"/>
                </a:solidFill>
              </a:rPr>
              <a:t>सत्यापन शीलता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C00000"/>
                </a:solidFill>
              </a:rPr>
              <a:t>वैषयिकता या तटस्थता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C00000"/>
                </a:solidFill>
              </a:rPr>
              <a:t>निश्चयात्मकता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C00000"/>
                </a:solidFill>
              </a:rPr>
              <a:t>सामान्यता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C00000"/>
                </a:solidFill>
              </a:rPr>
              <a:t>भविष्यवाणी करने की क्षमता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C00000"/>
                </a:solidFill>
              </a:rPr>
              <a:t>व्यवस्थित पद्धति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845A147-CFDD-A046-B36C-E6CCB5E2A5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7515" y="2233212"/>
            <a:ext cx="6077857" cy="4259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243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9CFCB-E5DD-6342-BA83-1D6B6F5F8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n-US">
                <a:solidFill>
                  <a:schemeClr val="accent1"/>
                </a:solidFill>
              </a:rPr>
              <a:t> </a:t>
            </a:r>
            <a:r>
              <a:rPr lang="en-US" b="1">
                <a:solidFill>
                  <a:schemeClr val="accent1"/>
                </a:solidFill>
              </a:rPr>
              <a:t>समाज वैज्ञानिकों के अनुसार वैज्ञानिक पद्धति के चरण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140824-753B-C546-B5A0-B0269CBD48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759" y="2804255"/>
            <a:ext cx="7379331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FF0000"/>
                </a:solidFill>
              </a:rPr>
              <a:t>समस्या का चुनाव और उपकल्पना का निर्माण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FF0000"/>
                </a:solidFill>
              </a:rPr>
              <a:t>अध्ययन साधनों का विधियों का चुनाव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FF0000"/>
                </a:solidFill>
              </a:rPr>
              <a:t>अवलोकन तथा संकलन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FF0000"/>
                </a:solidFill>
              </a:rPr>
              <a:t>वर्गीकरण और विश्लेषण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FF0000"/>
                </a:solidFill>
              </a:rPr>
              <a:t>सामान्यीकरण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076E17D-847D-754A-83C0-8F2A5ACD26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339" y="2804255"/>
            <a:ext cx="5101377" cy="3872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961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FEB56-8A88-4541-B74F-7C1F3C9E3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>
                <a:solidFill>
                  <a:schemeClr val="accent6"/>
                </a:solidFill>
              </a:rPr>
              <a:t>समान्यीकरण के  प्रमुख विधियां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8BBF9F-ACD6-164F-BF9C-A36D2E1D0C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56" y="2094317"/>
            <a:ext cx="4046645" cy="4214959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4000" b="1">
                <a:solidFill>
                  <a:srgbClr val="C00000"/>
                </a:solidFill>
              </a:rPr>
              <a:t>तार्किक विधि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b="1">
                <a:solidFill>
                  <a:srgbClr val="C00000"/>
                </a:solidFill>
              </a:rPr>
              <a:t>सांख्यिकी विधियां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b="1">
                <a:solidFill>
                  <a:srgbClr val="C00000"/>
                </a:solidFill>
              </a:rPr>
              <a:t>आगमन तथा निगमन विधि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221F47C3-58EB-2644-9D1A-6653AA02D0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746" y="2233839"/>
            <a:ext cx="8128000" cy="3799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539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4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वैज्ञानिक पद्धति का अर्थ और परिभाषा</vt:lpstr>
      <vt:lpstr>वैज्ञानिक पद्धति की विशेषताएं</vt:lpstr>
      <vt:lpstr> समाज वैज्ञानिकों के अनुसार वैज्ञानिक पद्धति के चरण</vt:lpstr>
      <vt:lpstr>समान्यीकरण के  प्रमुख विधियां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वैज्ञानिक पद्धति का अर्थ और परिभाषा</dc:title>
  <dc:creator>Unknown User</dc:creator>
  <cp:lastModifiedBy>Unknown User</cp:lastModifiedBy>
  <cp:revision>2</cp:revision>
  <dcterms:created xsi:type="dcterms:W3CDTF">2022-02-20T17:56:01Z</dcterms:created>
  <dcterms:modified xsi:type="dcterms:W3CDTF">2022-02-21T15:06:05Z</dcterms:modified>
</cp:coreProperties>
</file>