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tableStyles" Target="tableStyles.xml" /><Relationship Id="rId5" Type="http://schemas.openxmlformats.org/officeDocument/2006/relationships/slide" Target="slides/slide4.xml" /><Relationship Id="rId10" Type="http://schemas.openxmlformats.org/officeDocument/2006/relationships/theme" Target="theme/theme1.xml" /><Relationship Id="rId4" Type="http://schemas.openxmlformats.org/officeDocument/2006/relationships/slide" Target="slides/slide3.xml" /><Relationship Id="rId9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3E239-C62D-2D46-9B43-D1885BFADB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045EF9-1293-E446-9AAF-9A92568AC1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1C181A-AB14-924F-9607-46A78311DB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D977A-2E65-674D-A84C-D3C18695D167}" type="datetimeFigureOut">
              <a:rPr lang="en-US"/>
              <a:t>2/25/2022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080D8A-CE33-F148-ABEE-7A5650879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0ABDD-EE89-444A-881E-2B4B45AD1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DA3B2-3155-644A-AA55-D03C77586E6B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0740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1323C-717F-1A46-836C-E03A68A4B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905FAA-6263-074A-99CC-802E9D45C6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5FA6A6-5484-CA4A-937D-F65A9321E7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D977A-2E65-674D-A84C-D3C18695D167}" type="datetimeFigureOut">
              <a:rPr lang="en-US"/>
              <a:t>2/25/2022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32C4C4-E063-D944-825F-9AD48B9E71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BEC9B6-EF62-1C49-B36C-BCE458BEE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DA3B2-3155-644A-AA55-D03C77586E6B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4208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D07289-6D4E-334E-ACD5-3F588034A2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CA8DBB-FAE5-814A-AEA9-A1D9AC7BF1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CFD06C-B379-E74F-8FC7-21DB93F81C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D977A-2E65-674D-A84C-D3C18695D167}" type="datetimeFigureOut">
              <a:rPr lang="en-US"/>
              <a:t>2/25/2022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4484B5-4C87-D742-B3AB-FDD19218B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F86560-7293-1A43-8142-327B55DE3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DA3B2-3155-644A-AA55-D03C77586E6B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2156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A13D1F-0012-0043-8055-CC87F7C1D8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F594E3-BE8E-2B46-82B1-A88DFB28AD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B63DDD-F973-8743-8DDA-CAE3B0D766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A55FA4-FE59-754E-A589-23D7E8D01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D977A-2E65-674D-A84C-D3C18695D167}" type="datetimeFigureOut">
              <a:rPr lang="en-US"/>
              <a:t>2/25/2022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16A973-786A-3D4A-8BEC-1FFE7FB53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A48A85-22BE-0E4F-9B15-079847E98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DA3B2-3155-644A-AA55-D03C77586E6B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119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B7446D-0830-1C4A-B3CF-4185F13A8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D39645-B350-FB42-BB86-08BDBA56C8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E72A99-911A-9A4E-94B8-48DB820E4E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B484ED-6626-D94A-AE7D-30CD41F1F2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CBE9080-5168-0E4D-BB65-C077DF4B10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2D18BB0-CBED-B04B-B299-1971C102E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D977A-2E65-674D-A84C-D3C18695D167}" type="datetimeFigureOut">
              <a:rPr lang="en-US"/>
              <a:t>2/25/2022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8112B7-7BF8-8845-9C0B-DE0CC0A96D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116EDA-23C6-D74C-B25E-FF83CAF3EC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DA3B2-3155-644A-AA55-D03C77586E6B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6766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9B6FA-FBA2-404E-8975-DA3877F27B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979CDD-3408-414B-A0B9-3DF48B6059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D977A-2E65-674D-A84C-D3C18695D167}" type="datetimeFigureOut">
              <a:rPr lang="en-US"/>
              <a:t>2/25/2022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74B6F8-D15A-084C-B96C-148579344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253ECD-C19D-AB49-8230-3030809B6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DA3B2-3155-644A-AA55-D03C77586E6B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2994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CB6525B-1DAC-7349-85AD-FECDFC9FD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D977A-2E65-674D-A84C-D3C18695D167}" type="datetimeFigureOut">
              <a:rPr lang="en-US"/>
              <a:t>2/25/2022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2072371-6225-A542-A98D-6C4470A4D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3A134D-B26A-FE4C-8098-AECB7F75F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DA3B2-3155-644A-AA55-D03C77586E6B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8019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AF31E-5025-5047-A67D-0961D4BCEA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166A25-E3D7-3641-9E42-906026A946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993F7A-28A0-DC4E-B9B8-E614D061E3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EB2E03-E62E-DB4A-B057-63A3D3669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D977A-2E65-674D-A84C-D3C18695D167}" type="datetimeFigureOut">
              <a:rPr lang="en-US"/>
              <a:t>2/25/2022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8518C0-0C90-8349-9D59-8DB36DAFAE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A587F7-5A2E-C941-9CB4-4A25A88F6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DA3B2-3155-644A-AA55-D03C77586E6B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7792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DC005-2064-6B44-9D0B-3A3B16BFCD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03F80ED-8FF3-1F44-AA50-736556AC67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4F1721-8C69-A34E-AC37-D8A1AB66EA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DBE764-CF4C-4B48-83C1-32416091D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D977A-2E65-674D-A84C-D3C18695D167}" type="datetimeFigureOut">
              <a:rPr lang="en-US"/>
              <a:t>2/25/2022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9F9761-00BD-6B4E-8187-61B6BE580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512F90-C72D-0F49-9390-05AF9CC4B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DA3B2-3155-644A-AA55-D03C77586E6B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2284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8231AD-C948-DA41-A110-34667D647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20A110-AAA6-E245-A119-A9869747FA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C87602-9AA9-9A49-A8F4-5984C1556A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D977A-2E65-674D-A84C-D3C18695D167}" type="datetimeFigureOut">
              <a:rPr lang="en-US"/>
              <a:t>2/25/2022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EF383D-7C58-DF4C-AC84-895B72391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15A372-63D0-614B-BD86-834244253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DA3B2-3155-644A-AA55-D03C77586E6B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8352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D50FC9F-9ADC-CF4D-8DAD-F7B59362881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CB0048-98F8-BC43-AB1A-5C10404697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64E0C3-AC71-B24B-9356-C6E855639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D977A-2E65-674D-A84C-D3C18695D167}" type="datetimeFigureOut">
              <a:rPr lang="en-US"/>
              <a:t>2/25/2022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0923E5-7FEA-9748-81A7-89C1C063E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69493-13CC-FE4D-AB6D-26922D396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DA3B2-3155-644A-AA55-D03C77586E6B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977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09BDB17-52F3-D945-92DE-F2DF644E16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50E0D1-FEB9-884E-A2F5-D472CC4957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032F76-F9D4-3C40-AA24-A6D169A45B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9D977A-2E65-674D-A84C-D3C18695D167}" type="datetimeFigureOut">
              <a:rPr lang="en-US"/>
              <a:t>2/25/2022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03BB69-237E-974F-9245-4A5C7716A3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DC3F0A-13A6-8145-9E03-541A22A3E6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DA3B2-3155-644A-AA55-D03C77586E6B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846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4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4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D53CC1-97A5-F841-8D26-FC26E84C55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65988" y="-244268"/>
            <a:ext cx="9144000" cy="2387600"/>
          </a:xfrm>
        </p:spPr>
        <p:txBody>
          <a:bodyPr/>
          <a:lstStyle/>
          <a:p>
            <a:r>
              <a:rPr lang="en-US">
                <a:solidFill>
                  <a:schemeClr val="accent6"/>
                </a:solidFill>
              </a:rPr>
              <a:t>राजनीति समाजशास्त्र का अर्थ एवं परिभाषा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FC07A6-3AB9-8B45-8DC8-16AA977F58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24295" y="2359647"/>
            <a:ext cx="5060674" cy="3994298"/>
          </a:xfrm>
        </p:spPr>
        <p:txBody>
          <a:bodyPr>
            <a:noAutofit/>
          </a:bodyPr>
          <a:lstStyle/>
          <a:p>
            <a:pPr marL="457200" indent="-457200" algn="l">
              <a:buFont typeface="+mj-lt"/>
              <a:buAutoNum type="arabicPeriod"/>
            </a:pPr>
            <a:r>
              <a:rPr lang="en-US" sz="3600" b="1">
                <a:solidFill>
                  <a:srgbClr val="C00000"/>
                </a:solidFill>
              </a:rPr>
              <a:t>ए .के. मुखोपाध्याय के अनुसार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3600" b="1">
                <a:solidFill>
                  <a:srgbClr val="C00000"/>
                </a:solidFill>
              </a:rPr>
              <a:t>टॉम बोटो मोर के अनुसार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3600" b="1">
                <a:solidFill>
                  <a:srgbClr val="C00000"/>
                </a:solidFill>
              </a:rPr>
              <a:t>बीएस बाविस्कर के अनुसार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0D71BC05-72AF-4349-9570-FF57746DEA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798" y="1921249"/>
            <a:ext cx="3488267" cy="4871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2045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559FD4-E768-0845-859E-914240334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accent1"/>
                </a:solidFill>
              </a:rPr>
              <a:t>राजनीति समाजशास्त्र का क्षेत्र व विषय सामग्री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235F13-F4AA-0B40-AD19-E43E460BC3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217721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शक्ति एवं सत्ता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अधिकारी तंत्र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राजनीतिक समाजीकरण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राजनीतिक सहभागिता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राजनैतिक दल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भद्र जन या श्रेष्ठ जन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A98AB9-6124-F440-AAF2-1E508A71961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>
                <a:solidFill>
                  <a:schemeClr val="accent2"/>
                </a:solidFill>
              </a:rPr>
              <a:t>7- राजनीतिक प्रक्रिया</a:t>
            </a:r>
          </a:p>
          <a:p>
            <a:pPr marL="0" indent="0">
              <a:buNone/>
            </a:pPr>
            <a:r>
              <a:rPr lang="en-US">
                <a:solidFill>
                  <a:schemeClr val="accent2"/>
                </a:solidFill>
              </a:rPr>
              <a:t>8- गुट और दबाव समूह</a:t>
            </a:r>
          </a:p>
          <a:p>
            <a:pPr marL="0" indent="0">
              <a:buNone/>
            </a:pPr>
            <a:r>
              <a:rPr lang="en-US">
                <a:solidFill>
                  <a:schemeClr val="accent2"/>
                </a:solidFill>
              </a:rPr>
              <a:t>9- राजनीतिक संचार एवं श्रृंखलाएं</a:t>
            </a:r>
          </a:p>
          <a:p>
            <a:pPr marL="0" indent="0">
              <a:buNone/>
            </a:pPr>
            <a:r>
              <a:rPr lang="en-US">
                <a:solidFill>
                  <a:schemeClr val="accent2"/>
                </a:solidFill>
              </a:rPr>
              <a:t>10- राजनैतिक असंतुलन एवं नियोजन</a:t>
            </a:r>
          </a:p>
          <a:p>
            <a:pPr marL="0" indent="0">
              <a:buNone/>
            </a:pPr>
            <a:r>
              <a:rPr lang="en-US">
                <a:solidFill>
                  <a:schemeClr val="accent2"/>
                </a:solidFill>
              </a:rPr>
              <a:t>11- राजनीतिक आंदोलन और विरोध</a:t>
            </a:r>
          </a:p>
          <a:p>
            <a:pPr marL="0" indent="0">
              <a:buNone/>
            </a:pPr>
            <a:endParaRPr lang="en-US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61605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C7B972-B210-8546-AE3E-B8C8795D2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accent2"/>
                </a:solidFill>
              </a:rPr>
              <a:t>राजनीतिक समाजशास्त्र की प्रमुख अध्ययन पद्धतियां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5B1810-E2BF-314B-88FD-7FF122D7000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00B050"/>
                </a:solidFill>
              </a:rPr>
              <a:t>संस्थागत पद्धति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00B050"/>
                </a:solidFill>
              </a:rPr>
              <a:t>अन्वेषण आत्मक पद्धति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00B050"/>
                </a:solidFill>
              </a:rPr>
              <a:t>वैचारिक पद्धति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00B050"/>
                </a:solidFill>
              </a:rPr>
              <a:t>तुलनात्मक पद्धति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00B050"/>
                </a:solidFill>
              </a:rPr>
              <a:t>समाजशास्त्रीय पद्धति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4E8199FD-D550-D54E-A349-CC95720BDC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764" y="1291960"/>
            <a:ext cx="4723713" cy="5418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6472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B33ADF-65B6-FC41-B465-1AD8CBE32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accent1"/>
                </a:solidFill>
              </a:rPr>
              <a:t>राजनीतिक समाजशास्त्र की समस्याएं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12B045-0027-5A44-940E-DB607BF2196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सामाजिक एवं राजनीतिक चारों का मिलन बिंदु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शक्ति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सत्ता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नौकरशाही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राजनीति संस्कृति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राजनीतिक समाजीकरण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90BAA8-0398-B74A-B61A-B93950EF913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>
                <a:solidFill>
                  <a:schemeClr val="accent2"/>
                </a:solidFill>
              </a:rPr>
              <a:t>7- राजनीतिक सहभागिता</a:t>
            </a:r>
          </a:p>
          <a:p>
            <a:pPr marL="0" indent="0">
              <a:buNone/>
            </a:pPr>
            <a:r>
              <a:rPr lang="en-US">
                <a:solidFill>
                  <a:schemeClr val="accent2"/>
                </a:solidFill>
              </a:rPr>
              <a:t>8- राजनीतिक दल</a:t>
            </a:r>
          </a:p>
          <a:p>
            <a:pPr marL="0" indent="0">
              <a:buNone/>
            </a:pPr>
            <a:r>
              <a:rPr lang="en-US">
                <a:solidFill>
                  <a:schemeClr val="accent2"/>
                </a:solidFill>
              </a:rPr>
              <a:t>9- हित समूह एवं दबाव समूह से संबंधित समस्या</a:t>
            </a:r>
          </a:p>
          <a:p>
            <a:pPr marL="0" indent="0">
              <a:buNone/>
            </a:pPr>
            <a:r>
              <a:rPr lang="en-US">
                <a:solidFill>
                  <a:schemeClr val="accent2"/>
                </a:solidFill>
              </a:rPr>
              <a:t>10- सामाजिक एवं राजनीतिक बदलाव की व्याख्या</a:t>
            </a:r>
          </a:p>
          <a:p>
            <a:pPr marL="0" indent="0">
              <a:buNone/>
            </a:pPr>
            <a:r>
              <a:rPr lang="en-US">
                <a:solidFill>
                  <a:schemeClr val="accent2"/>
                </a:solidFill>
              </a:rPr>
              <a:t>11- अध्ययन की शेशवावस्था</a:t>
            </a:r>
          </a:p>
        </p:txBody>
      </p:sp>
    </p:spTree>
    <p:extLst>
      <p:ext uri="{BB962C8B-B14F-4D97-AF65-F5344CB8AC3E}">
        <p14:creationId xmlns:p14="http://schemas.microsoft.com/office/powerpoint/2010/main" val="10271179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1C48B8-60BE-F84B-ADB2-302CB14050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0988" y="-7592"/>
            <a:ext cx="10515600" cy="1161241"/>
          </a:xfrm>
        </p:spPr>
        <p:txBody>
          <a:bodyPr>
            <a:normAutofit/>
          </a:bodyPr>
          <a:lstStyle/>
          <a:p>
            <a:r>
              <a:rPr lang="en-US" sz="5400" b="1">
                <a:solidFill>
                  <a:schemeClr val="accent2"/>
                </a:solidFill>
              </a:rPr>
              <a:t>राजनीतिक समाजशास्त्र का महत्व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5E6187-5261-B240-BBB9-85D669E240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12936" y="1960561"/>
            <a:ext cx="5181600" cy="4351338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6"/>
                </a:solidFill>
              </a:rPr>
              <a:t>विभिन्न अनुशासन में सेतु निर्माण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6"/>
                </a:solidFill>
              </a:rPr>
              <a:t>गवेषणा के दायरे का विस्तार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6"/>
                </a:solidFill>
              </a:rPr>
              <a:t>नई अवधारणाओं का विकास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6"/>
                </a:solidFill>
              </a:rPr>
              <a:t>शिक्षा की दृष्टि से महत्व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6"/>
                </a:solidFill>
              </a:rPr>
              <a:t>राजनीतिक नेताओं के लिए महत्व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6"/>
                </a:solidFill>
              </a:rPr>
              <a:t>मतदाताओं के लिए महत्व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DC157299-A3AE-0A40-8BA5-6E108A3659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526366"/>
            <a:ext cx="4240696" cy="496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6860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D6E921-B4DA-4548-B52C-B81B17AE6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accent6"/>
                </a:solidFill>
              </a:rPr>
              <a:t>राजनीतिक समाजशास्त्र के विकास के कारण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FED84E-AFFB-4E4C-91E8-FB9763C270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8876" y="2251588"/>
            <a:ext cx="5181600" cy="4351338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C00000"/>
                </a:solidFill>
              </a:rPr>
              <a:t>राज्य एवं समाज का विवाद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C00000"/>
                </a:solidFill>
              </a:rPr>
              <a:t>राजनीति विज्ञान के परंपरागत उपागमों के विरुद्ध संतोष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C00000"/>
                </a:solidFill>
              </a:rPr>
              <a:t>अंत:अनुशासनात्मक अध्ययन की प्रवृत्ति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C00000"/>
                </a:solidFill>
              </a:rPr>
              <a:t>राजनीति का समाजशास्त्रीय अध्ययन करने की प्रवृत्ति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F34EE6-D769-174C-BE20-AEB79941BA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70476" y="2251588"/>
            <a:ext cx="5181600" cy="4351338"/>
          </a:xfrm>
        </p:spPr>
        <p:txBody>
          <a:bodyPr/>
          <a:lstStyle/>
          <a:p>
            <a:pPr marL="0" indent="0">
              <a:buNone/>
            </a:pPr>
            <a:r>
              <a:rPr lang="en-US">
                <a:solidFill>
                  <a:srgbClr val="C00000"/>
                </a:solidFill>
              </a:rPr>
              <a:t>5- राज्य और समाज की घनिष्ठता</a:t>
            </a:r>
          </a:p>
          <a:p>
            <a:pPr marL="0" indent="0">
              <a:buNone/>
            </a:pPr>
            <a:r>
              <a:rPr lang="en-US">
                <a:solidFill>
                  <a:srgbClr val="C00000"/>
                </a:solidFill>
              </a:rPr>
              <a:t>6- सामाजिक विज्ञान में बढ़ता विशेष टीकाकरण एवं विभिन्निकरण</a:t>
            </a:r>
          </a:p>
          <a:p>
            <a:pPr marL="0" indent="0">
              <a:buNone/>
            </a:pPr>
            <a:r>
              <a:rPr lang="en-US">
                <a:solidFill>
                  <a:srgbClr val="C00000"/>
                </a:solidFill>
              </a:rPr>
              <a:t>7- राजनीति विज्ञान में समाजशास्त्र का अंत: प्रवेश</a:t>
            </a:r>
          </a:p>
          <a:p>
            <a:pPr marL="0" indent="0">
              <a:buNone/>
            </a:pPr>
            <a:r>
              <a:rPr lang="en-US">
                <a:solidFill>
                  <a:srgbClr val="C00000"/>
                </a:solidFill>
              </a:rPr>
              <a:t>8- सरकार और सामाजिक राजनीतिक समस्याओं के अध्ययन की बढ़ती हुई महत्ता</a:t>
            </a:r>
          </a:p>
          <a:p>
            <a:pPr marL="0" indent="0">
              <a:buNone/>
            </a:pPr>
            <a:endParaRPr lang="en-US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77952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6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राजनीति समाजशास्त्र का अर्थ एवं परिभाषा</vt:lpstr>
      <vt:lpstr>राजनीति समाजशास्त्र का क्षेत्र व विषय सामग्री</vt:lpstr>
      <vt:lpstr>राजनीतिक समाजशास्त्र की प्रमुख अध्ययन पद्धतियां</vt:lpstr>
      <vt:lpstr>राजनीतिक समाजशास्त्र की समस्याएं</vt:lpstr>
      <vt:lpstr>राजनीतिक समाजशास्त्र का महत्व</vt:lpstr>
      <vt:lpstr>राजनीतिक समाजशास्त्र के विकास के कारण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राजनीति समाजशास्त्र का अर्थ एवं परिभाषा</dc:title>
  <dc:creator>Unknown User</dc:creator>
  <cp:lastModifiedBy>Unknown User</cp:lastModifiedBy>
  <cp:revision>1</cp:revision>
  <dcterms:created xsi:type="dcterms:W3CDTF">2022-02-25T17:47:16Z</dcterms:created>
  <dcterms:modified xsi:type="dcterms:W3CDTF">2022-02-25T18:09:48Z</dcterms:modified>
</cp:coreProperties>
</file>