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5238-D392-2240-B304-1F209CF06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8824E6-59DA-6247-8997-A8B1A3851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C3116-DAE3-684C-AB3C-77F7081A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4804B-5593-C449-A248-EE45ECF3E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2D685-B433-A341-92B9-34D424167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2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6C90A-03CA-5843-96A3-B1E1E019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26848-435A-B743-B415-47654ABE7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FEA20-0DBD-B145-B437-057ACD7C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9ACA3-4F0A-F447-B7C0-6A802CBC9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1AB62-D5ED-F64B-BBED-A3DEED63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6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3C2B-EF69-4841-A03E-573F4FFE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361C1-E34B-7D4B-A1F6-0CC579CA3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5D9C3-F105-814E-8D5A-1FE509E81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D5508-F420-4143-8359-386EECC5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69C85-CC74-E741-9D98-2C5C3D69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7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0536-3C90-4A4A-BE29-85DC96D2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4765-58D2-4146-958F-5A9F13ED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31C3AD-A7B1-1D46-BB84-CD7200750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1249F-D423-4A45-9197-BE864C29B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CF41D-4260-9342-99F6-B5B3845EE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59359-BC0F-9948-88E4-E05475AC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7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74066-5A6F-3740-9896-66627B54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BF103-E147-8540-A1AA-91A60FD82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928D9-FADD-414A-B814-F7C6F6479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7B8970-896F-D643-A55D-5DF8521C4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030BBA-5194-E24B-A8BC-CFB3EE78EF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2A399F-CACF-894A-9ED9-841D9379A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4F78C2-15EA-B34C-A003-0B2194F50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A74A39-5DE4-D843-A8C3-140307E7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6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9925-E172-F046-9E69-C00ED49A2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A79396-D604-3044-B098-3287F54F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5BA8F-EC78-7A4E-B4CB-AFEB53F33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21C62F-99E7-B74F-8EDB-FCC51FEE2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1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2FA42-84BE-F14B-819B-0E1917B35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B68A4E-59AC-7F44-8CD2-97620487B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41FDE-E10F-9040-A820-BE3786C6A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58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B5630-E3F6-7940-98AB-7914C9EBC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B2805-F09E-B540-A690-86CA6396C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E6DA2-C07A-0B4B-B08F-4A2B83FD8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D7336-21EC-AB4B-A7FE-3CA9A4B9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621E0-190D-0246-984F-263D7758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BD966-85C5-974C-82C6-02BE6720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6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486E-5A34-E643-9007-31D9AEF52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8B7C0-399B-B944-B977-FC9F3FC7E5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E7CF7-429D-FF4B-94B0-E51F6A1B6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CEFCF1-14A4-9F40-92F2-45754F549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9EF82-EC11-7C4D-9CCA-53D852341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114D3-1F79-864D-B2F5-DBD7909B6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4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C1E4-9187-2E41-AC1C-544C42DB3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7817A3-BBC8-604F-BB7E-4092CC03E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F5918-1E6C-FE44-8E63-B1EE7CE7C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70F12-21A2-5A42-995A-6A7E43277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F97C2-ADAD-914F-8380-49C63173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99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F66D3-6ED8-5946-B425-52A70DF8A4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8B7285-B7F1-A741-8FD0-82A51634B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69E79-FB22-9D4A-867B-997E5B08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15582-3C5C-AA43-AD71-73C8E1106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00151-2C65-DF45-B30F-D78C8B2EB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CF5CF-FF67-5E4B-AE39-84D1594C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B516E-2BCA-6843-AA8F-87D554083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7FEBC-00CD-9044-81DC-1A9D99FC4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D9986-91D3-FA4B-BBF7-EA5B07E0C886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10E4C-2019-6242-9939-E9515EB6A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0872D-F4AB-E643-A4DB-BA44FFC84D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AA840-39B8-7F46-9573-447C6E957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5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4F95-B6D7-7B42-8810-8C334632B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3472" y="-173274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राजनीतिक संचार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CC674-8EC4-A04B-8D33-02936359D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1114" y="2619330"/>
            <a:ext cx="6853266" cy="3833665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 sz="6600">
                <a:solidFill>
                  <a:schemeClr val="accent6"/>
                </a:solidFill>
              </a:rPr>
              <a:t>लूसियन पाई के शब्दों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6600">
                <a:solidFill>
                  <a:schemeClr val="accent6"/>
                </a:solidFill>
              </a:rPr>
              <a:t>बीकर शब्दों में</a:t>
            </a:r>
          </a:p>
          <a:p>
            <a:pPr marL="457200" indent="-457200">
              <a:buFont typeface="+mj-lt"/>
              <a:buAutoNum type="arabicPeriod"/>
            </a:pPr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E6B0189-3581-4F4B-B8EE-DE79F90E2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0995"/>
            <a:ext cx="555526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55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7A5A-F911-9840-89D1-DA834F19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राजनीतिक संचार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A94AB-E591-D54C-B0AA-D3DDAC3CF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804" y="1841869"/>
            <a:ext cx="4539129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>
                <a:solidFill>
                  <a:srgbClr val="C00000"/>
                </a:solidFill>
              </a:rPr>
              <a:t>संचार में अवबोधन का भाव निहित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>
                <a:solidFill>
                  <a:srgbClr val="C00000"/>
                </a:solidFill>
              </a:rPr>
              <a:t>संचार एक प्रत्याशा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>
                <a:solidFill>
                  <a:srgbClr val="C00000"/>
                </a:solidFill>
              </a:rPr>
              <a:t>संचार एक आवेष्टन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>
                <a:solidFill>
                  <a:srgbClr val="C00000"/>
                </a:solidFill>
              </a:rPr>
              <a:t>संचार एवं सूचना एक दूसरे से भिन्न एवं मुख्यत:विपरीत होते हुए भी परस्पर निर्भर हैं।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3A286EC-68D9-5A48-84F1-0D502EF5B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40057"/>
            <a:ext cx="5724466" cy="455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80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CDC8-9AF5-F64A-906C-4E5E52FF0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>
                <a:solidFill>
                  <a:srgbClr val="FF0000"/>
                </a:solidFill>
              </a:rPr>
              <a:t>राजनैतिक संचार के प्रकार्</a:t>
            </a:r>
            <a:r>
              <a:rPr lang="en-US"/>
              <a:t>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8420D-54CB-B040-B25B-F2661C222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सूचना प्रसार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सामाजिकरण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प्रेरणा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वाद विवाद एवं विचार विमर्श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शिक्षा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सांस्कृतिक उन्नयन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मनोरंजन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एकीकरण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925E65-ED11-D14B-95E4-F34CF025B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512" y="1809262"/>
            <a:ext cx="6096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15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002E4-A37A-1E4D-B03C-9ABEE05C1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508" y="596268"/>
            <a:ext cx="9970605" cy="877266"/>
          </a:xfrm>
        </p:spPr>
        <p:txBody>
          <a:bodyPr>
            <a:noAutofit/>
          </a:bodyPr>
          <a:lstStyle/>
          <a:p>
            <a:r>
              <a:rPr lang="en-US" sz="6000">
                <a:solidFill>
                  <a:schemeClr val="accent1"/>
                </a:solidFill>
              </a:rPr>
              <a:t>राजनीतिक संचार प्रक्रिया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FECF8-C8DB-6D42-878E-D56BEA1BC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9955" y="1630392"/>
            <a:ext cx="105156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6600">
                <a:solidFill>
                  <a:schemeClr val="accent2"/>
                </a:solidFill>
              </a:rPr>
              <a:t>स्रोत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600">
                <a:solidFill>
                  <a:schemeClr val="accent2"/>
                </a:solidFill>
              </a:rPr>
              <a:t>संदेश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600">
                <a:solidFill>
                  <a:schemeClr val="accent2"/>
                </a:solidFill>
              </a:rPr>
              <a:t>मार्ग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600">
                <a:solidFill>
                  <a:schemeClr val="accent2"/>
                </a:solidFill>
              </a:rPr>
              <a:t>श्रोता या दर्शक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600">
                <a:solidFill>
                  <a:schemeClr val="accent2"/>
                </a:solidFill>
              </a:rPr>
              <a:t>प्रतिक्रिया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E00AD1-2963-8242-85C8-9B5422152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68" y="2101417"/>
            <a:ext cx="5440432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0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7537-5114-5E43-A32E-D024A487E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>
                <a:solidFill>
                  <a:srgbClr val="FF0000"/>
                </a:solidFill>
              </a:rPr>
              <a:t>राजनीतिक संचार प्रक्रिया के तत्व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376BC-72E6-1D4F-8209-432E27082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914400" indent="-914400">
              <a:buFont typeface="+mj-lt"/>
              <a:buAutoNum type="arabicPeriod"/>
            </a:pPr>
            <a:r>
              <a:rPr lang="en-US" sz="5400">
                <a:solidFill>
                  <a:schemeClr val="accent6"/>
                </a:solidFill>
              </a:rPr>
              <a:t>राजनीतिक का विचार भाग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400">
                <a:solidFill>
                  <a:schemeClr val="accent6"/>
                </a:solidFill>
              </a:rPr>
              <a:t>राजनीति का व्यवहार भाग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400">
                <a:solidFill>
                  <a:schemeClr val="accent6"/>
                </a:solidFill>
              </a:rPr>
              <a:t>राजनीति का शिकायत समाधान भाग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400">
                <a:solidFill>
                  <a:schemeClr val="accent6"/>
                </a:solidFill>
              </a:rPr>
              <a:t>राजनीति का निर्णायक कार्य संपादन भाग</a:t>
            </a:r>
          </a:p>
        </p:txBody>
      </p:sp>
    </p:spTree>
    <p:extLst>
      <p:ext uri="{BB962C8B-B14F-4D97-AF65-F5344CB8AC3E}">
        <p14:creationId xmlns:p14="http://schemas.microsoft.com/office/powerpoint/2010/main" val="107749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521DF-A6FC-FD4C-8428-701C6F13F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433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6600">
                <a:solidFill>
                  <a:schemeClr val="accent6"/>
                </a:solidFill>
              </a:rPr>
              <a:t>राजनीतिक संचार की संरचनाएं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4970A-15C2-D645-9FEC-4ABB057CB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22" y="1257675"/>
            <a:ext cx="6669393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chemeClr val="accent2"/>
                </a:solidFill>
              </a:rPr>
              <a:t>अनौपचारिक प्रत्यक्ष संपर्क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chemeClr val="accent2"/>
                </a:solidFill>
              </a:rPr>
              <a:t>परंपरागत सामाजिक संरचनाएं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chemeClr val="accent2"/>
                </a:solidFill>
              </a:rPr>
              <a:t>राजनीतिक प्रदा संरचनाएं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chemeClr val="accent2"/>
                </a:solidFill>
              </a:rPr>
              <a:t>राजनीतिक अदा संरचनाएं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chemeClr val="accent2"/>
                </a:solidFill>
              </a:rPr>
              <a:t>जनमाध्यम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028B79A-4C07-9C48-8BEC-F215FA839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832" y="1429193"/>
            <a:ext cx="4163549" cy="523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03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3757B-026A-CA4D-AB18-8C1B4D5F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>
                <a:solidFill>
                  <a:schemeClr val="accent2"/>
                </a:solidFill>
              </a:rPr>
              <a:t>राजनीतिक संचार का कार्य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1E0F8-AE35-7448-A793-60F491A57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287" y="1924968"/>
            <a:ext cx="6101443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राष्ट्रत्व की भावना का विकास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राष्ट्रीय नियोजन के लिए प्रयोग।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अनावश्यक निपुणता की प्राप्ति में सहयोग।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उद्योग तथा व्यापार का विकास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देश के लोगों को नए कार्यों को करने के लिए प्रोत्साहित करना।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अंतर्राष्ट्रीय संपर्क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विपुलन कार्य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राजनीति में विचार सिलता के लिए आधार प्रदान करना।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8230FC1-6769-4B45-B486-2844B8B941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82" y="1924968"/>
            <a:ext cx="4898413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74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F2BAD-637E-4248-82D9-E10FC8365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>
                <a:solidFill>
                  <a:schemeClr val="accent6"/>
                </a:solidFill>
              </a:rPr>
              <a:t>राजनीतिक संचार का महत्व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C8662-815F-6F4B-953D-BFEDAAF34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508" y="1810050"/>
            <a:ext cx="693562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नीति निर्धारण तथा नीतियों के क्रियान्वयन में भूमिका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नीतियों के क्रियान्वयन में संचार की भूमिका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प्रशासनिक संगठन में आदान-प्रदान तथा सहिष्णुता की भावना का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अधीनस्थों द्वारा तथ्यों एवं आंकड़ों को उच्चाधिकारियों तक पहुंचाया जाना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औपचारिक के साथ ही अनौपचारिक संप्रेषण भी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5B0D9CE-7AAF-C64E-9929-06B96631F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090" y="2025836"/>
            <a:ext cx="411764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5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राजनीतिक संचार का अर्थ एवं परिभाषा</vt:lpstr>
      <vt:lpstr>राजनीतिक संचार की विशेषताएं</vt:lpstr>
      <vt:lpstr>राजनैतिक संचार के प्रकार्य</vt:lpstr>
      <vt:lpstr>राजनीतिक संचार प्रक्रिया </vt:lpstr>
      <vt:lpstr>राजनीतिक संचार प्रक्रिया के तत्व</vt:lpstr>
      <vt:lpstr>राजनीतिक संचार की संरचनाएं</vt:lpstr>
      <vt:lpstr>राजनीतिक संचार का कार्य</vt:lpstr>
      <vt:lpstr>राजनीतिक संचार का महत्व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राजनीतिक संचार का अर्थ एवं परिभाषा</dc:title>
  <dc:creator>Unknown User</dc:creator>
  <cp:lastModifiedBy>Unknown User</cp:lastModifiedBy>
  <cp:revision>1</cp:revision>
  <dcterms:created xsi:type="dcterms:W3CDTF">2022-03-08T16:55:18Z</dcterms:created>
  <dcterms:modified xsi:type="dcterms:W3CDTF">2022-03-08T17:25:55Z</dcterms:modified>
</cp:coreProperties>
</file>