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7" r:id="rId4"/>
    <p:sldId id="258" r:id="rId5"/>
    <p:sldId id="259"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ableStyles" Target="tableStyles.xml" /><Relationship Id="rId5" Type="http://schemas.openxmlformats.org/officeDocument/2006/relationships/slide" Target="slides/slide4.xml" /><Relationship Id="rId10"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A9F2A-2B44-4447-B95A-B5F26FA910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5759D6-D4BE-2743-A976-8BF2E42324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28E2A6-669D-A940-9B94-6B70992AF51A}"/>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5" name="Footer Placeholder 4">
            <a:extLst>
              <a:ext uri="{FF2B5EF4-FFF2-40B4-BE49-F238E27FC236}">
                <a16:creationId xmlns:a16="http://schemas.microsoft.com/office/drawing/2014/main" id="{BD44D6C1-A88B-F942-98B4-30075511F8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353880-C742-0245-8CCE-BFF710B4AD53}"/>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3634956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DEC88-6CE7-8647-B67A-A5A1408E08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2A5771-A957-684A-B397-5C0BB1BA16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697080-63E6-4C49-A0E9-836AA38D9823}"/>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5" name="Footer Placeholder 4">
            <a:extLst>
              <a:ext uri="{FF2B5EF4-FFF2-40B4-BE49-F238E27FC236}">
                <a16:creationId xmlns:a16="http://schemas.microsoft.com/office/drawing/2014/main" id="{17415650-04DB-F24F-B402-0406F213B2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FC8616-66D5-7245-A0EF-D2A8A559CB5E}"/>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2091024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3F86C-E4FE-6B4D-AECD-0D98D90783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D4F57C-5F88-1944-95C7-B1B0F9E356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56550D-5047-5749-91AF-FA21B378050B}"/>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5" name="Footer Placeholder 4">
            <a:extLst>
              <a:ext uri="{FF2B5EF4-FFF2-40B4-BE49-F238E27FC236}">
                <a16:creationId xmlns:a16="http://schemas.microsoft.com/office/drawing/2014/main" id="{E5CEDFDF-A581-BE4B-BB80-BAFF680FC8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D0B842-517C-DC4E-B596-A0C9FE9AEF05}"/>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3751531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29D26-AFEE-EC47-8A97-BEFE197D14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E677F2-65DB-7D45-B1F9-E9003CF0B7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944C04-99D1-284D-A735-1AC1C6194E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77BB3A-2041-B54A-A7B0-C9C9D1C6F2B2}"/>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6" name="Footer Placeholder 5">
            <a:extLst>
              <a:ext uri="{FF2B5EF4-FFF2-40B4-BE49-F238E27FC236}">
                <a16:creationId xmlns:a16="http://schemas.microsoft.com/office/drawing/2014/main" id="{375EA499-C2B9-4845-8331-67DD42C858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6058AB-3A2A-E54D-8D80-4D412AC3DB23}"/>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3603052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93F9E-BF37-1645-A098-E5410D547A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5C9A0F-92BD-234B-B3D7-01F399CB7B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A474F2-E26B-F041-9919-0665531615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912292-F330-AC4B-B80C-B92481B36C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9AE33A-6EAE-914F-B1AC-E2D9283A1D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C64088-57A0-CC4E-B592-AAB5AC8E43FB}"/>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8" name="Footer Placeholder 7">
            <a:extLst>
              <a:ext uri="{FF2B5EF4-FFF2-40B4-BE49-F238E27FC236}">
                <a16:creationId xmlns:a16="http://schemas.microsoft.com/office/drawing/2014/main" id="{2EF0CFD4-CDAB-4046-B123-AC5431CD83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E7C9C-C452-8A4D-967A-45E727E55F06}"/>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1290541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D5172-A6AD-CA42-8539-20ECF053D7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A024CB-EB8D-BA44-965F-7B0925936561}"/>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4" name="Footer Placeholder 3">
            <a:extLst>
              <a:ext uri="{FF2B5EF4-FFF2-40B4-BE49-F238E27FC236}">
                <a16:creationId xmlns:a16="http://schemas.microsoft.com/office/drawing/2014/main" id="{493B656A-6815-7D44-A5C5-B60BE374D2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C9B1E9-1F74-EA45-A162-1F2FF52B6748}"/>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2041551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4FC541-9AE5-2545-8C6B-E48EA5C9DA7B}"/>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3" name="Footer Placeholder 2">
            <a:extLst>
              <a:ext uri="{FF2B5EF4-FFF2-40B4-BE49-F238E27FC236}">
                <a16:creationId xmlns:a16="http://schemas.microsoft.com/office/drawing/2014/main" id="{28B86719-42F1-E245-ACAD-744666420B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03B615-DABC-044E-83E7-79E8B7D31E04}"/>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2758956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32C58-36FB-3449-BD9F-C43136968D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C6BAC3-AE44-E44E-B604-00E3DB81CE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8DAFDE-0F63-3346-9914-C2F2A7C52D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4AE350-CB2C-0E41-8579-5CE0ED571C6B}"/>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6" name="Footer Placeholder 5">
            <a:extLst>
              <a:ext uri="{FF2B5EF4-FFF2-40B4-BE49-F238E27FC236}">
                <a16:creationId xmlns:a16="http://schemas.microsoft.com/office/drawing/2014/main" id="{B652F034-53CA-BD49-9244-7EA3415E71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1C8989-FB40-F24F-9F7A-4C1E286F6E6F}"/>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332458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94354-726E-EA49-B840-CC3EE7323D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0233D-2473-934C-B76B-2260C96FC1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79CF19-0E1F-D941-84DB-2C8F26041F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105DF4-CE88-CA4F-BA15-24AE34FA2809}"/>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6" name="Footer Placeholder 5">
            <a:extLst>
              <a:ext uri="{FF2B5EF4-FFF2-40B4-BE49-F238E27FC236}">
                <a16:creationId xmlns:a16="http://schemas.microsoft.com/office/drawing/2014/main" id="{5B62E77D-66AF-5B40-8AE9-C3F28E8089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6540E5-58BE-B645-990F-62F3EA59AB9A}"/>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1290029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29B9D-4680-6442-AD44-B8B566A1DB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FCADDB-0D60-6543-A60A-41F9C74501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DF2A03-30D5-884B-80D0-F1F842A10064}"/>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5" name="Footer Placeholder 4">
            <a:extLst>
              <a:ext uri="{FF2B5EF4-FFF2-40B4-BE49-F238E27FC236}">
                <a16:creationId xmlns:a16="http://schemas.microsoft.com/office/drawing/2014/main" id="{B8C20B89-99F2-344F-B4DF-3D29323BD5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732CFE-05A9-5F44-8EF7-FE17AF9D98A6}"/>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2416851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9695F5-3271-BE43-8264-3577720BD0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87644E-326A-854D-BD9E-00C512B112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630813-2468-0042-A14E-649E83BB858E}"/>
              </a:ext>
            </a:extLst>
          </p:cNvPr>
          <p:cNvSpPr>
            <a:spLocks noGrp="1"/>
          </p:cNvSpPr>
          <p:nvPr>
            <p:ph type="dt" sz="half" idx="10"/>
          </p:nvPr>
        </p:nvSpPr>
        <p:spPr/>
        <p:txBody>
          <a:bodyPr/>
          <a:lstStyle/>
          <a:p>
            <a:fld id="{E4007826-3BD8-334A-8941-58925766402B}" type="datetimeFigureOut">
              <a:rPr lang="en-US" smtClean="0"/>
              <a:t>5/20/2022</a:t>
            </a:fld>
            <a:endParaRPr lang="en-US"/>
          </a:p>
        </p:txBody>
      </p:sp>
      <p:sp>
        <p:nvSpPr>
          <p:cNvPr id="5" name="Footer Placeholder 4">
            <a:extLst>
              <a:ext uri="{FF2B5EF4-FFF2-40B4-BE49-F238E27FC236}">
                <a16:creationId xmlns:a16="http://schemas.microsoft.com/office/drawing/2014/main" id="{BBE5767E-DCE2-DD4D-BC44-3196640380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BA1F5-E364-7F47-AD45-4378AC767A23}"/>
              </a:ext>
            </a:extLst>
          </p:cNvPr>
          <p:cNvSpPr>
            <a:spLocks noGrp="1"/>
          </p:cNvSpPr>
          <p:nvPr>
            <p:ph type="sldNum" sz="quarter" idx="12"/>
          </p:nvPr>
        </p:nvSpPr>
        <p:spPr/>
        <p:txBody>
          <a:bodyPr/>
          <a:lstStyle/>
          <a:p>
            <a:fld id="{D5E84C40-7627-7448-9C25-84C451A0ECF0}" type="slidenum">
              <a:rPr lang="en-US" smtClean="0"/>
              <a:t>‹#›</a:t>
            </a:fld>
            <a:endParaRPr lang="en-US"/>
          </a:p>
        </p:txBody>
      </p:sp>
    </p:spTree>
    <p:extLst>
      <p:ext uri="{BB962C8B-B14F-4D97-AF65-F5344CB8AC3E}">
        <p14:creationId xmlns:p14="http://schemas.microsoft.com/office/powerpoint/2010/main" val="1145597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A7C860-9DD0-B749-83B9-EA76F59D2C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430F48-E2D9-9940-8EA6-84CB3EBB56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616736-0BA0-DC43-8CD8-20FC9C04AC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007826-3BD8-334A-8941-58925766402B}" type="datetimeFigureOut">
              <a:rPr lang="en-US" smtClean="0"/>
              <a:t>5/20/2022</a:t>
            </a:fld>
            <a:endParaRPr lang="en-US"/>
          </a:p>
        </p:txBody>
      </p:sp>
      <p:sp>
        <p:nvSpPr>
          <p:cNvPr id="5" name="Footer Placeholder 4">
            <a:extLst>
              <a:ext uri="{FF2B5EF4-FFF2-40B4-BE49-F238E27FC236}">
                <a16:creationId xmlns:a16="http://schemas.microsoft.com/office/drawing/2014/main" id="{B8BC52D2-F3E5-CD47-BE1E-667838B04D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763496-1ABD-484D-86A3-8E155B3D59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E84C40-7627-7448-9C25-84C451A0ECF0}" type="slidenum">
              <a:rPr lang="en-US" smtClean="0"/>
              <a:t>‹#›</a:t>
            </a:fld>
            <a:endParaRPr lang="en-US"/>
          </a:p>
        </p:txBody>
      </p:sp>
    </p:spTree>
    <p:extLst>
      <p:ext uri="{BB962C8B-B14F-4D97-AF65-F5344CB8AC3E}">
        <p14:creationId xmlns:p14="http://schemas.microsoft.com/office/powerpoint/2010/main" val="983779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53CB-6E2B-EA4F-AC78-936B624E9DF4}"/>
              </a:ext>
            </a:extLst>
          </p:cNvPr>
          <p:cNvSpPr>
            <a:spLocks noGrp="1"/>
          </p:cNvSpPr>
          <p:nvPr>
            <p:ph type="title"/>
          </p:nvPr>
        </p:nvSpPr>
        <p:spPr>
          <a:xfrm>
            <a:off x="1676400" y="158353"/>
            <a:ext cx="10515600" cy="888806"/>
          </a:xfrm>
        </p:spPr>
        <p:txBody>
          <a:bodyPr>
            <a:normAutofit fontScale="90000"/>
          </a:bodyPr>
          <a:lstStyle/>
          <a:p>
            <a:r>
              <a:rPr lang="en-US">
                <a:solidFill>
                  <a:srgbClr val="C00000"/>
                </a:solidFill>
              </a:rPr>
              <a:t>B.A.llnd SEMESTER (SOCIOLOGY)</a:t>
            </a:r>
            <a:br>
              <a:rPr lang="en-US">
                <a:solidFill>
                  <a:srgbClr val="C00000"/>
                </a:solidFill>
              </a:rPr>
            </a:br>
            <a:r>
              <a:rPr lang="en-US">
                <a:solidFill>
                  <a:srgbClr val="C00000"/>
                </a:solidFill>
              </a:rPr>
              <a:t>भारतीय समाज में एकता तथा विविधता</a:t>
            </a:r>
          </a:p>
        </p:txBody>
      </p:sp>
      <p:pic>
        <p:nvPicPr>
          <p:cNvPr id="4" name="Picture 4">
            <a:extLst>
              <a:ext uri="{FF2B5EF4-FFF2-40B4-BE49-F238E27FC236}">
                <a16:creationId xmlns:a16="http://schemas.microsoft.com/office/drawing/2014/main" id="{73EEF97C-A820-214C-9AE5-9AEEA26363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8849" y="1643674"/>
            <a:ext cx="10911272" cy="5374085"/>
          </a:xfrm>
        </p:spPr>
      </p:pic>
    </p:spTree>
    <p:extLst>
      <p:ext uri="{BB962C8B-B14F-4D97-AF65-F5344CB8AC3E}">
        <p14:creationId xmlns:p14="http://schemas.microsoft.com/office/powerpoint/2010/main" val="1047781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52B64-E1F9-7B4D-877E-414440F9FAE4}"/>
              </a:ext>
            </a:extLst>
          </p:cNvPr>
          <p:cNvSpPr>
            <a:spLocks noGrp="1"/>
          </p:cNvSpPr>
          <p:nvPr>
            <p:ph type="ctrTitle"/>
          </p:nvPr>
        </p:nvSpPr>
        <p:spPr>
          <a:xfrm>
            <a:off x="1524000" y="1122363"/>
            <a:ext cx="9144000" cy="137777"/>
          </a:xfrm>
        </p:spPr>
        <p:txBody>
          <a:bodyPr>
            <a:normAutofit fontScale="90000"/>
          </a:bodyPr>
          <a:lstStyle/>
          <a:p>
            <a:r>
              <a:rPr lang="en-US">
                <a:solidFill>
                  <a:srgbClr val="C00000"/>
                </a:solidFill>
              </a:rPr>
              <a:t>भारतीय समाज की  विविधता</a:t>
            </a:r>
          </a:p>
        </p:txBody>
      </p:sp>
      <p:sp>
        <p:nvSpPr>
          <p:cNvPr id="3" name="Subtitle 2">
            <a:extLst>
              <a:ext uri="{FF2B5EF4-FFF2-40B4-BE49-F238E27FC236}">
                <a16:creationId xmlns:a16="http://schemas.microsoft.com/office/drawing/2014/main" id="{555A8E89-8597-B64A-9A9D-A2EC53E79D03}"/>
              </a:ext>
            </a:extLst>
          </p:cNvPr>
          <p:cNvSpPr>
            <a:spLocks noGrp="1"/>
          </p:cNvSpPr>
          <p:nvPr>
            <p:ph type="subTitle" idx="1"/>
          </p:nvPr>
        </p:nvSpPr>
        <p:spPr>
          <a:xfrm>
            <a:off x="207656" y="1260140"/>
            <a:ext cx="11776687" cy="5083156"/>
          </a:xfrm>
        </p:spPr>
        <p:txBody>
          <a:bodyPr>
            <a:noAutofit/>
          </a:bodyPr>
          <a:lstStyle/>
          <a:p>
            <a:r>
              <a:rPr lang="en-US" sz="4000">
                <a:solidFill>
                  <a:schemeClr val="accent6"/>
                </a:solidFill>
              </a:rPr>
              <a:t>भारतीय समाज एक अनुपम समाज है, किंतु वर्तमान दशा में भारत को एक विविधता पूर्ण  समाज कहा जा सकता है।भारतीय समाज अनेक प्रजातियों जातियों धर्म भाषाओं और विश्वासों से मिलकर बना है। इसके अंदर अनेक सांस्कृतिक समूह साथ साथ रहते हैं। विभिन्न क्षेत्रों की जनसंख्या अथवा विशेषताएं भी एक दूसरे से भिन्न है ।इस दृष्टिकोण से यह आवश्यक है कि भारतीय समाज में राष्ट्र निर्माण से संबंधित महत्वपूर्ण विभिन्न नेताओं को देखा जाए तो इसकी भव्यता पूर्वक प्रकृति को स्पष्ट करती है।</a:t>
            </a:r>
          </a:p>
        </p:txBody>
      </p:sp>
    </p:spTree>
    <p:extLst>
      <p:ext uri="{BB962C8B-B14F-4D97-AF65-F5344CB8AC3E}">
        <p14:creationId xmlns:p14="http://schemas.microsoft.com/office/powerpoint/2010/main" val="655058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A471B-832D-234E-B735-C7A793C1AD29}"/>
              </a:ext>
            </a:extLst>
          </p:cNvPr>
          <p:cNvSpPr>
            <a:spLocks noGrp="1"/>
          </p:cNvSpPr>
          <p:nvPr>
            <p:ph type="title"/>
          </p:nvPr>
        </p:nvSpPr>
        <p:spPr>
          <a:xfrm>
            <a:off x="5275312" y="276382"/>
            <a:ext cx="10515600" cy="1325563"/>
          </a:xfrm>
        </p:spPr>
        <p:txBody>
          <a:bodyPr/>
          <a:lstStyle/>
          <a:p>
            <a:r>
              <a:rPr lang="en-US">
                <a:solidFill>
                  <a:schemeClr val="accent2"/>
                </a:solidFill>
              </a:rPr>
              <a:t>भारतीय समाज की विविधता</a:t>
            </a:r>
            <a:br>
              <a:rPr lang="en-US">
                <a:solidFill>
                  <a:schemeClr val="accent2"/>
                </a:solidFill>
              </a:rPr>
            </a:br>
            <a:r>
              <a:rPr lang="en-US">
                <a:solidFill>
                  <a:srgbClr val="002060"/>
                </a:solidFill>
              </a:rPr>
              <a:t>(Diversity of Indian society)</a:t>
            </a:r>
          </a:p>
        </p:txBody>
      </p:sp>
      <p:sp>
        <p:nvSpPr>
          <p:cNvPr id="3" name="Content Placeholder 2">
            <a:extLst>
              <a:ext uri="{FF2B5EF4-FFF2-40B4-BE49-F238E27FC236}">
                <a16:creationId xmlns:a16="http://schemas.microsoft.com/office/drawing/2014/main" id="{F677D644-F1B1-694E-87D2-E6F398CDF29E}"/>
              </a:ext>
            </a:extLst>
          </p:cNvPr>
          <p:cNvSpPr>
            <a:spLocks noGrp="1"/>
          </p:cNvSpPr>
          <p:nvPr>
            <p:ph idx="1"/>
          </p:nvPr>
        </p:nvSpPr>
        <p:spPr>
          <a:xfrm>
            <a:off x="6353944" y="1825625"/>
            <a:ext cx="4999856" cy="4351338"/>
          </a:xfrm>
        </p:spPr>
        <p:txBody>
          <a:bodyPr/>
          <a:lstStyle/>
          <a:p>
            <a:pPr marL="514350" indent="-514350">
              <a:buFont typeface="+mj-lt"/>
              <a:buAutoNum type="arabicPeriod"/>
            </a:pPr>
            <a:r>
              <a:rPr lang="en-US">
                <a:solidFill>
                  <a:srgbClr val="C00000"/>
                </a:solidFill>
              </a:rPr>
              <a:t>जनसंख्या संबंधी भिन्नताएं</a:t>
            </a:r>
          </a:p>
          <a:p>
            <a:pPr marL="514350" indent="-514350">
              <a:buFont typeface="+mj-lt"/>
              <a:buAutoNum type="arabicPeriod"/>
            </a:pPr>
            <a:r>
              <a:rPr lang="en-US">
                <a:solidFill>
                  <a:srgbClr val="C00000"/>
                </a:solidFill>
              </a:rPr>
              <a:t>भाषा की विभिन्नता</a:t>
            </a:r>
          </a:p>
          <a:p>
            <a:pPr marL="514350" indent="-514350">
              <a:buFont typeface="+mj-lt"/>
              <a:buAutoNum type="arabicPeriod"/>
            </a:pPr>
            <a:r>
              <a:rPr lang="en-US">
                <a:solidFill>
                  <a:srgbClr val="C00000"/>
                </a:solidFill>
              </a:rPr>
              <a:t>धार्मिक विविधता</a:t>
            </a:r>
          </a:p>
          <a:p>
            <a:pPr marL="514350" indent="-514350">
              <a:buFont typeface="+mj-lt"/>
              <a:buAutoNum type="arabicPeriod"/>
            </a:pPr>
            <a:r>
              <a:rPr lang="en-US">
                <a:solidFill>
                  <a:srgbClr val="C00000"/>
                </a:solidFill>
              </a:rPr>
              <a:t>सांस्कृतिक भिन्नताएं</a:t>
            </a:r>
          </a:p>
          <a:p>
            <a:pPr marL="514350" indent="-514350">
              <a:buFont typeface="+mj-lt"/>
              <a:buAutoNum type="arabicPeriod"/>
            </a:pPr>
            <a:r>
              <a:rPr lang="en-US">
                <a:solidFill>
                  <a:srgbClr val="C00000"/>
                </a:solidFill>
              </a:rPr>
              <a:t>प्रजातीय भिन्नताएं</a:t>
            </a:r>
          </a:p>
          <a:p>
            <a:pPr marL="514350" indent="-514350">
              <a:buFont typeface="+mj-lt"/>
              <a:buAutoNum type="arabicPeriod"/>
            </a:pPr>
            <a:r>
              <a:rPr lang="en-US">
                <a:solidFill>
                  <a:srgbClr val="C00000"/>
                </a:solidFill>
              </a:rPr>
              <a:t>सजातीय भिन्नताएं</a:t>
            </a:r>
          </a:p>
          <a:p>
            <a:pPr marL="514350" indent="-514350">
              <a:buFont typeface="+mj-lt"/>
              <a:buAutoNum type="arabicPeriod"/>
            </a:pPr>
            <a:r>
              <a:rPr lang="en-US">
                <a:solidFill>
                  <a:srgbClr val="C00000"/>
                </a:solidFill>
              </a:rPr>
              <a:t>राजनीतिक भिन्नताएं</a:t>
            </a:r>
          </a:p>
          <a:p>
            <a:pPr marL="514350" indent="-514350">
              <a:buFont typeface="+mj-lt"/>
              <a:buAutoNum type="arabicPeriod"/>
            </a:pPr>
            <a:r>
              <a:rPr lang="en-US">
                <a:solidFill>
                  <a:srgbClr val="C00000"/>
                </a:solidFill>
              </a:rPr>
              <a:t>प्राकृतिक विविधता</a:t>
            </a:r>
          </a:p>
        </p:txBody>
      </p:sp>
      <p:pic>
        <p:nvPicPr>
          <p:cNvPr id="4" name="Picture 4">
            <a:extLst>
              <a:ext uri="{FF2B5EF4-FFF2-40B4-BE49-F238E27FC236}">
                <a16:creationId xmlns:a16="http://schemas.microsoft.com/office/drawing/2014/main" id="{66EAE0E8-E638-9845-83FD-1F805ED9B1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724" y="1967022"/>
            <a:ext cx="5537515" cy="4614596"/>
          </a:xfrm>
          <a:prstGeom prst="rect">
            <a:avLst/>
          </a:prstGeom>
        </p:spPr>
      </p:pic>
    </p:spTree>
    <p:extLst>
      <p:ext uri="{BB962C8B-B14F-4D97-AF65-F5344CB8AC3E}">
        <p14:creationId xmlns:p14="http://schemas.microsoft.com/office/powerpoint/2010/main" val="4047636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35E83-5C08-1C41-BF0A-59F331A23207}"/>
              </a:ext>
            </a:extLst>
          </p:cNvPr>
          <p:cNvSpPr>
            <a:spLocks noGrp="1"/>
          </p:cNvSpPr>
          <p:nvPr>
            <p:ph type="title"/>
          </p:nvPr>
        </p:nvSpPr>
        <p:spPr/>
        <p:txBody>
          <a:bodyPr>
            <a:normAutofit/>
          </a:bodyPr>
          <a:lstStyle/>
          <a:p>
            <a:r>
              <a:rPr lang="en-US" sz="6000">
                <a:solidFill>
                  <a:schemeClr val="accent1"/>
                </a:solidFill>
              </a:rPr>
              <a:t>विभिन्नता के कारण</a:t>
            </a:r>
          </a:p>
        </p:txBody>
      </p:sp>
      <p:sp>
        <p:nvSpPr>
          <p:cNvPr id="3" name="Content Placeholder 2">
            <a:extLst>
              <a:ext uri="{FF2B5EF4-FFF2-40B4-BE49-F238E27FC236}">
                <a16:creationId xmlns:a16="http://schemas.microsoft.com/office/drawing/2014/main" id="{0031A0DD-F265-8A4F-AE26-CD7151B9AD6B}"/>
              </a:ext>
            </a:extLst>
          </p:cNvPr>
          <p:cNvSpPr>
            <a:spLocks noGrp="1"/>
          </p:cNvSpPr>
          <p:nvPr>
            <p:ph idx="1"/>
          </p:nvPr>
        </p:nvSpPr>
        <p:spPr>
          <a:xfrm>
            <a:off x="838200" y="1921417"/>
            <a:ext cx="9296163" cy="4351338"/>
          </a:xfrm>
        </p:spPr>
        <p:txBody>
          <a:bodyPr/>
          <a:lstStyle/>
          <a:p>
            <a:pPr marL="0" indent="0">
              <a:buNone/>
            </a:pPr>
            <a:r>
              <a:rPr lang="en-US">
                <a:solidFill>
                  <a:schemeClr val="accent2">
                    <a:lumMod val="75000"/>
                  </a:schemeClr>
                </a:solidFill>
              </a:rPr>
              <a:t>भारतीय समाज को समझने के लिए यह जानना जरूरी है कि यहां की सामाजिक सांस्कृतिक विविधता के मुख्य कारण क्या रहे हैं?</a:t>
            </a:r>
          </a:p>
          <a:p>
            <a:pPr marL="0" indent="0">
              <a:buNone/>
            </a:pPr>
            <a:r>
              <a:rPr lang="en-US">
                <a:solidFill>
                  <a:schemeClr val="accent2">
                    <a:lumMod val="75000"/>
                  </a:schemeClr>
                </a:solidFill>
              </a:rPr>
              <a:t> साधारण रूप में इन कारणों अथवा दशाओं को तीन भागों में विभाजित करके समझा जा सकता है।</a:t>
            </a:r>
          </a:p>
          <a:p>
            <a:pPr marL="0" indent="0">
              <a:buNone/>
            </a:pPr>
            <a:endParaRPr lang="en-US">
              <a:solidFill>
                <a:schemeClr val="accent2">
                  <a:lumMod val="75000"/>
                </a:schemeClr>
              </a:solidFill>
            </a:endParaRPr>
          </a:p>
          <a:p>
            <a:pPr marL="0" indent="0">
              <a:buNone/>
            </a:pPr>
            <a:r>
              <a:rPr lang="en-US" sz="3600">
                <a:solidFill>
                  <a:srgbClr val="7030A0"/>
                </a:solidFill>
              </a:rPr>
              <a:t>1-भारतीय समाज की संरचना से संबंधित दशाएं</a:t>
            </a:r>
          </a:p>
          <a:p>
            <a:pPr marL="0" indent="0">
              <a:buNone/>
            </a:pPr>
            <a:r>
              <a:rPr lang="en-US" sz="3600">
                <a:solidFill>
                  <a:srgbClr val="7030A0"/>
                </a:solidFill>
              </a:rPr>
              <a:t>2-राजनीतिक दशाएं</a:t>
            </a:r>
          </a:p>
          <a:p>
            <a:pPr marL="0" indent="0">
              <a:buNone/>
            </a:pPr>
            <a:r>
              <a:rPr lang="en-US" sz="3600">
                <a:solidFill>
                  <a:srgbClr val="7030A0"/>
                </a:solidFill>
              </a:rPr>
              <a:t>3-पारिस्थितिकी से संबंधित दशाएं</a:t>
            </a:r>
          </a:p>
        </p:txBody>
      </p:sp>
    </p:spTree>
    <p:extLst>
      <p:ext uri="{BB962C8B-B14F-4D97-AF65-F5344CB8AC3E}">
        <p14:creationId xmlns:p14="http://schemas.microsoft.com/office/powerpoint/2010/main" val="3448923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55EC5-D202-8F49-8520-727D6E868F96}"/>
              </a:ext>
            </a:extLst>
          </p:cNvPr>
          <p:cNvSpPr>
            <a:spLocks noGrp="1"/>
          </p:cNvSpPr>
          <p:nvPr>
            <p:ph type="title"/>
          </p:nvPr>
        </p:nvSpPr>
        <p:spPr>
          <a:xfrm>
            <a:off x="2839750" y="1082657"/>
            <a:ext cx="10063371" cy="248478"/>
          </a:xfrm>
        </p:spPr>
        <p:txBody>
          <a:bodyPr>
            <a:noAutofit/>
          </a:bodyPr>
          <a:lstStyle/>
          <a:p>
            <a:r>
              <a:rPr lang="en-US" sz="6000">
                <a:solidFill>
                  <a:srgbClr val="002060"/>
                </a:solidFill>
              </a:rPr>
              <a:t>भारतीय समाज की विविधता से संबंधित  समस्याएं</a:t>
            </a:r>
          </a:p>
        </p:txBody>
      </p:sp>
      <p:sp>
        <p:nvSpPr>
          <p:cNvPr id="3" name="Content Placeholder 2">
            <a:extLst>
              <a:ext uri="{FF2B5EF4-FFF2-40B4-BE49-F238E27FC236}">
                <a16:creationId xmlns:a16="http://schemas.microsoft.com/office/drawing/2014/main" id="{3A2A2A72-DD33-F34E-85DD-E47763086E3A}"/>
              </a:ext>
            </a:extLst>
          </p:cNvPr>
          <p:cNvSpPr>
            <a:spLocks noGrp="1"/>
          </p:cNvSpPr>
          <p:nvPr>
            <p:ph idx="1"/>
          </p:nvPr>
        </p:nvSpPr>
        <p:spPr>
          <a:xfrm>
            <a:off x="6122080" y="2204939"/>
            <a:ext cx="4864209" cy="4351338"/>
          </a:xfrm>
        </p:spPr>
        <p:txBody>
          <a:bodyPr>
            <a:normAutofit/>
          </a:bodyPr>
          <a:lstStyle/>
          <a:p>
            <a:pPr marL="514350" indent="-514350">
              <a:buFont typeface="+mj-lt"/>
              <a:buAutoNum type="arabicPeriod"/>
            </a:pPr>
            <a:r>
              <a:rPr lang="en-US" sz="4000">
                <a:solidFill>
                  <a:schemeClr val="accent2"/>
                </a:solidFill>
              </a:rPr>
              <a:t>क्षेत्रवाद तथा भाषावाद</a:t>
            </a:r>
          </a:p>
          <a:p>
            <a:pPr marL="514350" indent="-514350">
              <a:buFont typeface="+mj-lt"/>
              <a:buAutoNum type="arabicPeriod"/>
            </a:pPr>
            <a:r>
              <a:rPr lang="en-US" sz="4000">
                <a:solidFill>
                  <a:schemeClr val="accent2"/>
                </a:solidFill>
              </a:rPr>
              <a:t>सांप्रदायिक संघर्ष में वृद्धि</a:t>
            </a:r>
          </a:p>
          <a:p>
            <a:pPr marL="514350" indent="-514350">
              <a:buFont typeface="+mj-lt"/>
              <a:buAutoNum type="arabicPeriod"/>
            </a:pPr>
            <a:r>
              <a:rPr lang="en-US" sz="4000">
                <a:solidFill>
                  <a:schemeClr val="accent2"/>
                </a:solidFill>
              </a:rPr>
              <a:t>सन जातीयता में वृद्धि</a:t>
            </a:r>
          </a:p>
          <a:p>
            <a:pPr marL="514350" indent="-514350">
              <a:buFont typeface="+mj-lt"/>
              <a:buAutoNum type="arabicPeriod"/>
            </a:pPr>
            <a:r>
              <a:rPr lang="en-US" sz="4000">
                <a:solidFill>
                  <a:schemeClr val="accent2"/>
                </a:solidFill>
              </a:rPr>
              <a:t>भ्रष्टाचार</a:t>
            </a:r>
          </a:p>
          <a:p>
            <a:pPr marL="514350" indent="-514350">
              <a:buFont typeface="+mj-lt"/>
              <a:buAutoNum type="arabicPeriod"/>
            </a:pPr>
            <a:r>
              <a:rPr lang="en-US" sz="4000">
                <a:solidFill>
                  <a:schemeClr val="accent2"/>
                </a:solidFill>
              </a:rPr>
              <a:t>अपराधों में वृद्धि</a:t>
            </a:r>
          </a:p>
        </p:txBody>
      </p:sp>
      <p:pic>
        <p:nvPicPr>
          <p:cNvPr id="4" name="Picture 4">
            <a:extLst>
              <a:ext uri="{FF2B5EF4-FFF2-40B4-BE49-F238E27FC236}">
                <a16:creationId xmlns:a16="http://schemas.microsoft.com/office/drawing/2014/main" id="{8A014B9D-316B-2645-BE05-9B53DFF28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621" y="2174563"/>
            <a:ext cx="5035403" cy="4351337"/>
          </a:xfrm>
          <a:prstGeom prst="rect">
            <a:avLst/>
          </a:prstGeom>
        </p:spPr>
      </p:pic>
    </p:spTree>
    <p:extLst>
      <p:ext uri="{BB962C8B-B14F-4D97-AF65-F5344CB8AC3E}">
        <p14:creationId xmlns:p14="http://schemas.microsoft.com/office/powerpoint/2010/main" val="2563156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692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Slides>
  <Notes>0</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B.A.llnd SEMESTER (SOCIOLOGY) भारतीय समाज में एकता तथा विविधता</vt:lpstr>
      <vt:lpstr>भारतीय समाज की  विविधता</vt:lpstr>
      <vt:lpstr>भारतीय समाज की विविधता (Diversity of Indian society)</vt:lpstr>
      <vt:lpstr>विभिन्नता के कारण</vt:lpstr>
      <vt:lpstr>भारतीय समाज की विविधता से संबंधित  समस्याएं</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भारतीय समाज की  विविधता</dc:title>
  <dc:creator>Unknown User</dc:creator>
  <cp:lastModifiedBy>Unknown User</cp:lastModifiedBy>
  <cp:revision>3</cp:revision>
  <dcterms:created xsi:type="dcterms:W3CDTF">2022-04-25T06:54:28Z</dcterms:created>
  <dcterms:modified xsi:type="dcterms:W3CDTF">2022-05-20T16:57:01Z</dcterms:modified>
</cp:coreProperties>
</file>