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CEB3F-7EF9-4E49-AF28-DDC46FFAE0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C9EB30-3FED-354C-8E48-CB05804CA9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F5BC7E-3AC8-934F-BA96-3072838C3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87006-74A4-894B-820E-51AFE7BC755F}" type="datetimeFigureOut">
              <a:rPr lang="en-US"/>
              <a:t>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3C1EB-2C40-C149-B83B-4B22C9E53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DF5BB8-B325-264F-823D-5CC20280E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D6525-B556-2A4B-B59F-E56247F30331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208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0023E-BB79-2F48-BB40-AEA4794A6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A60A6-4DC6-B34E-BEB9-D2ACFBFFAE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27C5FC-BE52-FB47-9878-BCF2BDED9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87006-74A4-894B-820E-51AFE7BC755F}" type="datetimeFigureOut">
              <a:rPr lang="en-US"/>
              <a:t>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6ABD81-AD35-2840-8E01-F0CB9D01C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CD2A04-52DA-AC4A-962B-6003466F5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D6525-B556-2A4B-B59F-E56247F30331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741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6A29F-D5AD-9C49-84A9-FE0E813B8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382AD9-8EF3-0C4E-BD4B-247BF85AE7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6364AF-3C8A-DA43-BDAF-89A79BB5F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87006-74A4-894B-820E-51AFE7BC755F}" type="datetimeFigureOut">
              <a:rPr lang="en-US"/>
              <a:t>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75A41-18A9-4C46-BC08-0A5A1BBBA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BE2493-A0EC-AC4A-B940-6F1488B97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D6525-B556-2A4B-B59F-E56247F30331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540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607C3-241C-734E-9D43-3010F72BD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D75D2-61F3-0341-BD81-F1DFEEFA91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92AF48-150D-1749-9526-20993CCC26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D5E0CA-205D-0243-89A2-F10DE288E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87006-74A4-894B-820E-51AFE7BC755F}" type="datetimeFigureOut">
              <a:rPr lang="en-US"/>
              <a:t>2/26/2022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C89F7E-5999-0741-8460-01C826A04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90B72B-7928-F14F-A87E-0B1C64726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D6525-B556-2A4B-B59F-E56247F30331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060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65DE-E6B1-174C-A92A-6B6311319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6909ED-C5D1-E447-866F-EF7882C389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81AD1A-7A89-9A45-83B7-D8B6A876DF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99C6CD-52A4-0046-8A0A-06AFD57F8D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180C21-DC75-D64D-A45D-42AFDDDA67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B5FDE4-0446-C943-B479-7CC4EA0B1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87006-74A4-894B-820E-51AFE7BC755F}" type="datetimeFigureOut">
              <a:rPr lang="en-US"/>
              <a:t>2/26/2022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545F07-E7DA-404E-877A-9522FB5D1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345F87-62D2-3740-87D3-38256BEE7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D6525-B556-2A4B-B59F-E56247F30331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905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5D4D7-8D28-BF49-B5FD-9085260CA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E44FB1-D0F5-844F-8CF2-0A3512DE4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87006-74A4-894B-820E-51AFE7BC755F}" type="datetimeFigureOut">
              <a:rPr lang="en-US"/>
              <a:t>2/26/2022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383C60-9E9A-9844-9624-3BD3D95F2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BB060C-D056-DE4E-B1AA-250CA97D8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D6525-B556-2A4B-B59F-E56247F30331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244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615F22-9055-9147-AFAA-99298E9AF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87006-74A4-894B-820E-51AFE7BC755F}" type="datetimeFigureOut">
              <a:rPr lang="en-US"/>
              <a:t>2/26/2022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8E3C19-7B6C-8C4C-967A-590D88091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735316-072B-C74A-A16B-B1CB4B5A5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D6525-B556-2A4B-B59F-E56247F30331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968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EB8F8-47A1-7E48-9C02-EF5145C28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698531-C586-8540-9A9B-CBFF135879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57E36D-0FF9-4848-BB1C-DBDAE925C0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6F311C-1424-1B4C-8E14-7543C28B0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87006-74A4-894B-820E-51AFE7BC755F}" type="datetimeFigureOut">
              <a:rPr lang="en-US"/>
              <a:t>2/26/2022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2C6459-BC74-634B-B32F-A8A4D8525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7E13E7-97AE-8D46-86BB-20718B710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D6525-B556-2A4B-B59F-E56247F30331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920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68842-94D0-C741-BA03-06EEE9668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4720FD-0F02-CA4F-87C1-BA5CDD03AA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5B1BBE-A1AB-F94D-8558-C038C6AEA4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D3F97F-17D6-D34D-B8C4-661AB5F8A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87006-74A4-894B-820E-51AFE7BC755F}" type="datetimeFigureOut">
              <a:rPr lang="en-US"/>
              <a:t>2/26/2022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971E9A-D049-1545-8F54-0D03D363E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C0F34F-4833-DF4A-AECD-665850B13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D6525-B556-2A4B-B59F-E56247F30331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057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20337-2D49-9547-BD0E-3698A4F1F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4343BD-3D4F-9442-9D4B-0E72366A08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3BE128-723C-ED4C-8D0F-D1B85998C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87006-74A4-894B-820E-51AFE7BC755F}" type="datetimeFigureOut">
              <a:rPr lang="en-US"/>
              <a:t>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C8D109-21FF-E445-9B76-354407135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EFC2A5-27B3-0545-A7A5-93615854B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D6525-B556-2A4B-B59F-E56247F30331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034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08017D-D462-7345-AA1B-667D8F0FE1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C46976-76A4-AD4F-BECB-216B77282E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589D5-9DEC-C94C-8244-56A2F2C9F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87006-74A4-894B-820E-51AFE7BC755F}" type="datetimeFigureOut">
              <a:rPr lang="en-US"/>
              <a:t>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6E8CC4-A9DA-1E4E-B8FC-EC2C33D04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F4FF44-7BF8-254F-80AE-38AA5CAF9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D6525-B556-2A4B-B59F-E56247F30331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104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14F490-155E-B042-A0E8-A5000B936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B3021A-1079-9347-8E23-B73DC01198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9F1ABB-3EF3-814C-BD38-479F5EE912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A87006-74A4-894B-820E-51AFE7BC755F}" type="datetimeFigureOut">
              <a:rPr lang="en-US"/>
              <a:t>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1F0879-2EB0-5F49-8AF2-AA84125BA9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6CC387-6D33-D643-9806-C892E90123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FD6525-B556-2A4B-B59F-E56247F30331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515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7926F-18F0-A042-9D67-DF8BB6521F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2540" y="-1344673"/>
            <a:ext cx="11093963" cy="2516069"/>
          </a:xfrm>
        </p:spPr>
        <p:txBody>
          <a:bodyPr/>
          <a:lstStyle/>
          <a:p>
            <a:r>
              <a:rPr lang="en-US">
                <a:solidFill>
                  <a:srgbClr val="7030A0"/>
                </a:solidFill>
              </a:rPr>
              <a:t>नौकरशाही का अर्थ एवं परिभाषा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C16FBE-4E7B-874E-81FB-2D0028D571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5847" y="1450708"/>
            <a:ext cx="6063461" cy="3035881"/>
          </a:xfrm>
        </p:spPr>
        <p:txBody>
          <a:bodyPr>
            <a:normAutofit fontScale="25000" lnSpcReduction="20000"/>
          </a:bodyPr>
          <a:lstStyle/>
          <a:p>
            <a:r>
              <a:rPr lang="en-US" sz="16000">
                <a:solidFill>
                  <a:schemeClr val="accent6"/>
                </a:solidFill>
              </a:rPr>
              <a:t>मार्क्स के अनुसार नौकरशाही मुख्य रूप से चार अर्थों में प्रयुक्त होता है।</a:t>
            </a:r>
          </a:p>
          <a:p>
            <a:pPr algn="l"/>
            <a:r>
              <a:rPr lang="en-US" sz="16000">
                <a:solidFill>
                  <a:schemeClr val="accent2"/>
                </a:solidFill>
              </a:rPr>
              <a:t>1-एक</a:t>
            </a:r>
            <a:r>
              <a:rPr lang="en-US" sz="16000" b="1">
                <a:solidFill>
                  <a:schemeClr val="accent2"/>
                </a:solidFill>
              </a:rPr>
              <a:t> विशेष प्रकार के संगठन के रूप में</a:t>
            </a:r>
          </a:p>
          <a:p>
            <a:pPr algn="l"/>
            <a:r>
              <a:rPr lang="en-US" sz="16000" b="1">
                <a:solidFill>
                  <a:schemeClr val="accent2"/>
                </a:solidFill>
              </a:rPr>
              <a:t>2-अच्छे प्रबंध में बाधक एवं एक व्याधि के रूप में</a:t>
            </a:r>
          </a:p>
          <a:p>
            <a:pPr algn="l"/>
            <a:r>
              <a:rPr lang="en-US" sz="16000" b="1">
                <a:solidFill>
                  <a:schemeClr val="accent2"/>
                </a:solidFill>
              </a:rPr>
              <a:t>3-बड़ी सरकार के रूप में</a:t>
            </a:r>
          </a:p>
          <a:p>
            <a:pPr algn="l"/>
            <a:r>
              <a:rPr lang="en-US" sz="16000" b="1">
                <a:solidFill>
                  <a:schemeClr val="accent2"/>
                </a:solidFill>
              </a:rPr>
              <a:t>4-स्वतंत्रता विरोधी के रूप में</a:t>
            </a:r>
          </a:p>
          <a:p>
            <a:pPr algn="l"/>
            <a:endParaRPr lang="en-US" sz="9000" b="1">
              <a:solidFill>
                <a:schemeClr val="accent2"/>
              </a:solidFill>
            </a:endParaRPr>
          </a:p>
          <a:p>
            <a:endParaRPr lang="en-US">
              <a:solidFill>
                <a:schemeClr val="accent2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A5E412C-9864-7B45-837B-6F38B84901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742" y="2325046"/>
            <a:ext cx="5760761" cy="403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495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EDA16-8E72-A842-90B8-5855155B0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596" y="18255"/>
            <a:ext cx="10515600" cy="1325563"/>
          </a:xfrm>
        </p:spPr>
        <p:txBody>
          <a:bodyPr>
            <a:normAutofit/>
          </a:bodyPr>
          <a:lstStyle/>
          <a:p>
            <a:r>
              <a:rPr lang="en-US" sz="6000" b="1">
                <a:solidFill>
                  <a:schemeClr val="accent6"/>
                </a:solidFill>
              </a:rPr>
              <a:t>नौकरशाही के विकास के स्रोत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0BB803-C3CF-5643-B160-FB113A3984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436110"/>
            <a:ext cx="5764222" cy="3747387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4000">
                <a:solidFill>
                  <a:schemeClr val="accent2"/>
                </a:solidFill>
              </a:rPr>
              <a:t>संगठनात्मक एवं कानूनी स्रोत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>
                <a:solidFill>
                  <a:schemeClr val="accent2"/>
                </a:solidFill>
              </a:rPr>
              <a:t>बौद्धिकता एवं विशेषीकरण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>
                <a:solidFill>
                  <a:schemeClr val="accent2"/>
                </a:solidFill>
              </a:rPr>
              <a:t>मनोवैज्ञानिक और सांस्कृतिक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>
                <a:solidFill>
                  <a:schemeClr val="accent2"/>
                </a:solidFill>
              </a:rPr>
              <a:t>तकनीकी आवश्यकताएं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>
                <a:solidFill>
                  <a:schemeClr val="accent2"/>
                </a:solidFill>
              </a:rPr>
              <a:t>उपयुक्त कार्यों का होना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8BDA4935-A6CC-D548-8CCF-E4BD981680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778" y="1674502"/>
            <a:ext cx="5715000" cy="4768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772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F523F-16CD-7E4D-AC90-6B97853E6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1676400" y="-567936"/>
            <a:ext cx="10515600" cy="2746424"/>
          </a:xfrm>
        </p:spPr>
        <p:txBody>
          <a:bodyPr>
            <a:normAutofit/>
          </a:bodyPr>
          <a:lstStyle/>
          <a:p>
            <a:r>
              <a:rPr lang="en-US" sz="6600" b="1">
                <a:solidFill>
                  <a:schemeClr val="accent2"/>
                </a:solidFill>
              </a:rPr>
              <a:t>नौकरशाही के प्रकार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E8745F-6137-4A47-9372-E7F71484F0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752" y="1523901"/>
            <a:ext cx="6900123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4800" b="1">
                <a:solidFill>
                  <a:schemeClr val="accent6"/>
                </a:solidFill>
              </a:rPr>
              <a:t>अभिभावक नौकरशाही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800" b="1">
                <a:solidFill>
                  <a:schemeClr val="accent6"/>
                </a:solidFill>
              </a:rPr>
              <a:t>जातीय नौकरशाही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800" b="1">
                <a:solidFill>
                  <a:schemeClr val="accent6"/>
                </a:solidFill>
              </a:rPr>
              <a:t>संरक्षक नौकरशाही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800" b="1">
                <a:solidFill>
                  <a:schemeClr val="accent6"/>
                </a:solidFill>
              </a:rPr>
              <a:t>घोड़ों पर आधारित नौकरशाही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6D66F58E-1FAA-7143-8396-832A79D203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4875" y="1877928"/>
            <a:ext cx="4822373" cy="4214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308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B9ED4-2408-2148-BE7D-BCD52D6A5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359" y="0"/>
            <a:ext cx="10515600" cy="1325563"/>
          </a:xfrm>
        </p:spPr>
        <p:txBody>
          <a:bodyPr>
            <a:noAutofit/>
          </a:bodyPr>
          <a:lstStyle/>
          <a:p>
            <a:r>
              <a:rPr lang="en-US" sz="8800" b="1">
                <a:solidFill>
                  <a:srgbClr val="C00000"/>
                </a:solidFill>
              </a:rPr>
              <a:t>नौकरशाही के कार्य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06A3E7-FF72-E641-8A88-4132C22FE2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27" y="1861122"/>
            <a:ext cx="7210721" cy="4351338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b="1">
                <a:solidFill>
                  <a:srgbClr val="00B0F0"/>
                </a:solidFill>
              </a:rPr>
              <a:t>सामाजिक परिवर्तन को क्रियान्वित करन।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>
                <a:solidFill>
                  <a:srgbClr val="00B0F0"/>
                </a:solidFill>
              </a:rPr>
              <a:t>नीति की सिफारिश करना।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>
                <a:solidFill>
                  <a:srgbClr val="00B0F0"/>
                </a:solidFill>
              </a:rPr>
              <a:t>व्यवस्थापन करना।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>
                <a:solidFill>
                  <a:srgbClr val="00B0F0"/>
                </a:solidFill>
              </a:rPr>
              <a:t>व्यवस्थापिका को प्रभावित करना।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>
                <a:solidFill>
                  <a:srgbClr val="00B0F0"/>
                </a:solidFill>
              </a:rPr>
              <a:t>प्रतिद्वंदी हितों के बीच समायोजन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>
                <a:solidFill>
                  <a:srgbClr val="00B0F0"/>
                </a:solidFill>
              </a:rPr>
              <a:t>व्यवस्थापन को क्रियान्वित करना।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>
                <a:solidFill>
                  <a:srgbClr val="00B0F0"/>
                </a:solidFill>
              </a:rPr>
              <a:t>व्यवस्था एक और नैतिक बातों के बीच संतुलन स्थापित करना।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>
                <a:solidFill>
                  <a:srgbClr val="00B0F0"/>
                </a:solidFill>
              </a:rPr>
              <a:t>सरकार के कार्यों को संपन्न करना।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151A1D3-EB58-734E-9589-D02FC43821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1538352"/>
            <a:ext cx="4572000" cy="4996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0678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4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नौकरशाही का अर्थ एवं परिभाषा</vt:lpstr>
      <vt:lpstr>नौकरशाही के विकास के स्रोत</vt:lpstr>
      <vt:lpstr>नौकरशाही के प्रकार</vt:lpstr>
      <vt:lpstr>नौकरशाही के कार्य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नौकरशाही का अर्थ एवं परिभाषा</dc:title>
  <dc:creator>Unknown User</dc:creator>
  <cp:lastModifiedBy>Unknown User</cp:lastModifiedBy>
  <cp:revision>2</cp:revision>
  <dcterms:created xsi:type="dcterms:W3CDTF">2022-02-26T06:15:48Z</dcterms:created>
  <dcterms:modified xsi:type="dcterms:W3CDTF">2022-02-26T06:43:17Z</dcterms:modified>
</cp:coreProperties>
</file>