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ED1F2-FC44-3341-9C3B-5903E39FF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02147-2CE8-4840-A91D-2C72FEEC20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780E9-471D-8746-802D-2D58A862C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3B862-7ECF-2A43-93F4-1EAF22356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499C-F3B0-F143-9622-A6018D515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18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6522-3E4B-BF41-A18A-91F03C72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B10C-ABFB-F146-8B3D-9F4EC173B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4ACB5-4433-A640-BC0E-08FFD95AA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8683D-F11B-D943-9FA2-8508BF0A3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D6B05-750E-264A-BD2B-FF32FEB1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80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3BBB9-A6C4-994A-852C-64997102B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A5E78-A8FF-D944-A068-3710C1A19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C42EA-FF55-D24C-B0A8-758C97F7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AC4A5-B61B-154D-9B2E-56511386F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B1528-70F6-FF4A-A0AE-7F634EDDE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35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ED337-AA98-0B46-81CD-CAB60A4E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3EB7A-5E2D-E94F-9E4A-EF23762C9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207E13-66C5-934F-9A11-3E3F5B6EF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6A2EBD-6B79-AA4E-8B8C-9A67E0F4F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8C394-4850-2B47-AA9D-1182176BB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8C597-CC98-EF46-B9B0-B9A3C61DB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918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DBE77-9D6A-9246-8BE3-C17FD18AE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D9E60-3B83-2840-913C-F3235DF7E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1AA42-B022-B248-9C2A-AF8A8FB67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AAE53-7D03-A144-B038-742A9B60C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6391BB-C8DD-A941-92F4-7D877FAD1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D40A21-25BE-684D-9E8A-B113D0736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46EECE-6D13-0048-8755-DDD8C800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2DEEB0-6F66-7C49-BCFF-B07330BF1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3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B8D90-34C9-FC4B-809F-749C8EEC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84F2AE-0928-9A4F-B942-47C01629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513276-7430-C244-854D-47DFEB40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7BCAB-9741-2441-9D3E-4520C69EE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4B41C-199E-A945-A0C2-D24334CE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365B76-E973-A145-956F-CAF897828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B076F-4001-FA4E-B9A3-27F6D940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4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DF6E7-F23C-1A4B-9568-36297D66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5FD59-B665-C742-A254-C194FF769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DE2BA-9F0F-B545-8037-BBF6F0E8C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F30E13-6A49-CE47-9F26-50E74BCA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7057F-FED0-8647-ACE6-904631E2F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0F8C2-CD9E-7442-8EDB-F43BB8A4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13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E706F-6735-D949-A484-1710AE962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2067B4-AC80-9741-9092-6462B65025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73EC0-AF6B-5042-8ED0-EE6F6FF25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03758-32BA-8E4C-8074-E6D0416CA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832AC-86B6-E34A-880F-2629F7AA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BF48D-29B9-884D-B7AC-21464B8FE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3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9713-1049-0747-873B-D1D6E051D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D1832-61B9-2340-8D9A-B14FFFB1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8675C-2A9C-F949-A5D4-509083E95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38262-907A-CE41-A75E-F0978F43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9BE00-6775-1342-915E-155A16DF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9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21BB7-2967-8741-9694-B03CCEE39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85FE0-9A23-7443-B6BC-0090ACD43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CFDA7-CB96-314E-8FD4-1F0420EB1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CA9BC-4B4D-B348-B96C-73D89C11C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7490B-E3AA-0141-840F-A87CA0770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9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31D466-2D35-C14F-AD9A-CB5598545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2646E-11A9-F842-8412-C4CA43624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478E5-E08D-5244-A9C4-47A6DD704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374C3-9F29-0F4A-A9B7-4C9020EEC67A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5F3B4-EEA0-E542-83B8-A326042C01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7D2EB-6B4B-8846-A45E-D38BB8D3A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1AE18-4863-4D4F-9662-4E885E8A5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1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7F5F9-7FFF-3947-BFB8-E38190F66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6680" y="0"/>
            <a:ext cx="12228680" cy="1224643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हित या दबाव समूह का अर्थ और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65A4D-ACDA-7048-9DA5-80243D302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13174" y="1686102"/>
            <a:ext cx="6178826" cy="495181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>
                <a:solidFill>
                  <a:schemeClr val="accent6"/>
                </a:solidFill>
              </a:rPr>
              <a:t>हरमन जेन्गलर के अनुसार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>
                <a:solidFill>
                  <a:schemeClr val="accent6"/>
                </a:solidFill>
              </a:rPr>
              <a:t>माइनर वीनर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4800">
                <a:solidFill>
                  <a:schemeClr val="accent6"/>
                </a:solidFill>
              </a:rPr>
              <a:t>हिचनर एवं हर्बोल्ड के अनुसार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72546D0-F0BC-DC4B-9221-C884A28C0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53" y="1686102"/>
            <a:ext cx="4880823" cy="456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9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841D-CEEF-204E-820A-DB71288E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दबाव समूह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FF87A-E399-6C43-8EAA-72A25F588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का निर्माण विशिष्ट हितों की साधना के लिए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का संगठन आवश्यक रूप से शुरू संबंध नहीं होता।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अपने हितों की साधना सभी प्रकार के धर्मों एवं साधनों से करते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का संबंध राजनीति व शासन से केवल परोक्ष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बिना उत्तरदायित्व के सत्ता के संघर्ष को भागीदारी व उसके लाभों के लिए सचेत रहते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विभिन्न प्रकार वस्त्रों के होते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दबाव समूह का अस्तित्व लोकतांत्रिक देशों में अधिक होता है।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2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D1D9-D921-654A-A46D-86D548ACC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हित व दबाव समूहों की भूमिका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8D4D1-8390-8A4C-8F3B-464CBC6E7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050" y="1995734"/>
            <a:ext cx="60889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>
                <a:solidFill>
                  <a:srgbClr val="7030A0"/>
                </a:solidFill>
              </a:rPr>
              <a:t>सांप्रदायिक आधार पर बने दबाव समूह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>
                <a:solidFill>
                  <a:srgbClr val="7030A0"/>
                </a:solidFill>
              </a:rPr>
              <a:t>क्षेत्र के आधार पर बने दबाव समूह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>
                <a:solidFill>
                  <a:srgbClr val="7030A0"/>
                </a:solidFill>
              </a:rPr>
              <a:t>जाति के आधार पर बने दबाव समूह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>
                <a:solidFill>
                  <a:srgbClr val="7030A0"/>
                </a:solidFill>
              </a:rPr>
              <a:t>भाषा के आधार पर बने दबाव समूह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>
                <a:solidFill>
                  <a:srgbClr val="7030A0"/>
                </a:solidFill>
              </a:rPr>
              <a:t>राजनीतिक दबाव समूह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>
                <a:solidFill>
                  <a:srgbClr val="7030A0"/>
                </a:solidFill>
              </a:rPr>
              <a:t>वर्गीय दबाव समूह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F971A2E-5F66-A444-BC82-7CBCC9BEC9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890" y="1607516"/>
            <a:ext cx="5307821" cy="488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899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F41CE-4377-0B41-A1FF-91D8E3C29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030A0"/>
                </a:solidFill>
              </a:rPr>
              <a:t>दबाव समूह के उदय के कारण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6598E-4569-584C-905B-6D7508780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औद्योगिक सभ्यता का विकास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राज्य के कार्यों में वृद्धि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लोकतंत्र का व्यावहारिक स्वरूप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राजनीतिक दलों का व्यावहारिक स्वरूप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प्रादेशिक निर्वाचन प्रणाली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C00000"/>
                </a:solidFill>
              </a:rPr>
              <a:t>पेशेवर राजनीतिज्ञों में वृद्धि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106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हित या दबाव समूह का अर्थ और परिभाषा</vt:lpstr>
      <vt:lpstr>दबाव समूह की विशेषताएं</vt:lpstr>
      <vt:lpstr>हित व दबाव समूहों की भूमिका</vt:lpstr>
      <vt:lpstr>दबाव समूह के उदय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हित या दबाव समूह का अर्थ और परिभाषा</dc:title>
  <dc:creator>Unknown User</dc:creator>
  <cp:lastModifiedBy>Unknown User</cp:lastModifiedBy>
  <cp:revision>1</cp:revision>
  <dcterms:created xsi:type="dcterms:W3CDTF">2022-03-08T15:44:24Z</dcterms:created>
  <dcterms:modified xsi:type="dcterms:W3CDTF">2022-03-08T16:32:47Z</dcterms:modified>
</cp:coreProperties>
</file>