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04B05-C2FD-794A-B9F5-23676B3607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3AC0E8-BB1C-654A-AF53-ACD6D9F7DD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9EB83-AB69-B445-B621-7423AB156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9677-40EC-974A-982A-D6CDD201794E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9EF48-F875-7E45-A26C-E94E12F8F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27782-F240-4141-9AA0-D9E053D65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2DD3-E311-9E49-AE2E-314AF41C1AD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19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6BDAE-64C1-AC4C-A973-010FCE25D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7A9D5-B2D0-2049-A9C7-E53BE36F1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85B6C-E767-574D-B130-1E1A6AD41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9677-40EC-974A-982A-D6CDD201794E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636C7-8935-514B-A80D-FD609C97A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D54EA-B018-1E44-8708-891348536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2DD3-E311-9E49-AE2E-314AF41C1AD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603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69474-CC36-B44F-9D48-ED1B30F1A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B09B7D-0C1D-EA4D-879D-82C67D514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6F9A4-0BB7-9244-B8CE-B30617F4B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9677-40EC-974A-982A-D6CDD201794E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C9A76-EF43-0A4C-96CF-285859F6B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2F8EA-AE1F-1D41-9F26-6F4691D89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2DD3-E311-9E49-AE2E-314AF41C1AD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783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874C5-A7E4-A54A-BFBE-BDC17E966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CCABE-F76D-3843-816E-1538F9ACEE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CE6314-9E98-104F-9F66-E676DC5D2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D7460D-60D4-F84A-A07F-044B1893C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9677-40EC-974A-982A-D6CDD201794E}" type="datetimeFigureOut">
              <a:rPr lang="en-US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2FB60C-5E72-4840-BD26-1EB57555B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DCC2B8-FBC4-844B-A437-B560D1D5D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2DD3-E311-9E49-AE2E-314AF41C1AD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14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41223-6373-8246-AC3E-1B06E00CB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DBB0E2-F106-DE4B-B0ED-5E45B63B1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63FAD2-F0C0-7E4C-AE30-A866EC7E9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7E809E-A4E3-2344-AD60-9A1B32F48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EBE5E5-11D6-D44B-8B33-AA97218E9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1087B5-D77D-F84E-B653-44F70F1F6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9677-40EC-974A-982A-D6CDD201794E}" type="datetimeFigureOut">
              <a:rPr lang="en-US"/>
              <a:t>2/22/2022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FF6114-B396-BB47-8F1D-4E1927B5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7C709D-3C14-E544-8CA5-716FF16B7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2DD3-E311-9E49-AE2E-314AF41C1AD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509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EB22C-576A-CF46-8036-2DE625B29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DEDD09-B7EC-F04D-B1C9-9E20839DF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9677-40EC-974A-982A-D6CDD201794E}" type="datetimeFigureOut">
              <a:rPr lang="en-US"/>
              <a:t>2/22/2022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288044-7B00-434C-8DB8-AD0B909BA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9D129D-0FAE-624B-9E13-51F31FC5C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2DD3-E311-9E49-AE2E-314AF41C1AD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93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9C77FF-7036-7C4C-BA87-DB5A62720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9677-40EC-974A-982A-D6CDD201794E}" type="datetimeFigureOut">
              <a:rPr lang="en-US"/>
              <a:t>2/22/2022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E0CB25-0A39-2342-917C-69159D01C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7C86A-B1DC-A54B-A02B-C0F91EDAB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2DD3-E311-9E49-AE2E-314AF41C1AD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6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764CE-421D-9242-9BB7-DF63941BF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F8F77-A6C6-DC47-ACE5-4D25344A1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4FE7B-5223-E24D-A4E3-DB5B14494E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DB655-E042-3145-8798-CF500666E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9677-40EC-974A-982A-D6CDD201794E}" type="datetimeFigureOut">
              <a:rPr lang="en-US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695764-1CD0-7542-AB2C-CE42FB73A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BA3B8-89FB-8B4F-B366-70C057F16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2DD3-E311-9E49-AE2E-314AF41C1AD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42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28034-79B4-E446-A73A-E8B5DA6C0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93A5B8-B02E-A94A-AEF7-C30502FE33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A7237-D8DF-E241-AC0C-1B4D2EBE1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1AF2A0-0B89-4B42-86EA-6B2DA2437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9677-40EC-974A-982A-D6CDD201794E}" type="datetimeFigureOut">
              <a:rPr lang="en-US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C0D20F-F72D-0446-A2D0-947CA05FF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7D975B-6FD8-4B4D-810D-31FD8E2CB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2DD3-E311-9E49-AE2E-314AF41C1AD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32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3BE69-0679-A348-8FFF-040C9DA6C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00B383-A5BF-0140-BE04-7C13C46D05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99CAB-715C-EE4C-A0E3-1697B9454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9677-40EC-974A-982A-D6CDD201794E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12A98-1A01-4046-B429-06AED4866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8F192-6CA3-7749-91F5-9B081B36B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2DD3-E311-9E49-AE2E-314AF41C1AD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31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C8D5F6-393F-9743-8670-D2355B580E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8BA204-A599-1F43-A6F7-C624EDF36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2F4EC-F8B9-7A4F-94A1-8E8DA0A5B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9677-40EC-974A-982A-D6CDD201794E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28FE6-BCF4-5C4F-B411-182E2DFF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40A4D-627F-DB4E-8A9A-6A3FE8BB7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62DD3-E311-9E49-AE2E-314AF41C1AD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215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C82072-057A-3543-AE32-45FA4DD3C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BF51B-06B1-FC4B-BB93-1CDB3CC23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02B41-2425-5940-ABD6-53161102CF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49677-40EC-974A-982A-D6CDD201794E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9953E-1C08-194B-8AEE-50BE2CD17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34AEC-E2F6-2A49-BFD0-C4EE412ADE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62DD3-E311-9E49-AE2E-314AF41C1AD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3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DBE70-693E-8846-BBC9-106603B04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615" y="567950"/>
            <a:ext cx="9144000" cy="1419876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accent1"/>
                </a:solidFill>
              </a:rPr>
              <a:t>ग्रामीण समाजशास्त्र का अर्थ एवं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49B61E-75CB-6645-850E-36B84893CC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7887" y="2680016"/>
            <a:ext cx="6229705" cy="3318959"/>
          </a:xfrm>
        </p:spPr>
        <p:txBody>
          <a:bodyPr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chemeClr val="accent2"/>
                </a:solidFill>
              </a:rPr>
              <a:t>एफ.स्टुअर्ट चैंपियन के अनुसार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chemeClr val="accent2"/>
                </a:solidFill>
              </a:rPr>
              <a:t>टी.लीन स्मिथ के अनुसार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chemeClr val="accent2"/>
                </a:solidFill>
              </a:rPr>
              <a:t>जे.बी.चिताम्बर के अनुसार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chemeClr val="accent2"/>
                </a:solidFill>
              </a:rPr>
              <a:t>डी.सेण्डरसन के अनुसार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chemeClr val="accent2"/>
                </a:solidFill>
              </a:rPr>
              <a:t>लोरी नेल्सन के अनुसार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9962B38-BDA5-4444-8125-ECA5CC6BC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045" y="1745343"/>
            <a:ext cx="3479879" cy="476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106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3A913-464B-6B46-8FFC-D6A0D9A25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6"/>
                </a:solidFill>
              </a:rPr>
              <a:t>ग्रामीण समाजशास्त्र का क्षेत्र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FE912-DD58-1748-A89E-EF11C5975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30045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ग्रामीण मानव के संबंधों का अध्ययन</a:t>
            </a:r>
          </a:p>
          <a:p>
            <a:pPr marL="0" indent="0">
              <a:buNone/>
            </a:pPr>
            <a:r>
              <a:rPr lang="en-US" b="1">
                <a:solidFill>
                  <a:schemeClr val="accent2"/>
                </a:solidFill>
              </a:rPr>
              <a:t>क- सामूहिक जीवन का अध्ययन</a:t>
            </a:r>
          </a:p>
          <a:p>
            <a:pPr marL="0" indent="0">
              <a:buNone/>
            </a:pPr>
            <a:r>
              <a:rPr lang="en-US" b="1">
                <a:solidFill>
                  <a:schemeClr val="accent2"/>
                </a:solidFill>
              </a:rPr>
              <a:t>ख- सामुदायिक जीवन का अध्ययन</a:t>
            </a:r>
          </a:p>
          <a:p>
            <a:pPr marL="0" indent="0">
              <a:buNone/>
            </a:pPr>
            <a:r>
              <a:rPr lang="en-US" b="1">
                <a:solidFill>
                  <a:schemeClr val="accent2"/>
                </a:solidFill>
              </a:rPr>
              <a:t>ग- मानव जाति के सामाजिक जीवन का अध्ययन</a:t>
            </a:r>
          </a:p>
          <a:p>
            <a:pPr marL="0" indent="0">
              <a:buNone/>
            </a:pPr>
            <a:r>
              <a:rPr lang="en-US" b="1">
                <a:solidFill>
                  <a:schemeClr val="accent2"/>
                </a:solidFill>
              </a:rPr>
              <a:t>2.  समय परिप्रेक्ष्य अध्ययन</a:t>
            </a:r>
          </a:p>
          <a:p>
            <a:pPr marL="0" indent="0">
              <a:buNone/>
            </a:pPr>
            <a:r>
              <a:rPr lang="en-US" b="1">
                <a:solidFill>
                  <a:schemeClr val="accent2"/>
                </a:solidFill>
              </a:rPr>
              <a:t>3.   गहनअध्ययनन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0BEC911-2AAA-2F46-8192-69A597051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41537"/>
            <a:ext cx="581977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69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D53C7-CC82-074D-9675-4F514AC3D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2"/>
                </a:solidFill>
              </a:rPr>
              <a:t>ग्रामीण समाजशास्त्र के क्षेत्र की समीक्षा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D0523-D97C-FC40-9A59-6B89AABC6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4268501" cy="4351338"/>
          </a:xfrm>
        </p:spPr>
        <p:txBody>
          <a:bodyPr>
            <a:normAutofit fontScale="92500" lnSpcReduction="20000"/>
          </a:bodyPr>
          <a:lstStyle/>
          <a:p>
            <a:r>
              <a:rPr lang="en-US" b="1">
                <a:solidFill>
                  <a:schemeClr val="accent6"/>
                </a:solidFill>
              </a:rPr>
              <a:t>ग्रामीण सामाजिक संगठन</a:t>
            </a:r>
          </a:p>
          <a:p>
            <a:r>
              <a:rPr lang="en-US" b="1">
                <a:solidFill>
                  <a:schemeClr val="accent6"/>
                </a:solidFill>
              </a:rPr>
              <a:t>ग्रामीण सामाजिक संरचना</a:t>
            </a:r>
          </a:p>
          <a:p>
            <a:r>
              <a:rPr lang="en-US" b="1">
                <a:solidFill>
                  <a:schemeClr val="accent6"/>
                </a:solidFill>
              </a:rPr>
              <a:t>ग्रामीण सामाजिक संस्थाएं</a:t>
            </a:r>
          </a:p>
          <a:p>
            <a:r>
              <a:rPr lang="en-US" b="1">
                <a:solidFill>
                  <a:schemeClr val="accent6"/>
                </a:solidFill>
              </a:rPr>
              <a:t>ग्रामीण सामाजिक समूह</a:t>
            </a:r>
          </a:p>
          <a:p>
            <a:r>
              <a:rPr lang="en-US" b="1">
                <a:solidFill>
                  <a:schemeClr val="accent6"/>
                </a:solidFill>
              </a:rPr>
              <a:t>ग्रामीण सामाजिक प्रक्रियाएं</a:t>
            </a:r>
          </a:p>
          <a:p>
            <a:r>
              <a:rPr lang="en-US" b="1">
                <a:solidFill>
                  <a:schemeClr val="accent6"/>
                </a:solidFill>
              </a:rPr>
              <a:t>ग्रामीण सामाजिक परिवर्तन</a:t>
            </a:r>
          </a:p>
          <a:p>
            <a:r>
              <a:rPr lang="en-US" b="1">
                <a:solidFill>
                  <a:schemeClr val="accent6"/>
                </a:solidFill>
              </a:rPr>
              <a:t>ग्रामीण सामाजिक समस्याएं</a:t>
            </a:r>
          </a:p>
          <a:p>
            <a:r>
              <a:rPr lang="en-US" b="1">
                <a:solidFill>
                  <a:schemeClr val="accent6"/>
                </a:solidFill>
              </a:rPr>
              <a:t>ग्रामीण नगरीय संबंध</a:t>
            </a:r>
          </a:p>
          <a:p>
            <a:r>
              <a:rPr lang="en-US" b="1">
                <a:solidFill>
                  <a:schemeClr val="accent6"/>
                </a:solidFill>
              </a:rPr>
              <a:t>ग्रामीण सामाजिक जनसंख्या</a:t>
            </a:r>
          </a:p>
          <a:p>
            <a:r>
              <a:rPr lang="en-US" b="1">
                <a:solidFill>
                  <a:schemeClr val="accent6"/>
                </a:solidFill>
              </a:rPr>
              <a:t>ग्रामीण पुनर्निर्माण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6E7551A-EE89-6740-A45A-97C30031C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254" y="1814927"/>
            <a:ext cx="6305550" cy="404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01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C4057-4071-9A47-81C0-E4A1133BF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C7E15-F77B-6041-A556-98F63B190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909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ग्रामीण समाजशास्त्र का अर्थ एवं परिभाषा</vt:lpstr>
      <vt:lpstr>ग्रामीण समाजशास्त्र का क्षेत्र</vt:lpstr>
      <vt:lpstr>ग्रामीण समाजशास्त्र के क्षेत्र की समीक्षा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ग्रामीण समाजशास्त्र का अर्थ एवं परिभाषा</dc:title>
  <dc:creator>Unknown User</dc:creator>
  <cp:lastModifiedBy>Unknown User</cp:lastModifiedBy>
  <cp:revision>2</cp:revision>
  <dcterms:created xsi:type="dcterms:W3CDTF">2022-02-19T15:04:18Z</dcterms:created>
  <dcterms:modified xsi:type="dcterms:W3CDTF">2022-02-22T08:10:38Z</dcterms:modified>
</cp:coreProperties>
</file>