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viewProps" Target="viewProps.xml" /><Relationship Id="rId2" Type="http://schemas.openxmlformats.org/officeDocument/2006/relationships/slide" Target="slides/slide1.xml" /><Relationship Id="rId16"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p:cNvSpPr>
            <a:spLocks noGrp="1"/>
          </p:cNvSpPr>
          <p:nvPr>
            <p:ph type="dt" sz="half" idx="10"/>
          </p:nvPr>
        </p:nvSpPr>
        <p:spPr/>
        <p:txBody>
          <a:bodyPr/>
          <a:lstStyle/>
          <a:p>
            <a:fld id="{1160EA64-D806-43AC-9DF2-F8C432F32B4C}" type="datetimeFigureOut">
              <a:rPr lang="en-US" dirty="0"/>
              <a:t>5/30/2022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070A7B3-6521-4DCA-87E5-044747A908C1}" type="datetimeFigureOut">
              <a:rPr lang="en-US" dirty="0"/>
              <a:t>5/30/2022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5/30/2022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AB134690-1557-4C89-A502-4959FE7FAD70}" type="datetimeFigureOut">
              <a:rPr lang="en-US" dirty="0"/>
              <a:t>5/30/2022</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5/30/2022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a:p>
        </p:txBody>
      </p:sp>
      <p:sp>
        <p:nvSpPr>
          <p:cNvPr id="10" name="Title 9"/>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037C31-9E7A-4F99-8774-A0E530DE1A42}" type="datetimeFigureOut">
              <a:rPr lang="en-US" dirty="0"/>
              <a:t>5/30/2022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5/30/2022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5/30/2022</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5/30/2022</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F9C37B-1D36-470B-8223-D6C91242EC14}" type="datetimeFigureOut">
              <a:rPr lang="en-US" dirty="0"/>
              <a:t>5/30/2022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C6F52A-A82B-47A2-A83A-8C4C91F2D59F}" type="datetimeFigureOut">
              <a:rPr lang="en-US" dirty="0"/>
              <a:t>5/30/2022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5/30/2022</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CC4E1-279D-386A-5A27-59062B142D02}"/>
              </a:ext>
            </a:extLst>
          </p:cNvPr>
          <p:cNvSpPr>
            <a:spLocks noGrp="1"/>
          </p:cNvSpPr>
          <p:nvPr>
            <p:ph type="title"/>
          </p:nvPr>
        </p:nvSpPr>
        <p:spPr/>
        <p:txBody>
          <a:bodyPr>
            <a:noAutofit/>
          </a:bodyPr>
          <a:lstStyle/>
          <a:p>
            <a:r>
              <a:rPr lang="en-US" sz="6600" b="1">
                <a:solidFill>
                  <a:srgbClr val="C00000"/>
                </a:solidFill>
              </a:rPr>
              <a:t>इतिहास</a:t>
            </a:r>
          </a:p>
        </p:txBody>
      </p:sp>
      <p:sp>
        <p:nvSpPr>
          <p:cNvPr id="3" name="Content Placeholder 2">
            <a:extLst>
              <a:ext uri="{FF2B5EF4-FFF2-40B4-BE49-F238E27FC236}">
                <a16:creationId xmlns:a16="http://schemas.microsoft.com/office/drawing/2014/main" id="{9954DCAB-9A67-08FC-8888-D01390ED8C0F}"/>
              </a:ext>
            </a:extLst>
          </p:cNvPr>
          <p:cNvSpPr>
            <a:spLocks noGrp="1"/>
          </p:cNvSpPr>
          <p:nvPr>
            <p:ph idx="1"/>
          </p:nvPr>
        </p:nvSpPr>
        <p:spPr>
          <a:xfrm>
            <a:off x="1768079" y="2638044"/>
            <a:ext cx="8876109" cy="3101983"/>
          </a:xfrm>
        </p:spPr>
        <p:txBody>
          <a:bodyPr>
            <a:normAutofit/>
          </a:bodyPr>
          <a:lstStyle/>
          <a:p>
            <a:pPr marL="0" indent="0" algn="ctr">
              <a:buNone/>
            </a:pPr>
            <a:r>
              <a:rPr lang="en-US" sz="6600" b="1"/>
              <a:t>BA llnd semester</a:t>
            </a:r>
          </a:p>
          <a:p>
            <a:pPr marL="0" indent="0" algn="ctr">
              <a:buNone/>
            </a:pPr>
            <a:r>
              <a:rPr lang="en-US" sz="6600" b="1">
                <a:solidFill>
                  <a:srgbClr val="C00000"/>
                </a:solidFill>
              </a:rPr>
              <a:t>गयासुद्दीन बलबन</a:t>
            </a:r>
          </a:p>
        </p:txBody>
      </p:sp>
    </p:spTree>
    <p:extLst>
      <p:ext uri="{BB962C8B-B14F-4D97-AF65-F5344CB8AC3E}">
        <p14:creationId xmlns:p14="http://schemas.microsoft.com/office/powerpoint/2010/main" val="4011871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F9CD52B2-4B54-B0A7-2750-ACDCD0C4B172}"/>
              </a:ext>
            </a:extLst>
          </p:cNvPr>
          <p:cNvPicPr>
            <a:picLocks noChangeAspect="1"/>
          </p:cNvPicPr>
          <p:nvPr/>
        </p:nvPicPr>
        <p:blipFill>
          <a:blip r:embed="rId2"/>
          <a:stretch>
            <a:fillRect/>
          </a:stretch>
        </p:blipFill>
        <p:spPr>
          <a:xfrm>
            <a:off x="17859" y="0"/>
            <a:ext cx="12192000" cy="6983016"/>
          </a:xfrm>
          <a:prstGeom prst="rect">
            <a:avLst/>
          </a:prstGeom>
        </p:spPr>
      </p:pic>
      <p:sp>
        <p:nvSpPr>
          <p:cNvPr id="3" name="TextBox 2">
            <a:extLst>
              <a:ext uri="{FF2B5EF4-FFF2-40B4-BE49-F238E27FC236}">
                <a16:creationId xmlns:a16="http://schemas.microsoft.com/office/drawing/2014/main" id="{0E58D819-510E-052D-A341-979B76F5EC2E}"/>
              </a:ext>
            </a:extLst>
          </p:cNvPr>
          <p:cNvSpPr txBox="1"/>
          <p:nvPr/>
        </p:nvSpPr>
        <p:spPr>
          <a:xfrm>
            <a:off x="5193506" y="2577108"/>
            <a:ext cx="1828800" cy="1828800"/>
          </a:xfrm>
          <a:prstGeom prst="rect">
            <a:avLst/>
          </a:prstGeom>
          <a:noFill/>
        </p:spPr>
        <p:txBody>
          <a:bodyPr wrap="square" rtlCol="0">
            <a:spAutoFit/>
          </a:bodyPr>
          <a:lstStyle/>
          <a:p>
            <a:pPr algn="l"/>
            <a:endParaRPr lang="en-US"/>
          </a:p>
        </p:txBody>
      </p:sp>
    </p:spTree>
    <p:extLst>
      <p:ext uri="{BB962C8B-B14F-4D97-AF65-F5344CB8AC3E}">
        <p14:creationId xmlns:p14="http://schemas.microsoft.com/office/powerpoint/2010/main" val="3634412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5480C-CFC1-5027-31DE-2ACE23C854C9}"/>
              </a:ext>
            </a:extLst>
          </p:cNvPr>
          <p:cNvSpPr>
            <a:spLocks noGrp="1"/>
          </p:cNvSpPr>
          <p:nvPr>
            <p:ph type="title"/>
          </p:nvPr>
        </p:nvSpPr>
        <p:spPr/>
        <p:txBody>
          <a:bodyPr>
            <a:normAutofit/>
          </a:bodyPr>
          <a:lstStyle/>
          <a:p>
            <a:r>
              <a:rPr lang="en-US" sz="3600" b="1">
                <a:solidFill>
                  <a:srgbClr val="FF0000"/>
                </a:solidFill>
              </a:rPr>
              <a:t>गयासुद्दीन बलबन 1265-87 ई.</a:t>
            </a:r>
          </a:p>
        </p:txBody>
      </p:sp>
      <p:sp>
        <p:nvSpPr>
          <p:cNvPr id="3" name="Content Placeholder 2">
            <a:extLst>
              <a:ext uri="{FF2B5EF4-FFF2-40B4-BE49-F238E27FC236}">
                <a16:creationId xmlns:a16="http://schemas.microsoft.com/office/drawing/2014/main" id="{5F6BE8A2-37CC-3C72-B8CB-D6CB788C5350}"/>
              </a:ext>
            </a:extLst>
          </p:cNvPr>
          <p:cNvSpPr>
            <a:spLocks noGrp="1"/>
          </p:cNvSpPr>
          <p:nvPr>
            <p:ph idx="1"/>
          </p:nvPr>
        </p:nvSpPr>
        <p:spPr>
          <a:xfrm>
            <a:off x="2231136" y="2638044"/>
            <a:ext cx="7729728" cy="3630597"/>
          </a:xfrm>
        </p:spPr>
        <p:txBody>
          <a:bodyPr>
            <a:noAutofit/>
          </a:bodyPr>
          <a:lstStyle/>
          <a:p>
            <a:r>
              <a:rPr lang="en-US" sz="2400" b="1"/>
              <a:t>दिल्ली की गद्दी पर के अपने पूर्वगामियों की तरह बलबन भी तुर्किस्तान की विख्यात इलबरी जाति का था। प्रारम्भिक युवा-काल में उसे मंगोल बन्दी बना कर बगदाद ले गये थे। वहाँ बसरा के ख्वाजा जमालुद्दीन नामक एक धर्मनिष्ठ एवं विद्वान् व्यक्ति ने उसे खरीद लिया। ख्वाजा जमालुद्दीन अपने अन्य दासों के साथ उसे 1232 ई. में दिल्ली ले आया। इन सबको सुल्तान इल्तुतमिश ने खरीद लिया। इस प्रकार बलबन इल्तुतमिश के चेहलागान नामक तुर्की दासों के प्रसिद्ध दल का था। </a:t>
            </a:r>
          </a:p>
        </p:txBody>
      </p:sp>
    </p:spTree>
    <p:extLst>
      <p:ext uri="{BB962C8B-B14F-4D97-AF65-F5344CB8AC3E}">
        <p14:creationId xmlns:p14="http://schemas.microsoft.com/office/powerpoint/2010/main" val="489968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FB29D-F486-BAE0-BD00-9D01FBF920A5}"/>
              </a:ext>
            </a:extLst>
          </p:cNvPr>
          <p:cNvSpPr>
            <a:spLocks noGrp="1"/>
          </p:cNvSpPr>
          <p:nvPr>
            <p:ph type="title"/>
          </p:nvPr>
        </p:nvSpPr>
        <p:spPr/>
        <p:txBody>
          <a:bodyPr>
            <a:normAutofit/>
          </a:bodyPr>
          <a:lstStyle/>
          <a:p>
            <a:r>
              <a:rPr lang="en-US" sz="3600" b="1">
                <a:solidFill>
                  <a:srgbClr val="C00000"/>
                </a:solidFill>
              </a:rPr>
              <a:t>सुल्तान बनने से पूर्व बलबन के कार्य</a:t>
            </a:r>
          </a:p>
        </p:txBody>
      </p:sp>
      <p:sp>
        <p:nvSpPr>
          <p:cNvPr id="3" name="Content Placeholder 2">
            <a:extLst>
              <a:ext uri="{FF2B5EF4-FFF2-40B4-BE49-F238E27FC236}">
                <a16:creationId xmlns:a16="http://schemas.microsoft.com/office/drawing/2014/main" id="{321264CB-21A1-EB85-8FD9-CA4C24C7405A}"/>
              </a:ext>
            </a:extLst>
          </p:cNvPr>
          <p:cNvSpPr>
            <a:spLocks noGrp="1"/>
          </p:cNvSpPr>
          <p:nvPr>
            <p:ph idx="1"/>
          </p:nvPr>
        </p:nvSpPr>
        <p:spPr/>
        <p:txBody>
          <a:bodyPr>
            <a:normAutofit/>
          </a:bodyPr>
          <a:lstStyle/>
          <a:p>
            <a:r>
              <a:rPr lang="en-US" sz="2800"/>
              <a:t>अराजकता का अंत</a:t>
            </a:r>
          </a:p>
          <a:p>
            <a:r>
              <a:rPr lang="en-US" sz="2800"/>
              <a:t>मंगोलों का आक्रमण</a:t>
            </a:r>
          </a:p>
          <a:p>
            <a:r>
              <a:rPr lang="en-US" sz="2800"/>
              <a:t>धर्म की रक्षा</a:t>
            </a:r>
          </a:p>
          <a:p>
            <a:r>
              <a:rPr lang="en-US" sz="2800"/>
              <a:t>स्वयं को शक्तिशाली बनाना</a:t>
            </a:r>
          </a:p>
          <a:p>
            <a:r>
              <a:rPr lang="en-US" sz="2800"/>
              <a:t>तुर्क अमीरों के विद्रोह</a:t>
            </a:r>
          </a:p>
        </p:txBody>
      </p:sp>
    </p:spTree>
    <p:extLst>
      <p:ext uri="{BB962C8B-B14F-4D97-AF65-F5344CB8AC3E}">
        <p14:creationId xmlns:p14="http://schemas.microsoft.com/office/powerpoint/2010/main" val="1996767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5FDB3-9822-75CC-FBE2-494E04FBE105}"/>
              </a:ext>
            </a:extLst>
          </p:cNvPr>
          <p:cNvSpPr>
            <a:spLocks noGrp="1"/>
          </p:cNvSpPr>
          <p:nvPr>
            <p:ph type="title"/>
          </p:nvPr>
        </p:nvSpPr>
        <p:spPr/>
        <p:txBody>
          <a:bodyPr>
            <a:noAutofit/>
          </a:bodyPr>
          <a:lstStyle/>
          <a:p>
            <a:r>
              <a:rPr lang="en-US" sz="3200" b="1">
                <a:solidFill>
                  <a:srgbClr val="002060"/>
                </a:solidFill>
              </a:rPr>
              <a:t>राज्यरोहण के समय बलबन के समक्ष कठिनाइयां</a:t>
            </a:r>
          </a:p>
        </p:txBody>
      </p:sp>
      <p:sp>
        <p:nvSpPr>
          <p:cNvPr id="3" name="Content Placeholder 2">
            <a:extLst>
              <a:ext uri="{FF2B5EF4-FFF2-40B4-BE49-F238E27FC236}">
                <a16:creationId xmlns:a16="http://schemas.microsoft.com/office/drawing/2014/main" id="{88A00C1C-D343-E75A-F9B7-8C7D9F39BA10}"/>
              </a:ext>
            </a:extLst>
          </p:cNvPr>
          <p:cNvSpPr>
            <a:spLocks noGrp="1"/>
          </p:cNvSpPr>
          <p:nvPr>
            <p:ph idx="1"/>
          </p:nvPr>
        </p:nvSpPr>
        <p:spPr/>
        <p:txBody>
          <a:bodyPr>
            <a:noAutofit/>
          </a:bodyPr>
          <a:lstStyle/>
          <a:p>
            <a:r>
              <a:rPr lang="en-US" b="1"/>
              <a:t>सिंहासन पर बैठने के बाद बलबन को विकट परिस्थिति का सामना करना पड़ा। इल्तुतमिश की मृत्यु के पश्चात् तीस वर्षों के अन्दर राजकाज में उसके उत्तराधिकारियों की अयोग्यता के कारण गड़बड़ी आ गयी थी। दिल्ली सल्तनत का खजाना प्राय: खाली हो चुका था तथा इसकी प्रतिष्ठा नीचे गिर गयी थी। तुर्की सरदारों की महत्त्वाकांक्षा एवं उद्दंडता बढ़ गयी थी।
बलबन एक अनुभवी शासक था। वह उत्सुकता से उन दोषों को दूर करने में लग गया, जिनसे राज्य एक लम्बी अवधि से ग्रस्त था। उसने ठीक ही महसूस किया कि अपने शासन की स्थिरता के लिए एक मजबूत एवं कार्यक्षम सेना नितान्त आवश्यक है। अत: वह सेना को पुर्नसंगठित करने में लग गया। अश्वारोही एवं पदाति-नये तथा पुराने दोनों ही- अनुभवी एवं विश्वसनीय मलिकों के अधीन रख दिये गये।</a:t>
            </a:r>
          </a:p>
        </p:txBody>
      </p:sp>
    </p:spTree>
    <p:extLst>
      <p:ext uri="{BB962C8B-B14F-4D97-AF65-F5344CB8AC3E}">
        <p14:creationId xmlns:p14="http://schemas.microsoft.com/office/powerpoint/2010/main" val="1271049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50C35-A579-F1B6-A33E-D7116CBC1663}"/>
              </a:ext>
            </a:extLst>
          </p:cNvPr>
          <p:cNvSpPr>
            <a:spLocks noGrp="1"/>
          </p:cNvSpPr>
          <p:nvPr>
            <p:ph type="title"/>
          </p:nvPr>
        </p:nvSpPr>
        <p:spPr/>
        <p:txBody>
          <a:bodyPr>
            <a:noAutofit/>
          </a:bodyPr>
          <a:lstStyle/>
          <a:p>
            <a:r>
              <a:rPr lang="en-US" sz="3200" b="1"/>
              <a:t>सुल्तान बनने के पश्चात बलबन के कार्य</a:t>
            </a:r>
          </a:p>
        </p:txBody>
      </p:sp>
      <p:sp>
        <p:nvSpPr>
          <p:cNvPr id="3" name="Content Placeholder 2">
            <a:extLst>
              <a:ext uri="{FF2B5EF4-FFF2-40B4-BE49-F238E27FC236}">
                <a16:creationId xmlns:a16="http://schemas.microsoft.com/office/drawing/2014/main" id="{9FB6859E-B923-24DB-6551-0F2A5C7DF5D9}"/>
              </a:ext>
            </a:extLst>
          </p:cNvPr>
          <p:cNvSpPr>
            <a:spLocks noGrp="1"/>
          </p:cNvSpPr>
          <p:nvPr>
            <p:ph idx="1"/>
          </p:nvPr>
        </p:nvSpPr>
        <p:spPr/>
        <p:txBody>
          <a:bodyPr anchor="t">
            <a:normAutofit fontScale="85000" lnSpcReduction="20000"/>
          </a:bodyPr>
          <a:lstStyle/>
          <a:p>
            <a:pPr marL="0" indent="0" algn="ctr">
              <a:buNone/>
            </a:pPr>
            <a:r>
              <a:rPr lang="en-US"/>
              <a:t>                 </a:t>
            </a:r>
            <a:r>
              <a:rPr lang="en-US" sz="3200" b="1">
                <a:solidFill>
                  <a:srgbClr val="C00000"/>
                </a:solidFill>
              </a:rPr>
              <a:t>बलबन का राजत्व सिद्धांत</a:t>
            </a:r>
          </a:p>
          <a:p>
            <a:pPr marL="514350" indent="-514350">
              <a:buFont typeface="+mj-lt"/>
              <a:buAutoNum type="arabicPeriod"/>
            </a:pPr>
            <a:r>
              <a:rPr lang="en-US" sz="3200" b="1">
                <a:solidFill>
                  <a:schemeClr val="accent3">
                    <a:lumMod val="50000"/>
                  </a:schemeClr>
                </a:solidFill>
              </a:rPr>
              <a:t>देवी सिद्धान्त-</a:t>
            </a:r>
          </a:p>
          <a:p>
            <a:pPr marL="0" indent="0" algn="ctr">
              <a:buNone/>
            </a:pPr>
            <a:r>
              <a:rPr lang="hi-IN" sz="3200" b="1" i="0">
                <a:solidFill>
                  <a:srgbClr val="4D5156"/>
                </a:solidFill>
                <a:effectLst/>
                <a:latin typeface="Roboto" panose="02000000000000000000" pitchFamily="2" charset="0"/>
              </a:rPr>
              <a:t>बलबन का राजत्व सिद्धांत पुराने ईरानी शासकों के सिद्धांत पर आधारित था। इसकी सबसे प्रमुख विशेषता राजत्व का अर्धदैवीय स्वरूप था । बलबन ने खुद के लिए जिल्ले इलाही' अर्थात खुदा की छाया शब्द का प्रयोग किया और राजत्व को 'नियाबते खुदाई' अर्थात ईश्वर के प्रतिनिधि के रूप में </a:t>
            </a:r>
            <a:r>
              <a:rPr lang="en-US" sz="3200" b="1" i="0">
                <a:solidFill>
                  <a:srgbClr val="4D5156"/>
                </a:solidFill>
                <a:effectLst/>
                <a:latin typeface="Roboto" panose="02000000000000000000" pitchFamily="2" charset="0"/>
              </a:rPr>
              <a:t>माना।</a:t>
            </a:r>
            <a:endParaRPr lang="en-US" sz="3200" b="1">
              <a:solidFill>
                <a:srgbClr val="C00000"/>
              </a:solidFill>
            </a:endParaRPr>
          </a:p>
        </p:txBody>
      </p:sp>
    </p:spTree>
    <p:extLst>
      <p:ext uri="{BB962C8B-B14F-4D97-AF65-F5344CB8AC3E}">
        <p14:creationId xmlns:p14="http://schemas.microsoft.com/office/powerpoint/2010/main" val="879650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750D00-1861-AADC-CF20-344B192D2C98}"/>
              </a:ext>
            </a:extLst>
          </p:cNvPr>
          <p:cNvSpPr>
            <a:spLocks noGrp="1"/>
          </p:cNvSpPr>
          <p:nvPr>
            <p:ph idx="1"/>
          </p:nvPr>
        </p:nvSpPr>
        <p:spPr>
          <a:xfrm>
            <a:off x="1428751" y="821532"/>
            <a:ext cx="9465468" cy="4918496"/>
          </a:xfrm>
        </p:spPr>
        <p:txBody>
          <a:bodyPr>
            <a:normAutofit/>
          </a:bodyPr>
          <a:lstStyle/>
          <a:p>
            <a:pPr marL="0" indent="0">
              <a:buNone/>
            </a:pPr>
            <a:r>
              <a:rPr lang="en-US" sz="3200" b="1"/>
              <a:t>          2- </a:t>
            </a:r>
            <a:r>
              <a:rPr lang="en-US" sz="3200" b="1">
                <a:solidFill>
                  <a:schemeClr val="accent3">
                    <a:lumMod val="50000"/>
                  </a:schemeClr>
                </a:solidFill>
              </a:rPr>
              <a:t>इस्लाम की रक्षा-</a:t>
            </a:r>
          </a:p>
          <a:p>
            <a:r>
              <a:rPr lang="en-US" sz="3200" b="1">
                <a:solidFill>
                  <a:schemeClr val="accent3">
                    <a:lumMod val="50000"/>
                  </a:schemeClr>
                </a:solidFill>
              </a:rPr>
              <a:t> </a:t>
            </a:r>
            <a:r>
              <a:rPr lang="en-US" sz="3200" b="1">
                <a:solidFill>
                  <a:srgbClr val="0070C0"/>
                </a:solidFill>
              </a:rPr>
              <a:t>इस्लाम धर्म की रक्षा करना उसका प्रमुख कर्तव्य था उसने कई इस्लामियों को अपने राज्य में पनाह दी थी।</a:t>
            </a:r>
          </a:p>
          <a:p>
            <a:r>
              <a:rPr lang="en-US" sz="3200" b="1">
                <a:solidFill>
                  <a:srgbClr val="0070C0"/>
                </a:solidFill>
              </a:rPr>
              <a:t> वह कहता था- राजा का हृदय ईश्वर की कीर्ति को प्रतिबिंबित करता है राजा को अपने हृदय तथा आत्मा की पवित्रता के लिए प्रयत्न करना चाहिए और ईश्वर की दया के लिए अनुग्रहित रहना चाहिए।</a:t>
            </a:r>
          </a:p>
        </p:txBody>
      </p:sp>
    </p:spTree>
    <p:extLst>
      <p:ext uri="{BB962C8B-B14F-4D97-AF65-F5344CB8AC3E}">
        <p14:creationId xmlns:p14="http://schemas.microsoft.com/office/powerpoint/2010/main" val="3721005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58BEBB-8D78-7D5C-A391-C888AC65765C}"/>
              </a:ext>
            </a:extLst>
          </p:cNvPr>
          <p:cNvSpPr>
            <a:spLocks noGrp="1"/>
          </p:cNvSpPr>
          <p:nvPr>
            <p:ph idx="1"/>
          </p:nvPr>
        </p:nvSpPr>
        <p:spPr>
          <a:xfrm>
            <a:off x="2231136" y="1017984"/>
            <a:ext cx="7729728" cy="4722043"/>
          </a:xfrm>
        </p:spPr>
        <p:txBody>
          <a:bodyPr>
            <a:normAutofit lnSpcReduction="10000"/>
          </a:bodyPr>
          <a:lstStyle/>
          <a:p>
            <a:pPr marL="0" indent="0">
              <a:buNone/>
            </a:pPr>
            <a:r>
              <a:rPr lang="en-US" sz="2800"/>
              <a:t>3- </a:t>
            </a:r>
            <a:r>
              <a:rPr lang="en-US" sz="3500" b="1">
                <a:solidFill>
                  <a:schemeClr val="accent3">
                    <a:lumMod val="50000"/>
                  </a:schemeClr>
                </a:solidFill>
              </a:rPr>
              <a:t>रिक्त राजकोष भरना-</a:t>
            </a:r>
          </a:p>
          <a:p>
            <a:r>
              <a:rPr lang="en-US" sz="2600" b="1">
                <a:solidFill>
                  <a:srgbClr val="0070C0"/>
                </a:solidFill>
              </a:rPr>
              <a:t>बलबन ने विगत 20 वर्षों से राज्य शक्ति का उपभोग करता आ रहा था परंतु मुकुट तो कांटों से बना होता है अतः राज्य रोहण के बाद ही समस्याएं उभर कर सामने आई, विभिन्न भागों में विद्रोह के स्वर गूंजने लगे और उसने बहुत सारी समस्याओं का समाधान निकाला जिसके कारण राजकोष से काफी धन खर्च हुआ था।</a:t>
            </a:r>
          </a:p>
          <a:p>
            <a:r>
              <a:rPr lang="en-US" sz="2600" b="1">
                <a:solidFill>
                  <a:srgbClr val="0070C0"/>
                </a:solidFill>
              </a:rPr>
              <a:t> सैन्य व्यवस्था भी सुधारी गई। तुर्क सरदारों और हिंदुओं में विरोध के कारण राज्य की आमदनी काफी घट गई थी और राज्य की आर्थिक स्थिति कमजोर हो चुकी थी उसकी प्रत्येक व्यवस्था रिक्त राजकोष को भरने की थी।</a:t>
            </a:r>
          </a:p>
        </p:txBody>
      </p:sp>
    </p:spTree>
    <p:extLst>
      <p:ext uri="{BB962C8B-B14F-4D97-AF65-F5344CB8AC3E}">
        <p14:creationId xmlns:p14="http://schemas.microsoft.com/office/powerpoint/2010/main" val="1831050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723CFB-68FC-DFA8-8D82-C9E4F1BB57A9}"/>
              </a:ext>
            </a:extLst>
          </p:cNvPr>
          <p:cNvSpPr>
            <a:spLocks noGrp="1"/>
          </p:cNvSpPr>
          <p:nvPr>
            <p:ph idx="1"/>
          </p:nvPr>
        </p:nvSpPr>
        <p:spPr>
          <a:xfrm>
            <a:off x="2231136" y="1339454"/>
            <a:ext cx="7729728" cy="4400574"/>
          </a:xfrm>
        </p:spPr>
        <p:txBody>
          <a:bodyPr>
            <a:normAutofit/>
          </a:bodyPr>
          <a:lstStyle/>
          <a:p>
            <a:r>
              <a:rPr lang="en-US" sz="4400" b="1">
                <a:solidFill>
                  <a:schemeClr val="accent3">
                    <a:lumMod val="50000"/>
                  </a:schemeClr>
                </a:solidFill>
              </a:rPr>
              <a:t>प्रजावत्सलता- </a:t>
            </a:r>
          </a:p>
          <a:p>
            <a:pPr marL="0" indent="0">
              <a:buNone/>
            </a:pPr>
            <a:r>
              <a:rPr lang="en-US" sz="4400" b="1">
                <a:solidFill>
                  <a:schemeClr val="accent3">
                    <a:lumMod val="50000"/>
                  </a:schemeClr>
                </a:solidFill>
              </a:rPr>
              <a:t> </a:t>
            </a:r>
            <a:r>
              <a:rPr lang="en-US" sz="3600" b="1">
                <a:solidFill>
                  <a:srgbClr val="0070C0"/>
                </a:solidFill>
              </a:rPr>
              <a:t>बलबन ने सुल्तान के कर्तव्यों पर भी जोर दिया। जिस से ज्ञात होता है कि वह प्रजा के कल्याण के प्रति जागरूक था। उसका कहना था कि सुल्तान पद के कर्तव्यों का गंभीरता से पालन करना चाहिए। उसका जीवन ऐसा हो जिसकी सब प्रशंसा करें।</a:t>
            </a:r>
          </a:p>
          <a:p>
            <a:pPr marL="0" indent="0">
              <a:buNone/>
            </a:pPr>
            <a:endParaRPr lang="en-US" sz="4400" b="1">
              <a:solidFill>
                <a:schemeClr val="accent3">
                  <a:lumMod val="50000"/>
                </a:schemeClr>
              </a:solidFill>
            </a:endParaRPr>
          </a:p>
        </p:txBody>
      </p:sp>
    </p:spTree>
    <p:extLst>
      <p:ext uri="{BB962C8B-B14F-4D97-AF65-F5344CB8AC3E}">
        <p14:creationId xmlns:p14="http://schemas.microsoft.com/office/powerpoint/2010/main" val="2088284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4B2237-1E89-0195-0EE4-E0A1127E2692}"/>
              </a:ext>
            </a:extLst>
          </p:cNvPr>
          <p:cNvSpPr>
            <a:spLocks noGrp="1"/>
          </p:cNvSpPr>
          <p:nvPr>
            <p:ph idx="1"/>
          </p:nvPr>
        </p:nvSpPr>
        <p:spPr>
          <a:xfrm>
            <a:off x="2231136" y="857250"/>
            <a:ext cx="7729728" cy="4882777"/>
          </a:xfrm>
        </p:spPr>
        <p:txBody>
          <a:bodyPr>
            <a:normAutofit/>
          </a:bodyPr>
          <a:lstStyle/>
          <a:p>
            <a:r>
              <a:rPr lang="en-US" sz="4000" b="1">
                <a:solidFill>
                  <a:schemeClr val="accent3">
                    <a:lumMod val="50000"/>
                  </a:schemeClr>
                </a:solidFill>
              </a:rPr>
              <a:t>उच्च कुलीन धारणा-</a:t>
            </a:r>
          </a:p>
          <a:p>
            <a:endParaRPr lang="en-US" sz="4000" b="1">
              <a:solidFill>
                <a:schemeClr val="accent3">
                  <a:lumMod val="50000"/>
                </a:schemeClr>
              </a:solidFill>
            </a:endParaRPr>
          </a:p>
        </p:txBody>
      </p:sp>
      <p:pic>
        <p:nvPicPr>
          <p:cNvPr id="4" name="Picture 4">
            <a:extLst>
              <a:ext uri="{FF2B5EF4-FFF2-40B4-BE49-F238E27FC236}">
                <a16:creationId xmlns:a16="http://schemas.microsoft.com/office/drawing/2014/main" id="{4F9BFE1C-E727-4568-22D2-A7B950DD3063}"/>
              </a:ext>
            </a:extLst>
          </p:cNvPr>
          <p:cNvPicPr>
            <a:picLocks noChangeAspect="1"/>
          </p:cNvPicPr>
          <p:nvPr/>
        </p:nvPicPr>
        <p:blipFill>
          <a:blip r:embed="rId2"/>
          <a:stretch>
            <a:fillRect/>
          </a:stretch>
        </p:blipFill>
        <p:spPr>
          <a:xfrm>
            <a:off x="392906" y="1660922"/>
            <a:ext cx="11555016" cy="4339828"/>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705930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2E3595-3073-2E2C-ED98-6FAFD7C09ABB}"/>
              </a:ext>
            </a:extLst>
          </p:cNvPr>
          <p:cNvSpPr>
            <a:spLocks noGrp="1"/>
          </p:cNvSpPr>
          <p:nvPr>
            <p:ph idx="1"/>
          </p:nvPr>
        </p:nvSpPr>
        <p:spPr>
          <a:xfrm>
            <a:off x="1232297" y="928688"/>
            <a:ext cx="9804797" cy="4811339"/>
          </a:xfrm>
        </p:spPr>
        <p:txBody>
          <a:bodyPr>
            <a:normAutofit/>
          </a:bodyPr>
          <a:lstStyle/>
          <a:p>
            <a:r>
              <a:rPr lang="en-US" sz="3600" b="1">
                <a:solidFill>
                  <a:schemeClr val="accent3">
                    <a:lumMod val="50000"/>
                  </a:schemeClr>
                </a:solidFill>
              </a:rPr>
              <a:t>सिजदा एवं पाबोस-</a:t>
            </a:r>
          </a:p>
          <a:p>
            <a:r>
              <a:rPr lang="hi-IN" sz="3600" b="1" i="0">
                <a:solidFill>
                  <a:srgbClr val="1C1C1C"/>
                </a:solidFill>
                <a:effectLst/>
                <a:latin typeface="georgia" panose="02040502050405020303" pitchFamily="18" charset="0"/>
              </a:rPr>
              <a:t>उसने तुर्क प्रभाव को कम करने के लिए फ़ारसी परम्परा पर आधारित ‘सिजदा’ (घुटने पर बैठकर सम्राट के सामने सिर झुकाना) एवं ‘पाबोस’ (पांव को चूमना) के प्रचलन को अनिवार्य कर दिया। </a:t>
            </a:r>
            <a:endParaRPr lang="en-US" sz="3600" b="1">
              <a:solidFill>
                <a:srgbClr val="0070C0"/>
              </a:solidFill>
            </a:endParaRPr>
          </a:p>
        </p:txBody>
      </p:sp>
    </p:spTree>
    <p:extLst>
      <p:ext uri="{BB962C8B-B14F-4D97-AF65-F5344CB8AC3E}">
        <p14:creationId xmlns:p14="http://schemas.microsoft.com/office/powerpoint/2010/main" val="4027259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9F92E2-F50C-0C66-4BF0-84C8F0809B2C}"/>
              </a:ext>
            </a:extLst>
          </p:cNvPr>
          <p:cNvSpPr>
            <a:spLocks noGrp="1"/>
          </p:cNvSpPr>
          <p:nvPr>
            <p:ph idx="1"/>
          </p:nvPr>
        </p:nvSpPr>
        <p:spPr>
          <a:xfrm>
            <a:off x="2231136" y="1017984"/>
            <a:ext cx="7729728" cy="4722044"/>
          </a:xfrm>
        </p:spPr>
        <p:txBody>
          <a:bodyPr>
            <a:normAutofit/>
          </a:bodyPr>
          <a:lstStyle/>
          <a:p>
            <a:r>
              <a:rPr lang="en-US" sz="3600" b="1">
                <a:solidFill>
                  <a:schemeClr val="accent3">
                    <a:lumMod val="50000"/>
                  </a:schemeClr>
                </a:solidFill>
              </a:rPr>
              <a:t>नौरोज का त्यौहार-</a:t>
            </a:r>
          </a:p>
          <a:p>
            <a:r>
              <a:rPr lang="en-US" sz="3200" b="1">
                <a:solidFill>
                  <a:srgbClr val="0070C0"/>
                </a:solidFill>
              </a:rPr>
              <a:t>बलबन ने फारसी परंपरा के अनुसार नव वर्ष का त्योहार नौरोज काफी शान-शौकत के साथ मनाना आरंभ किया।</a:t>
            </a:r>
          </a:p>
        </p:txBody>
      </p:sp>
    </p:spTree>
    <p:extLst>
      <p:ext uri="{BB962C8B-B14F-4D97-AF65-F5344CB8AC3E}">
        <p14:creationId xmlns:p14="http://schemas.microsoft.com/office/powerpoint/2010/main" val="3757870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92565-B22B-4404-C20B-0293564F818A}"/>
              </a:ext>
            </a:extLst>
          </p:cNvPr>
          <p:cNvSpPr>
            <a:spLocks noGrp="1"/>
          </p:cNvSpPr>
          <p:nvPr>
            <p:ph type="title"/>
          </p:nvPr>
        </p:nvSpPr>
        <p:spPr/>
        <p:txBody>
          <a:bodyPr>
            <a:normAutofit/>
          </a:bodyPr>
          <a:lstStyle/>
          <a:p>
            <a:r>
              <a:rPr lang="en-US" sz="5400" b="1"/>
              <a:t>विद्रोहों का दमन</a:t>
            </a:r>
          </a:p>
        </p:txBody>
      </p:sp>
      <p:sp>
        <p:nvSpPr>
          <p:cNvPr id="3" name="Content Placeholder 2">
            <a:extLst>
              <a:ext uri="{FF2B5EF4-FFF2-40B4-BE49-F238E27FC236}">
                <a16:creationId xmlns:a16="http://schemas.microsoft.com/office/drawing/2014/main" id="{B15243CA-DECB-54CE-2A12-A2C40F53A292}"/>
              </a:ext>
            </a:extLst>
          </p:cNvPr>
          <p:cNvSpPr>
            <a:spLocks noGrp="1"/>
          </p:cNvSpPr>
          <p:nvPr>
            <p:ph idx="1"/>
          </p:nvPr>
        </p:nvSpPr>
        <p:spPr>
          <a:xfrm>
            <a:off x="2381654" y="2495169"/>
            <a:ext cx="7729728" cy="3101983"/>
          </a:xfrm>
        </p:spPr>
        <p:txBody>
          <a:bodyPr>
            <a:normAutofit/>
          </a:bodyPr>
          <a:lstStyle/>
          <a:p>
            <a:r>
              <a:rPr lang="en-US" sz="3600" b="1">
                <a:solidFill>
                  <a:srgbClr val="002060"/>
                </a:solidFill>
              </a:rPr>
              <a:t>पंजाब में विद्रोहियों का दमन</a:t>
            </a:r>
          </a:p>
          <a:p>
            <a:r>
              <a:rPr lang="en-US" sz="3600" b="1">
                <a:solidFill>
                  <a:srgbClr val="002060"/>
                </a:solidFill>
              </a:rPr>
              <a:t>दोआब में विद्रोहियों का दमन</a:t>
            </a:r>
          </a:p>
          <a:p>
            <a:r>
              <a:rPr lang="en-US" sz="3600" b="1">
                <a:solidFill>
                  <a:srgbClr val="002060"/>
                </a:solidFill>
              </a:rPr>
              <a:t>मेवातियों का दमन</a:t>
            </a:r>
          </a:p>
          <a:p>
            <a:r>
              <a:rPr lang="en-US" sz="3600" b="1">
                <a:solidFill>
                  <a:srgbClr val="002060"/>
                </a:solidFill>
              </a:rPr>
              <a:t>बंगाल के विद्रोह का दमन</a:t>
            </a:r>
          </a:p>
        </p:txBody>
      </p:sp>
    </p:spTree>
    <p:extLst>
      <p:ext uri="{BB962C8B-B14F-4D97-AF65-F5344CB8AC3E}">
        <p14:creationId xmlns:p14="http://schemas.microsoft.com/office/powerpoint/2010/main" val="3563726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23D84-880B-32DE-53F2-77B69BB87E94}"/>
              </a:ext>
            </a:extLst>
          </p:cNvPr>
          <p:cNvSpPr>
            <a:spLocks noGrp="1"/>
          </p:cNvSpPr>
          <p:nvPr>
            <p:ph type="title"/>
          </p:nvPr>
        </p:nvSpPr>
        <p:spPr/>
        <p:txBody>
          <a:bodyPr>
            <a:normAutofit/>
          </a:bodyPr>
          <a:lstStyle/>
          <a:p>
            <a:r>
              <a:rPr lang="en-US" sz="4000" b="1"/>
              <a:t>बलबन की मृत्यु</a:t>
            </a:r>
          </a:p>
        </p:txBody>
      </p:sp>
      <p:pic>
        <p:nvPicPr>
          <p:cNvPr id="4" name="Picture 4">
            <a:extLst>
              <a:ext uri="{FF2B5EF4-FFF2-40B4-BE49-F238E27FC236}">
                <a16:creationId xmlns:a16="http://schemas.microsoft.com/office/drawing/2014/main" id="{C3B22AD6-C7BC-449F-DE2A-1E343AF63799}"/>
              </a:ext>
            </a:extLst>
          </p:cNvPr>
          <p:cNvPicPr>
            <a:picLocks noGrp="1" noChangeAspect="1"/>
          </p:cNvPicPr>
          <p:nvPr>
            <p:ph idx="1"/>
          </p:nvPr>
        </p:nvPicPr>
        <p:blipFill rotWithShape="1">
          <a:blip r:embed="rId2"/>
          <a:srcRect b="7105"/>
          <a:stretch/>
        </p:blipFill>
        <p:spPr>
          <a:xfrm>
            <a:off x="928688" y="2153412"/>
            <a:ext cx="10179843" cy="3739896"/>
          </a:xfrm>
        </p:spPr>
      </p:pic>
    </p:spTree>
    <p:extLst>
      <p:ext uri="{BB962C8B-B14F-4D97-AF65-F5344CB8AC3E}">
        <p14:creationId xmlns:p14="http://schemas.microsoft.com/office/powerpoint/2010/main" val="313011171"/>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14</Slides>
  <Notes>0</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Parcel</vt:lpstr>
      <vt:lpstr>इतिहास</vt:lpstr>
      <vt:lpstr>PowerPoint Presentation</vt:lpstr>
      <vt:lpstr>गयासुद्दीन बलबन 1265-87 ई.</vt:lpstr>
      <vt:lpstr>सुल्तान बनने से पूर्व बलबन के कार्य</vt:lpstr>
      <vt:lpstr>राज्यरोहण के समय बलबन के समक्ष कठिनाइयां</vt:lpstr>
      <vt:lpstr>सुल्तान बनने के पश्चात बलबन के कार्य</vt:lpstr>
      <vt:lpstr>PowerPoint Presentation</vt:lpstr>
      <vt:lpstr>PowerPoint Presentation</vt:lpstr>
      <vt:lpstr>PowerPoint Presentation</vt:lpstr>
      <vt:lpstr>PowerPoint Presentation</vt:lpstr>
      <vt:lpstr>PowerPoint Presentation</vt:lpstr>
      <vt:lpstr>PowerPoint Presentation</vt:lpstr>
      <vt:lpstr>विद्रोहों का दमन</vt:lpstr>
      <vt:lpstr>बलबन की मृत्यु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इतिहास</dc:title>
  <dc:creator>Aanshu nagal</dc:creator>
  <cp:lastModifiedBy>Aanshu nagal</cp:lastModifiedBy>
  <cp:revision>5</cp:revision>
  <dcterms:created xsi:type="dcterms:W3CDTF">2022-05-27T06:23:51Z</dcterms:created>
  <dcterms:modified xsi:type="dcterms:W3CDTF">2022-05-30T07:35:48Z</dcterms:modified>
</cp:coreProperties>
</file>