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C6517-7E1B-1E65-B955-ED119E37F7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94CFD2-BFA5-0596-3C51-B4EA9C0DC8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F12103-DCF5-E577-BF61-E6F65F2624A2}"/>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5" name="Footer Placeholder 4">
            <a:extLst>
              <a:ext uri="{FF2B5EF4-FFF2-40B4-BE49-F238E27FC236}">
                <a16:creationId xmlns:a16="http://schemas.microsoft.com/office/drawing/2014/main" id="{8DBED591-3687-39B9-4106-936013EC61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E825B1-5CF9-934C-9E04-419168F85C77}"/>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1132785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CE031-FA83-F320-D4FA-320938DDD7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45E6C1-C4EA-5FDD-51CC-481BBFFE6B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3B983E-1990-6CD2-2010-6A2B150696C7}"/>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5" name="Footer Placeholder 4">
            <a:extLst>
              <a:ext uri="{FF2B5EF4-FFF2-40B4-BE49-F238E27FC236}">
                <a16:creationId xmlns:a16="http://schemas.microsoft.com/office/drawing/2014/main" id="{414CD2FE-5226-29AE-3008-CC75F05FD6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9E7CC-3383-110F-A09D-DD02E2152B13}"/>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3051169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DCEA6-198B-8B82-706F-C1F7105998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10A01F-B19A-52A0-C55C-D32285A5D4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94D0A4-8611-4157-E6BD-47EC7C244867}"/>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5" name="Footer Placeholder 4">
            <a:extLst>
              <a:ext uri="{FF2B5EF4-FFF2-40B4-BE49-F238E27FC236}">
                <a16:creationId xmlns:a16="http://schemas.microsoft.com/office/drawing/2014/main" id="{D1304492-4B96-197B-27AD-ED81D7148D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8AEA96-ADC9-9283-637C-9F1C1F8FC051}"/>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503799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F99F-A26A-B3BE-5718-BAAFD66467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9B31EF-9F19-00E8-A4CB-EABF8A8E0F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33266D-A931-C7DF-704A-7E43672B5B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F070BB-4FA4-679A-0249-C58E2F6C21B5}"/>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6" name="Footer Placeholder 5">
            <a:extLst>
              <a:ext uri="{FF2B5EF4-FFF2-40B4-BE49-F238E27FC236}">
                <a16:creationId xmlns:a16="http://schemas.microsoft.com/office/drawing/2014/main" id="{9FC3AC6B-B90B-8264-1AAA-892DD2E362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DB2EF3-1A9E-5D1B-83F8-F64724881783}"/>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583866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58D2D-7E74-EF9D-265E-5339DFF9A6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CDEBCD-0B71-FFA8-EAA0-CCA29A35E2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4BDF79-1CE8-30E9-B620-9FD006A4A2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DC8874-E25C-E13C-16A0-8E1BD2CD8B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8D07C8-2E76-E7C7-9853-AA8878B705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96F62D-EE7D-2D39-607B-C0BC7BB7ADFB}"/>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8" name="Footer Placeholder 7">
            <a:extLst>
              <a:ext uri="{FF2B5EF4-FFF2-40B4-BE49-F238E27FC236}">
                <a16:creationId xmlns:a16="http://schemas.microsoft.com/office/drawing/2014/main" id="{1158C74C-283F-C2F2-618A-FB46EDDCC6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872572-9112-9776-90E9-3419B8477E27}"/>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1042760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F1AF9-5291-2E93-FF46-A0340205CA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08A6DE-093D-4C15-99AE-5DE608F18EF1}"/>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4" name="Footer Placeholder 3">
            <a:extLst>
              <a:ext uri="{FF2B5EF4-FFF2-40B4-BE49-F238E27FC236}">
                <a16:creationId xmlns:a16="http://schemas.microsoft.com/office/drawing/2014/main" id="{69E547AF-C879-0F9B-AE60-7136F762E8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F3B9F9-DA30-E256-A769-515F67A9DF68}"/>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91219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A29E48-7DEE-020B-E288-372644457628}"/>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3" name="Footer Placeholder 2">
            <a:extLst>
              <a:ext uri="{FF2B5EF4-FFF2-40B4-BE49-F238E27FC236}">
                <a16:creationId xmlns:a16="http://schemas.microsoft.com/office/drawing/2014/main" id="{5BFF0DC2-8792-D24B-24DA-DC295B6828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073DCA-64E5-963F-3C2E-A7C1B15A9474}"/>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55253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18380-31A7-0F22-355F-0F547976E3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28EC1A-0A95-1ECC-03F6-22059C9E45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A628C3-8957-FEF8-F828-01210428E2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81F54C-CC9E-FAC6-451E-F98F62179876}"/>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6" name="Footer Placeholder 5">
            <a:extLst>
              <a:ext uri="{FF2B5EF4-FFF2-40B4-BE49-F238E27FC236}">
                <a16:creationId xmlns:a16="http://schemas.microsoft.com/office/drawing/2014/main" id="{F9BB41F1-E147-5900-D8C9-9E276A0F59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C14C87-87BF-9E25-994F-8F76281488DF}"/>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1710887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004CD-D7BA-A24D-1B86-46CEADA31D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ED3244-69E5-2437-E47D-C0208FA9D6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54BA10-FA7C-A30F-DE89-DCDCC29828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E7D646-2AD2-1F24-3772-E0DC173A1682}"/>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6" name="Footer Placeholder 5">
            <a:extLst>
              <a:ext uri="{FF2B5EF4-FFF2-40B4-BE49-F238E27FC236}">
                <a16:creationId xmlns:a16="http://schemas.microsoft.com/office/drawing/2014/main" id="{61A4F83C-D174-0D98-53AB-B5B82D68C6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E5E504-5E95-F049-EE72-D2EB6F49DB6F}"/>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197522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587B7-1A12-549E-C66F-B878B2A93A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BE7F5E-0848-A792-D579-802038AA93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B40764-B078-B2FE-0EFB-6E16328746A2}"/>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5" name="Footer Placeholder 4">
            <a:extLst>
              <a:ext uri="{FF2B5EF4-FFF2-40B4-BE49-F238E27FC236}">
                <a16:creationId xmlns:a16="http://schemas.microsoft.com/office/drawing/2014/main" id="{A2D2F745-B45B-E62D-6F5F-1DB47ED97B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FFA63-32A9-1156-B567-D9C08B57142B}"/>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3260896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F812AF-8F9E-85DB-F40C-ADD791524B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BCFC68-EFA3-6F92-D48F-925C40C30A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CA7EC6-5B39-AD91-E7CA-C4AEB5870AA4}"/>
              </a:ext>
            </a:extLst>
          </p:cNvPr>
          <p:cNvSpPr>
            <a:spLocks noGrp="1"/>
          </p:cNvSpPr>
          <p:nvPr>
            <p:ph type="dt" sz="half" idx="10"/>
          </p:nvPr>
        </p:nvSpPr>
        <p:spPr/>
        <p:txBody>
          <a:bodyPr/>
          <a:lstStyle/>
          <a:p>
            <a:fld id="{B03A0EAF-38F6-894D-9CA6-F81CDFE88598}" type="datetimeFigureOut">
              <a:rPr lang="en-US"/>
              <a:t>5/25/2022</a:t>
            </a:fld>
            <a:endParaRPr lang="en-US"/>
          </a:p>
        </p:txBody>
      </p:sp>
      <p:sp>
        <p:nvSpPr>
          <p:cNvPr id="5" name="Footer Placeholder 4">
            <a:extLst>
              <a:ext uri="{FF2B5EF4-FFF2-40B4-BE49-F238E27FC236}">
                <a16:creationId xmlns:a16="http://schemas.microsoft.com/office/drawing/2014/main" id="{761B3936-8439-BCFC-23B7-0F874A6E6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B93C1-146C-4541-CDFD-02E67A43C3E0}"/>
              </a:ext>
            </a:extLst>
          </p:cNvPr>
          <p:cNvSpPr>
            <a:spLocks noGrp="1"/>
          </p:cNvSpPr>
          <p:nvPr>
            <p:ph type="sldNum" sz="quarter" idx="12"/>
          </p:nvPr>
        </p:nvSpPr>
        <p:spPr/>
        <p:txBody>
          <a:bodyPr/>
          <a:lstStyle/>
          <a:p>
            <a:fld id="{F38874FA-1BC9-E948-A4A5-3BA5BEBB657E}" type="slidenum">
              <a:rPr lang="en-US"/>
              <a:t>‹#›</a:t>
            </a:fld>
            <a:endParaRPr lang="en-US"/>
          </a:p>
        </p:txBody>
      </p:sp>
    </p:spTree>
    <p:extLst>
      <p:ext uri="{BB962C8B-B14F-4D97-AF65-F5344CB8AC3E}">
        <p14:creationId xmlns:p14="http://schemas.microsoft.com/office/powerpoint/2010/main" val="3583486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ABEB0B-6E7E-F0EE-3AEF-33458C585A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43BD8D-7456-F309-40C7-FB3282C18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6C82C8-1D3E-FF22-FA68-E879561A47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A0EAF-38F6-894D-9CA6-F81CDFE88598}" type="datetimeFigureOut">
              <a:rPr lang="en-US"/>
              <a:t>5/25/2022</a:t>
            </a:fld>
            <a:endParaRPr lang="en-US"/>
          </a:p>
        </p:txBody>
      </p:sp>
      <p:sp>
        <p:nvSpPr>
          <p:cNvPr id="5" name="Footer Placeholder 4">
            <a:extLst>
              <a:ext uri="{FF2B5EF4-FFF2-40B4-BE49-F238E27FC236}">
                <a16:creationId xmlns:a16="http://schemas.microsoft.com/office/drawing/2014/main" id="{8CCBC2FE-C1EF-55AD-E585-653DDD0830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22CBA7-5979-BACB-9793-D40BF3553A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874FA-1BC9-E948-A4A5-3BA5BEBB657E}" type="slidenum">
              <a:rPr lang="en-US"/>
              <a:t>‹#›</a:t>
            </a:fld>
            <a:endParaRPr lang="en-US"/>
          </a:p>
        </p:txBody>
      </p:sp>
    </p:spTree>
    <p:extLst>
      <p:ext uri="{BB962C8B-B14F-4D97-AF65-F5344CB8AC3E}">
        <p14:creationId xmlns:p14="http://schemas.microsoft.com/office/powerpoint/2010/main" val="4011530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33532-9F32-3769-BF0A-E6AD40964144}"/>
              </a:ext>
            </a:extLst>
          </p:cNvPr>
          <p:cNvSpPr>
            <a:spLocks noGrp="1"/>
          </p:cNvSpPr>
          <p:nvPr>
            <p:ph type="ctrTitle"/>
          </p:nvPr>
        </p:nvSpPr>
        <p:spPr>
          <a:xfrm>
            <a:off x="1524000" y="1122363"/>
            <a:ext cx="9144000" cy="2387600"/>
          </a:xfrm>
        </p:spPr>
        <p:txBody>
          <a:bodyPr>
            <a:normAutofit fontScale="90000"/>
          </a:bodyPr>
          <a:lstStyle/>
          <a:p>
            <a:r>
              <a:rPr lang="en-US" sz="6600" b="1">
                <a:solidFill>
                  <a:srgbClr val="FF0000"/>
                </a:solidFill>
              </a:rPr>
              <a:t>इतिहास</a:t>
            </a:r>
            <a:br>
              <a:rPr lang="en-US"/>
            </a:br>
            <a:r>
              <a:rPr lang="en-US"/>
              <a:t> </a:t>
            </a:r>
            <a:r>
              <a:rPr lang="en-US" b="1"/>
              <a:t>BAllnd</a:t>
            </a:r>
            <a:r>
              <a:rPr lang="en-US"/>
              <a:t> </a:t>
            </a:r>
            <a:br>
              <a:rPr lang="en-US"/>
            </a:br>
            <a:r>
              <a:rPr lang="en-US" sz="6600" b="1">
                <a:solidFill>
                  <a:srgbClr val="FF0000"/>
                </a:solidFill>
              </a:rPr>
              <a:t>सेमेस्टर</a:t>
            </a:r>
          </a:p>
        </p:txBody>
      </p:sp>
      <p:sp>
        <p:nvSpPr>
          <p:cNvPr id="3" name="Subtitle 2">
            <a:extLst>
              <a:ext uri="{FF2B5EF4-FFF2-40B4-BE49-F238E27FC236}">
                <a16:creationId xmlns:a16="http://schemas.microsoft.com/office/drawing/2014/main" id="{1960B9D7-EBDD-D188-F5F7-901803C8B489}"/>
              </a:ext>
            </a:extLst>
          </p:cNvPr>
          <p:cNvSpPr>
            <a:spLocks noGrp="1"/>
          </p:cNvSpPr>
          <p:nvPr>
            <p:ph type="subTitle" idx="1"/>
          </p:nvPr>
        </p:nvSpPr>
        <p:spPr>
          <a:xfrm>
            <a:off x="1649016" y="3566319"/>
            <a:ext cx="9144000" cy="1655762"/>
          </a:xfrm>
        </p:spPr>
        <p:txBody>
          <a:bodyPr>
            <a:normAutofit fontScale="92500" lnSpcReduction="10000"/>
          </a:bodyPr>
          <a:lstStyle/>
          <a:p>
            <a:r>
              <a:rPr lang="en-US" sz="4000" b="1">
                <a:solidFill>
                  <a:srgbClr val="0070C0"/>
                </a:solidFill>
              </a:rPr>
              <a:t>प्रारंभिक तुर्क/मामलुक वंश सुल्तान-कुतुबुद्दीन ऐबक और</a:t>
            </a:r>
          </a:p>
          <a:p>
            <a:r>
              <a:rPr lang="en-US" sz="4000" b="1">
                <a:solidFill>
                  <a:srgbClr val="0070C0"/>
                </a:solidFill>
              </a:rPr>
              <a:t> इल्तुतमिश</a:t>
            </a:r>
          </a:p>
        </p:txBody>
      </p:sp>
    </p:spTree>
    <p:extLst>
      <p:ext uri="{BB962C8B-B14F-4D97-AF65-F5344CB8AC3E}">
        <p14:creationId xmlns:p14="http://schemas.microsoft.com/office/powerpoint/2010/main" val="1168849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7204C9A3-D0F2-F31A-705D-E2D4A66F46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753" y="142875"/>
            <a:ext cx="11737888" cy="6715125"/>
          </a:xfrm>
        </p:spPr>
      </p:pic>
    </p:spTree>
    <p:extLst>
      <p:ext uri="{BB962C8B-B14F-4D97-AF65-F5344CB8AC3E}">
        <p14:creationId xmlns:p14="http://schemas.microsoft.com/office/powerpoint/2010/main" val="2061228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C1F8-7BE7-5269-123F-4F1D2FDC3A3F}"/>
              </a:ext>
            </a:extLst>
          </p:cNvPr>
          <p:cNvSpPr>
            <a:spLocks noGrp="1"/>
          </p:cNvSpPr>
          <p:nvPr>
            <p:ph type="title"/>
          </p:nvPr>
        </p:nvSpPr>
        <p:spPr>
          <a:xfrm>
            <a:off x="838200" y="365125"/>
            <a:ext cx="10515600" cy="1325563"/>
          </a:xfrm>
        </p:spPr>
        <p:txBody>
          <a:bodyPr>
            <a:normAutofit/>
          </a:bodyPr>
          <a:lstStyle/>
          <a:p>
            <a:pPr algn="ctr"/>
            <a:r>
              <a:rPr lang="en-US" sz="6000" b="1">
                <a:solidFill>
                  <a:schemeClr val="accent2">
                    <a:lumMod val="50000"/>
                  </a:schemeClr>
                </a:solidFill>
              </a:rPr>
              <a:t>तुर्क/मामलुक वंश</a:t>
            </a:r>
          </a:p>
        </p:txBody>
      </p:sp>
      <p:pic>
        <p:nvPicPr>
          <p:cNvPr id="4" name="Picture 4">
            <a:extLst>
              <a:ext uri="{FF2B5EF4-FFF2-40B4-BE49-F238E27FC236}">
                <a16:creationId xmlns:a16="http://schemas.microsoft.com/office/drawing/2014/main" id="{CF9D6284-2C50-46B5-2D3E-2D0CA5E1950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57375"/>
            <a:ext cx="10515600" cy="4464844"/>
          </a:xfrm>
        </p:spPr>
      </p:pic>
    </p:spTree>
    <p:extLst>
      <p:ext uri="{BB962C8B-B14F-4D97-AF65-F5344CB8AC3E}">
        <p14:creationId xmlns:p14="http://schemas.microsoft.com/office/powerpoint/2010/main" val="50015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6376D-09E5-072B-B9A0-C6F12E93BD16}"/>
              </a:ext>
            </a:extLst>
          </p:cNvPr>
          <p:cNvSpPr>
            <a:spLocks noGrp="1"/>
          </p:cNvSpPr>
          <p:nvPr>
            <p:ph type="title"/>
          </p:nvPr>
        </p:nvSpPr>
        <p:spPr/>
        <p:txBody>
          <a:bodyPr>
            <a:normAutofit/>
          </a:bodyPr>
          <a:lstStyle/>
          <a:p>
            <a:pPr algn="ctr"/>
            <a:r>
              <a:rPr lang="en-US" sz="4800" b="1">
                <a:solidFill>
                  <a:schemeClr val="accent6">
                    <a:lumMod val="50000"/>
                  </a:schemeClr>
                </a:solidFill>
              </a:rPr>
              <a:t>कुतुबुद्दीन ऐबक 1206-10 ई.</a:t>
            </a:r>
          </a:p>
        </p:txBody>
      </p:sp>
      <p:pic>
        <p:nvPicPr>
          <p:cNvPr id="4" name="Picture 4">
            <a:extLst>
              <a:ext uri="{FF2B5EF4-FFF2-40B4-BE49-F238E27FC236}">
                <a16:creationId xmlns:a16="http://schemas.microsoft.com/office/drawing/2014/main" id="{0CFFD78C-E687-B599-EEDA-FAEA65420C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2172" y="1500188"/>
            <a:ext cx="11787187" cy="5357812"/>
          </a:xfrm>
        </p:spPr>
      </p:pic>
    </p:spTree>
    <p:extLst>
      <p:ext uri="{BB962C8B-B14F-4D97-AF65-F5344CB8AC3E}">
        <p14:creationId xmlns:p14="http://schemas.microsoft.com/office/powerpoint/2010/main" val="4277893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AC0A8-05F3-6ECF-A4F4-CC8C2653B145}"/>
              </a:ext>
            </a:extLst>
          </p:cNvPr>
          <p:cNvSpPr>
            <a:spLocks noGrp="1"/>
          </p:cNvSpPr>
          <p:nvPr>
            <p:ph type="title"/>
          </p:nvPr>
        </p:nvSpPr>
        <p:spPr/>
        <p:txBody>
          <a:bodyPr>
            <a:normAutofit/>
          </a:bodyPr>
          <a:lstStyle/>
          <a:p>
            <a:pPr algn="ctr"/>
            <a:r>
              <a:rPr lang="en-US" sz="6000" b="1">
                <a:solidFill>
                  <a:srgbClr val="002060"/>
                </a:solidFill>
              </a:rPr>
              <a:t>कुतुबुद्दीन ऐबक</a:t>
            </a:r>
          </a:p>
        </p:txBody>
      </p:sp>
      <p:sp>
        <p:nvSpPr>
          <p:cNvPr id="3" name="Content Placeholder 2">
            <a:extLst>
              <a:ext uri="{FF2B5EF4-FFF2-40B4-BE49-F238E27FC236}">
                <a16:creationId xmlns:a16="http://schemas.microsoft.com/office/drawing/2014/main" id="{C7D933C0-E9BE-2BB6-8400-0D8B69A9CB0E}"/>
              </a:ext>
            </a:extLst>
          </p:cNvPr>
          <p:cNvSpPr>
            <a:spLocks noGrp="1"/>
          </p:cNvSpPr>
          <p:nvPr>
            <p:ph idx="1"/>
          </p:nvPr>
        </p:nvSpPr>
        <p:spPr>
          <a:xfrm>
            <a:off x="838200" y="1825625"/>
            <a:ext cx="10515600" cy="4351338"/>
          </a:xfrm>
        </p:spPr>
        <p:txBody>
          <a:bodyPr/>
          <a:lstStyle/>
          <a:p>
            <a:r>
              <a:rPr lang="en-US" b="1"/>
              <a:t>क़ुतुबुद्दीन ऐबक दिल्ली सल्तनत का स्थापक और ग़ुलाम वंश का पहला सुल्तान था। </a:t>
            </a:r>
          </a:p>
          <a:p>
            <a:r>
              <a:rPr lang="en-US" b="1"/>
              <a:t>यह ग़ौरी साम्राज्य का सुल्तान मुहम्मद ग़ौरी का एक ग़ुलाम था। </a:t>
            </a:r>
          </a:p>
          <a:p>
            <a:r>
              <a:rPr lang="en-US" b="1"/>
              <a:t>ग़ुलामों को सैनिक सेवा के लिए ख़रीदा जाता था। </a:t>
            </a:r>
          </a:p>
          <a:p>
            <a:r>
              <a:rPr lang="en-US" b="1"/>
              <a:t>यह पहले ग़ौरी के सैन्य अभियानों का सहायक बना और फिर दिल्ली का सुल्तान।</a:t>
            </a:r>
          </a:p>
          <a:p>
            <a:r>
              <a:rPr lang="en-US" b="1"/>
              <a:t> इसने लाहौर को अपनी राजधानी बनाया और क़ुतुब मीनार की नींव डाली। </a:t>
            </a:r>
          </a:p>
        </p:txBody>
      </p:sp>
    </p:spTree>
    <p:extLst>
      <p:ext uri="{BB962C8B-B14F-4D97-AF65-F5344CB8AC3E}">
        <p14:creationId xmlns:p14="http://schemas.microsoft.com/office/powerpoint/2010/main" val="1001107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27CF-0298-F872-EEA9-43B330FC35A8}"/>
              </a:ext>
            </a:extLst>
          </p:cNvPr>
          <p:cNvSpPr>
            <a:spLocks noGrp="1"/>
          </p:cNvSpPr>
          <p:nvPr>
            <p:ph type="title"/>
          </p:nvPr>
        </p:nvSpPr>
        <p:spPr/>
        <p:txBody>
          <a:bodyPr>
            <a:normAutofit/>
          </a:bodyPr>
          <a:lstStyle/>
          <a:p>
            <a:pPr algn="ctr"/>
            <a:r>
              <a:rPr lang="en-US" sz="4800" b="1">
                <a:solidFill>
                  <a:srgbClr val="C00000"/>
                </a:solidFill>
              </a:rPr>
              <a:t>कुतुबुद्दीन ऐबक की उपलब्धियां</a:t>
            </a:r>
          </a:p>
        </p:txBody>
      </p:sp>
      <p:sp>
        <p:nvSpPr>
          <p:cNvPr id="3" name="Content Placeholder 2">
            <a:extLst>
              <a:ext uri="{FF2B5EF4-FFF2-40B4-BE49-F238E27FC236}">
                <a16:creationId xmlns:a16="http://schemas.microsoft.com/office/drawing/2014/main" id="{CFBD3D70-0574-F2C8-4A1F-6FB7F97B0EF1}"/>
              </a:ext>
            </a:extLst>
          </p:cNvPr>
          <p:cNvSpPr>
            <a:spLocks noGrp="1"/>
          </p:cNvSpPr>
          <p:nvPr>
            <p:ph idx="1"/>
          </p:nvPr>
        </p:nvSpPr>
        <p:spPr/>
        <p:txBody>
          <a:bodyPr/>
          <a:lstStyle/>
          <a:p>
            <a:r>
              <a:rPr lang="en-US" b="1"/>
              <a:t>1. तुर्की सरदारों का सहयोग </a:t>
            </a:r>
          </a:p>
          <a:p>
            <a:r>
              <a:rPr lang="en-US" b="1"/>
              <a:t>2. यल्दूज का दमन एंव गजनी से सम्बन्ध विच्छेद</a:t>
            </a:r>
          </a:p>
          <a:p>
            <a:endParaRPr lang="en-US"/>
          </a:p>
          <a:p>
            <a:r>
              <a:rPr lang="en-US" b="1"/>
              <a:t>3. निर्माण कार्य </a:t>
            </a:r>
            <a:r>
              <a:rPr lang="en-US"/>
              <a:t>- दिल्ली की ‘कुवत-उल-इस्लाम‘ मस्जिद तथा अजमेर की ‘अढाई दिन का झोपड़ा‘ मस्जिद के निर्माण का श्रेय कुतुबुद्दीन ऐबक को जाता है। प्रसिद्ध कुतुब मीनार के निर्माण का कार्य भी ऐबक ने शुरू किया था। तीनों इमारतों के विस्तार एंव पूरा करने का श्रेय इल्तुतमिश को है।</a:t>
            </a:r>
          </a:p>
        </p:txBody>
      </p:sp>
    </p:spTree>
    <p:extLst>
      <p:ext uri="{BB962C8B-B14F-4D97-AF65-F5344CB8AC3E}">
        <p14:creationId xmlns:p14="http://schemas.microsoft.com/office/powerpoint/2010/main" val="290164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5E5F-3400-7FDD-CC97-6CCE8D84EC68}"/>
              </a:ext>
            </a:extLst>
          </p:cNvPr>
          <p:cNvSpPr>
            <a:spLocks noGrp="1"/>
          </p:cNvSpPr>
          <p:nvPr>
            <p:ph type="title"/>
          </p:nvPr>
        </p:nvSpPr>
        <p:spPr/>
        <p:txBody>
          <a:bodyPr/>
          <a:lstStyle/>
          <a:p>
            <a:pPr algn="ctr"/>
            <a:r>
              <a:rPr lang="en-US" b="1"/>
              <a:t>कुतुबुद्दीन ऐबक के कार्यों का मूल्यांकन</a:t>
            </a:r>
          </a:p>
        </p:txBody>
      </p:sp>
      <p:sp>
        <p:nvSpPr>
          <p:cNvPr id="3" name="Content Placeholder 2">
            <a:extLst>
              <a:ext uri="{FF2B5EF4-FFF2-40B4-BE49-F238E27FC236}">
                <a16:creationId xmlns:a16="http://schemas.microsoft.com/office/drawing/2014/main" id="{90205DD7-5BF3-70B7-DC46-07E6092A8FC3}"/>
              </a:ext>
            </a:extLst>
          </p:cNvPr>
          <p:cNvSpPr>
            <a:spLocks noGrp="1"/>
          </p:cNvSpPr>
          <p:nvPr>
            <p:ph idx="1"/>
          </p:nvPr>
        </p:nvSpPr>
        <p:spPr/>
        <p:txBody>
          <a:bodyPr/>
          <a:lstStyle/>
          <a:p>
            <a:pPr marL="514350" indent="-514350">
              <a:buFont typeface="+mj-lt"/>
              <a:buAutoNum type="arabicPeriod"/>
            </a:pPr>
            <a:r>
              <a:rPr lang="en-US" sz="3200" b="1"/>
              <a:t>राजनीतिज्ञ</a:t>
            </a:r>
          </a:p>
          <a:p>
            <a:pPr marL="514350" indent="-514350">
              <a:buFont typeface="+mj-lt"/>
              <a:buAutoNum type="arabicPeriod"/>
            </a:pPr>
            <a:r>
              <a:rPr lang="en-US" sz="3200" b="1"/>
              <a:t>महान सेनानायक</a:t>
            </a:r>
          </a:p>
          <a:p>
            <a:pPr marL="514350" indent="-514350">
              <a:buFont typeface="+mj-lt"/>
              <a:buAutoNum type="arabicPeriod"/>
            </a:pPr>
            <a:r>
              <a:rPr lang="en-US" sz="3200" b="1"/>
              <a:t>उदार व दानी</a:t>
            </a:r>
          </a:p>
          <a:p>
            <a:pPr marL="514350" indent="-514350">
              <a:buFont typeface="+mj-lt"/>
              <a:buAutoNum type="arabicPeriod"/>
            </a:pPr>
            <a:r>
              <a:rPr lang="en-US" sz="3200" b="1"/>
              <a:t>विद्वानों का आश्रय दाता</a:t>
            </a:r>
          </a:p>
          <a:p>
            <a:pPr marL="514350" indent="-514350">
              <a:buFont typeface="+mj-lt"/>
              <a:buAutoNum type="arabicPeriod"/>
            </a:pPr>
            <a:r>
              <a:rPr lang="en-US" sz="3200" b="1"/>
              <a:t>प्रशासक व कूटनीतिज्ञ</a:t>
            </a:r>
          </a:p>
          <a:p>
            <a:pPr marL="514350" indent="-514350">
              <a:buFont typeface="+mj-lt"/>
              <a:buAutoNum type="arabicPeriod"/>
            </a:pPr>
            <a:endParaRPr lang="en-US"/>
          </a:p>
        </p:txBody>
      </p:sp>
    </p:spTree>
    <p:extLst>
      <p:ext uri="{BB962C8B-B14F-4D97-AF65-F5344CB8AC3E}">
        <p14:creationId xmlns:p14="http://schemas.microsoft.com/office/powerpoint/2010/main" val="2259423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7905C-34CE-C88F-C614-7AAE76B62EED}"/>
              </a:ext>
            </a:extLst>
          </p:cNvPr>
          <p:cNvSpPr>
            <a:spLocks noGrp="1"/>
          </p:cNvSpPr>
          <p:nvPr>
            <p:ph type="title"/>
          </p:nvPr>
        </p:nvSpPr>
        <p:spPr/>
        <p:txBody>
          <a:bodyPr>
            <a:normAutofit/>
          </a:bodyPr>
          <a:lstStyle/>
          <a:p>
            <a:pPr algn="ctr"/>
            <a:r>
              <a:rPr lang="en-US" sz="5400" b="1"/>
              <a:t>आराम शाह(1210-11)</a:t>
            </a:r>
          </a:p>
        </p:txBody>
      </p:sp>
      <p:pic>
        <p:nvPicPr>
          <p:cNvPr id="4" name="Picture 4">
            <a:extLst>
              <a:ext uri="{FF2B5EF4-FFF2-40B4-BE49-F238E27FC236}">
                <a16:creationId xmlns:a16="http://schemas.microsoft.com/office/drawing/2014/main" id="{C3A9AE89-1357-74D6-D32E-76E9F96462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453" y="2018108"/>
            <a:ext cx="11840765" cy="4474767"/>
          </a:xfrm>
        </p:spPr>
      </p:pic>
    </p:spTree>
    <p:extLst>
      <p:ext uri="{BB962C8B-B14F-4D97-AF65-F5344CB8AC3E}">
        <p14:creationId xmlns:p14="http://schemas.microsoft.com/office/powerpoint/2010/main" val="4247876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ABE44-FDF1-63D0-8E9E-639576DF052D}"/>
              </a:ext>
            </a:extLst>
          </p:cNvPr>
          <p:cNvSpPr>
            <a:spLocks noGrp="1"/>
          </p:cNvSpPr>
          <p:nvPr>
            <p:ph type="title"/>
          </p:nvPr>
        </p:nvSpPr>
        <p:spPr/>
        <p:txBody>
          <a:bodyPr>
            <a:normAutofit/>
          </a:bodyPr>
          <a:lstStyle/>
          <a:p>
            <a:pPr algn="ctr"/>
            <a:r>
              <a:rPr lang="en-US" sz="5400" b="1">
                <a:solidFill>
                  <a:srgbClr val="0070C0"/>
                </a:solidFill>
              </a:rPr>
              <a:t>शमसुद्दीन इल्तुतमिश 1211-36 ई.</a:t>
            </a:r>
          </a:p>
        </p:txBody>
      </p:sp>
      <p:sp>
        <p:nvSpPr>
          <p:cNvPr id="3" name="Content Placeholder 2">
            <a:extLst>
              <a:ext uri="{FF2B5EF4-FFF2-40B4-BE49-F238E27FC236}">
                <a16:creationId xmlns:a16="http://schemas.microsoft.com/office/drawing/2014/main" id="{61BE58CF-0550-010C-B700-48C0BF13F9B5}"/>
              </a:ext>
            </a:extLst>
          </p:cNvPr>
          <p:cNvSpPr>
            <a:spLocks noGrp="1"/>
          </p:cNvSpPr>
          <p:nvPr>
            <p:ph idx="1"/>
          </p:nvPr>
        </p:nvSpPr>
        <p:spPr>
          <a:xfrm>
            <a:off x="838200" y="1690688"/>
            <a:ext cx="10515600" cy="3952875"/>
          </a:xfrm>
        </p:spPr>
        <p:txBody>
          <a:bodyPr>
            <a:noAutofit/>
          </a:bodyPr>
          <a:lstStyle/>
          <a:p>
            <a:pPr fontAlgn="base"/>
            <a:r>
              <a:rPr lang="en-US" sz="3200" b="1" i="0">
                <a:solidFill>
                  <a:srgbClr val="4B4F58"/>
                </a:solidFill>
                <a:effectLst/>
                <a:latin typeface="Lora" panose="02000000000000000000" pitchFamily="2" charset="0"/>
              </a:rPr>
              <a:t> </a:t>
            </a:r>
            <a:r>
              <a:rPr lang="hi-IN" sz="3200" b="1" i="0">
                <a:solidFill>
                  <a:srgbClr val="4B4F58"/>
                </a:solidFill>
                <a:effectLst/>
                <a:latin typeface="Lora" panose="02000000000000000000" pitchFamily="2" charset="0"/>
              </a:rPr>
              <a:t>इल्तुतमिश ने अपनी योग्यता, पराक्रम और स्वामी भक्ति से ऐबक का विश्वास प्राप्त कर लिया और धीरे धीरे उन्नति की ओर बढने</a:t>
            </a:r>
            <a:r>
              <a:rPr lang="en-US" sz="3200" b="1" i="0">
                <a:solidFill>
                  <a:srgbClr val="4B4F58"/>
                </a:solidFill>
                <a:effectLst/>
                <a:latin typeface="Lora" panose="02000000000000000000" pitchFamily="2" charset="0"/>
              </a:rPr>
              <a:t> </a:t>
            </a:r>
            <a:r>
              <a:rPr lang="hi-IN" sz="3200" b="1" i="0">
                <a:solidFill>
                  <a:srgbClr val="4B4F58"/>
                </a:solidFill>
                <a:effectLst/>
                <a:latin typeface="Lora" panose="02000000000000000000" pitchFamily="2" charset="0"/>
              </a:rPr>
              <a:t>लगा</a:t>
            </a:r>
            <a:endParaRPr lang="en-US" sz="3200" b="1" i="0">
              <a:solidFill>
                <a:srgbClr val="4B4F58"/>
              </a:solidFill>
              <a:effectLst/>
              <a:latin typeface="Lora" panose="02000000000000000000" pitchFamily="2" charset="0"/>
            </a:endParaRPr>
          </a:p>
          <a:p>
            <a:pPr fontAlgn="base"/>
            <a:r>
              <a:rPr lang="hi-IN" sz="3200" b="1" i="0">
                <a:solidFill>
                  <a:srgbClr val="4B4F58"/>
                </a:solidFill>
                <a:effectLst/>
                <a:latin typeface="Lora" panose="02000000000000000000" pitchFamily="2" charset="0"/>
              </a:rPr>
              <a:t>1205 ई में जब गोरी ने पंजाब के खोखरों के विरुद्ध अभियान किया था. उसमें इल्तुतमिश ने असाधारण पराक्रम का परिचय दिया. </a:t>
            </a:r>
          </a:p>
        </p:txBody>
      </p:sp>
    </p:spTree>
    <p:extLst>
      <p:ext uri="{BB962C8B-B14F-4D97-AF65-F5344CB8AC3E}">
        <p14:creationId xmlns:p14="http://schemas.microsoft.com/office/powerpoint/2010/main" val="292726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45D2E0-BD04-A4A1-59A3-5F5DFAEF507F}"/>
              </a:ext>
            </a:extLst>
          </p:cNvPr>
          <p:cNvSpPr>
            <a:spLocks noGrp="1"/>
          </p:cNvSpPr>
          <p:nvPr>
            <p:ph idx="1"/>
          </p:nvPr>
        </p:nvSpPr>
        <p:spPr>
          <a:xfrm>
            <a:off x="838200" y="821531"/>
            <a:ext cx="10515600" cy="5355432"/>
          </a:xfrm>
        </p:spPr>
        <p:txBody>
          <a:bodyPr>
            <a:normAutofit/>
          </a:bodyPr>
          <a:lstStyle/>
          <a:p>
            <a:r>
              <a:rPr lang="en-US" sz="3200" b="1"/>
              <a:t>जिससे प्रसन्न होकर गोरी ने ऐबक को उसके साथ अच्छा व्यवहार करने तथा दासता के बंधन से मुक्त करने को कहा.जब ऐबक ने ग्वालियर दुर्ग पर अधिकार कर लिया तो इल्तुतमिश को वहां का दुर्गरक्षक नियुक्त किया गया. कुछ दिनों बाद ऐबक ने अपनी पुत्री का विवाह इल्तुतमिश के साथ कर दिया और बाद में उसे बदायूँ का हाकिम नियुक्त किया गया.</a:t>
            </a:r>
          </a:p>
        </p:txBody>
      </p:sp>
    </p:spTree>
    <p:extLst>
      <p:ext uri="{BB962C8B-B14F-4D97-AF65-F5344CB8AC3E}">
        <p14:creationId xmlns:p14="http://schemas.microsoft.com/office/powerpoint/2010/main" val="1916117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B078-C67A-0ECB-335B-1139853A47A2}"/>
              </a:ext>
            </a:extLst>
          </p:cNvPr>
          <p:cNvSpPr>
            <a:spLocks noGrp="1"/>
          </p:cNvSpPr>
          <p:nvPr>
            <p:ph type="title"/>
          </p:nvPr>
        </p:nvSpPr>
        <p:spPr/>
        <p:txBody>
          <a:bodyPr>
            <a:normAutofit/>
          </a:bodyPr>
          <a:lstStyle/>
          <a:p>
            <a:pPr algn="ctr"/>
            <a:r>
              <a:rPr lang="en-US" sz="4800" b="1">
                <a:solidFill>
                  <a:srgbClr val="C00000"/>
                </a:solidFill>
              </a:rPr>
              <a:t>इल्तुतमिश की कठिनाईयाँ</a:t>
            </a:r>
          </a:p>
        </p:txBody>
      </p:sp>
      <p:sp>
        <p:nvSpPr>
          <p:cNvPr id="3" name="Content Placeholder 2">
            <a:extLst>
              <a:ext uri="{FF2B5EF4-FFF2-40B4-BE49-F238E27FC236}">
                <a16:creationId xmlns:a16="http://schemas.microsoft.com/office/drawing/2014/main" id="{BEC1A09C-270A-7507-0552-4F348DE2AB75}"/>
              </a:ext>
            </a:extLst>
          </p:cNvPr>
          <p:cNvSpPr>
            <a:spLocks noGrp="1"/>
          </p:cNvSpPr>
          <p:nvPr>
            <p:ph idx="1"/>
          </p:nvPr>
        </p:nvSpPr>
        <p:spPr>
          <a:xfrm>
            <a:off x="838200" y="1941711"/>
            <a:ext cx="10515600" cy="4351338"/>
          </a:xfrm>
        </p:spPr>
        <p:txBody>
          <a:bodyPr/>
          <a:lstStyle/>
          <a:p>
            <a:pPr marL="0" indent="0" algn="ctr">
              <a:buNone/>
            </a:pPr>
            <a:r>
              <a:rPr lang="en-US" sz="4000" b="1"/>
              <a:t>तुर्क अमीरों की समस्या –</a:t>
            </a:r>
            <a:r>
              <a:rPr lang="en-US" sz="4000"/>
              <a:t> </a:t>
            </a:r>
          </a:p>
          <a:p>
            <a:pPr marL="0" indent="0">
              <a:buNone/>
            </a:pPr>
            <a:r>
              <a:rPr lang="en-US"/>
              <a:t>ऐबक को भारत में नवस्थापित तुर्क राज्य कोसंगठित करने का समय नहीं मिल पाया था. अत उसकी मृत्यु के बाद विभिन्न क्षेत्रों में नियुक्त तुर्क अमीर दिल्ली के सिंहासन को हथियाने अथवा अपनी स्वतंत्र सत्ता स्थापित करने की उधेड़बुन में लगे हुए थे. बहुत से तुर्क सरदार जो गोरी एवं ऐबक के समय में इल्तुतमिश से कहीं अधिक महत्वपूर्ण पदों पर नियुक्त थे. इल्तुतमिश को सुल्तान बना देने से असंतुष्ट थे.</a:t>
            </a:r>
          </a:p>
        </p:txBody>
      </p:sp>
    </p:spTree>
    <p:extLst>
      <p:ext uri="{BB962C8B-B14F-4D97-AF65-F5344CB8AC3E}">
        <p14:creationId xmlns:p14="http://schemas.microsoft.com/office/powerpoint/2010/main" val="4030247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DC4FA5-9005-4C78-3A69-623684D0BABD}"/>
              </a:ext>
            </a:extLst>
          </p:cNvPr>
          <p:cNvSpPr>
            <a:spLocks noGrp="1"/>
          </p:cNvSpPr>
          <p:nvPr>
            <p:ph idx="1"/>
          </p:nvPr>
        </p:nvSpPr>
        <p:spPr>
          <a:xfrm>
            <a:off x="838200" y="1825625"/>
            <a:ext cx="10515600" cy="4351338"/>
          </a:xfrm>
        </p:spPr>
        <p:txBody>
          <a:bodyPr/>
          <a:lstStyle/>
          <a:p>
            <a:pPr marL="0" indent="0" algn="ctr">
              <a:buNone/>
            </a:pPr>
            <a:r>
              <a:rPr lang="hi-IN" sz="4000" b="1" i="0">
                <a:effectLst/>
                <a:latin typeface="Lora" pitchFamily="2" charset="0"/>
              </a:rPr>
              <a:t>सेना का विश्वास प्राप्त करना–</a:t>
            </a:r>
            <a:endParaRPr lang="en-US" sz="4000" b="1" i="0">
              <a:effectLst/>
              <a:latin typeface="Lora" pitchFamily="2" charset="0"/>
            </a:endParaRPr>
          </a:p>
          <a:p>
            <a:pPr marL="0" indent="0">
              <a:buNone/>
            </a:pPr>
            <a:r>
              <a:rPr lang="hi-IN" b="0" i="0">
                <a:solidFill>
                  <a:srgbClr val="4B4F58"/>
                </a:solidFill>
                <a:effectLst/>
                <a:latin typeface="Lora" pitchFamily="2" charset="0"/>
              </a:rPr>
              <a:t> </a:t>
            </a:r>
            <a:r>
              <a:rPr lang="hi-IN" b="1" i="0">
                <a:solidFill>
                  <a:srgbClr val="4B4F58"/>
                </a:solidFill>
                <a:effectLst/>
                <a:latin typeface="Lora" pitchFamily="2" charset="0"/>
              </a:rPr>
              <a:t>दूसरी समस्या तुर्क सेना का विश्वास प्राप्त करना था. यह संयोग की बात हैं कि दिल्ली मे तैनात तुर्क सेना जिस सेनानायक अली इस्माइल ने इल्तुतमिश को आमंत्रित किया था. वह अब इल्तुतमिश का विरोधी बन गया था और तुर्क सेना अभी भी उसके नियंत्रण में थी.</a:t>
            </a:r>
            <a:endParaRPr lang="en-US" b="1"/>
          </a:p>
        </p:txBody>
      </p:sp>
    </p:spTree>
    <p:extLst>
      <p:ext uri="{BB962C8B-B14F-4D97-AF65-F5344CB8AC3E}">
        <p14:creationId xmlns:p14="http://schemas.microsoft.com/office/powerpoint/2010/main" val="918742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BB5107-9164-CD52-F2AC-2491966250D4}"/>
              </a:ext>
            </a:extLst>
          </p:cNvPr>
          <p:cNvSpPr>
            <a:spLocks noGrp="1"/>
          </p:cNvSpPr>
          <p:nvPr>
            <p:ph idx="1"/>
          </p:nvPr>
        </p:nvSpPr>
        <p:spPr>
          <a:xfrm>
            <a:off x="856059" y="1825625"/>
            <a:ext cx="10515600" cy="4351338"/>
          </a:xfrm>
        </p:spPr>
        <p:txBody>
          <a:bodyPr/>
          <a:lstStyle/>
          <a:p>
            <a:pPr marL="0" indent="0" algn="ctr">
              <a:buNone/>
            </a:pPr>
            <a:r>
              <a:rPr lang="en-US"/>
              <a:t>  </a:t>
            </a:r>
            <a:r>
              <a:rPr lang="en-US" sz="4000" b="1"/>
              <a:t>हिन्दू सरदारों की समस्या–</a:t>
            </a:r>
          </a:p>
          <a:p>
            <a:pPr marL="0" indent="0">
              <a:buNone/>
            </a:pPr>
            <a:r>
              <a:rPr lang="en-US"/>
              <a:t> ऐबक के शासनकाल में बहुत से हिन्दू सरदारों ने दिल्ली की अधीनता मानकर   वार्षिक कर चुकाने का वचन दिया था. परन्तु ऐबक की मृत्यु के बाद उनमें से बहुत से सरदार विरोधी हो गये और कर भेजना बंद कर दिया. कई क्षेत्रों के सरदारों ने संगठित होकर अपने अपने क्षेत्रों से तुर्क अधिकारियों को खदेड़ दिया. जालौर, रणथम्भौर, ग्वालियर आदि क्षेत्र दिल्ली से स्वतंत्र हो गये. उनकी स्वतंत्रता दिल्ली के तुर्क राज्य के लिए गंभीर संकट थी. दोआब क्षेत्र में भी तुर्क शासन लड़ खड़ाने लगा था.</a:t>
            </a:r>
          </a:p>
        </p:txBody>
      </p:sp>
    </p:spTree>
    <p:extLst>
      <p:ext uri="{BB962C8B-B14F-4D97-AF65-F5344CB8AC3E}">
        <p14:creationId xmlns:p14="http://schemas.microsoft.com/office/powerpoint/2010/main" val="2860422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991723-D2B0-F265-832A-3DB201E411F5}"/>
              </a:ext>
            </a:extLst>
          </p:cNvPr>
          <p:cNvSpPr>
            <a:spLocks noGrp="1"/>
          </p:cNvSpPr>
          <p:nvPr>
            <p:ph idx="1"/>
          </p:nvPr>
        </p:nvSpPr>
        <p:spPr>
          <a:xfrm>
            <a:off x="838200" y="1923852"/>
            <a:ext cx="10515600" cy="4351338"/>
          </a:xfrm>
        </p:spPr>
        <p:txBody>
          <a:bodyPr>
            <a:normAutofit/>
          </a:bodyPr>
          <a:lstStyle/>
          <a:p>
            <a:pPr marL="0" indent="0" algn="ctr">
              <a:buNone/>
            </a:pPr>
            <a:r>
              <a:rPr lang="en-US" sz="3200" b="1"/>
              <a:t>  </a:t>
            </a:r>
            <a:r>
              <a:rPr lang="en-US" sz="4400" b="1"/>
              <a:t>खोखरों की समस्या–</a:t>
            </a:r>
          </a:p>
          <a:p>
            <a:pPr marL="0" indent="0">
              <a:buNone/>
            </a:pPr>
            <a:r>
              <a:rPr lang="en-US" sz="3200" b="1"/>
              <a:t> झेलम और सिंध के मध्य में आबाद लड़ाकू     खोखरों की प्रारम्भ से ही शत्रुता चली आ रही थी. खोखरों की शत्रुता के कारण उत्तर पश्चिमी सीमा की सुरक्षा असुरक्षित प्रतीत हो रही थी. क्योंकि ख्वारिज्म के शाह ने खोखरों से मैत्री करके दिल्ले के अधीन वाले क्षेत्रों पर अपना अधिकार कर लिया था.</a:t>
            </a:r>
          </a:p>
        </p:txBody>
      </p:sp>
    </p:spTree>
    <p:extLst>
      <p:ext uri="{BB962C8B-B14F-4D97-AF65-F5344CB8AC3E}">
        <p14:creationId xmlns:p14="http://schemas.microsoft.com/office/powerpoint/2010/main" val="595696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28B07-6467-D851-FB39-F65F0F2E6395}"/>
              </a:ext>
            </a:extLst>
          </p:cNvPr>
          <p:cNvSpPr>
            <a:spLocks noGrp="1"/>
          </p:cNvSpPr>
          <p:nvPr>
            <p:ph type="title"/>
          </p:nvPr>
        </p:nvSpPr>
        <p:spPr/>
        <p:txBody>
          <a:bodyPr>
            <a:normAutofit/>
          </a:bodyPr>
          <a:lstStyle/>
          <a:p>
            <a:pPr algn="ctr"/>
            <a:r>
              <a:rPr lang="en-US" sz="5400" b="1">
                <a:solidFill>
                  <a:srgbClr val="C00000"/>
                </a:solidFill>
              </a:rPr>
              <a:t>इल्तुतमिश की सफलता के कारण</a:t>
            </a:r>
          </a:p>
        </p:txBody>
      </p:sp>
      <p:sp>
        <p:nvSpPr>
          <p:cNvPr id="3" name="Content Placeholder 2">
            <a:extLst>
              <a:ext uri="{FF2B5EF4-FFF2-40B4-BE49-F238E27FC236}">
                <a16:creationId xmlns:a16="http://schemas.microsoft.com/office/drawing/2014/main" id="{9628B26C-FCCF-FB98-26B0-40EE4952DFE2}"/>
              </a:ext>
            </a:extLst>
          </p:cNvPr>
          <p:cNvSpPr>
            <a:spLocks noGrp="1"/>
          </p:cNvSpPr>
          <p:nvPr>
            <p:ph idx="1"/>
          </p:nvPr>
        </p:nvSpPr>
        <p:spPr>
          <a:xfrm>
            <a:off x="838200" y="1825625"/>
            <a:ext cx="10515600" cy="4351338"/>
          </a:xfrm>
        </p:spPr>
        <p:txBody>
          <a:bodyPr/>
          <a:lstStyle/>
          <a:p>
            <a:r>
              <a:rPr lang="en-US" b="1"/>
              <a:t>जब इल्तुतमिश दिल्ली के सिंहासन पर बैठा था तो उसके सामने अनेक कठिनाईयाँ तथा अन्य दावेदारों की चुनौतियां थी, उन सब पर विजय प्राप्त करके वह दिल्ली सल्तनत को सुद्रढ़ बनाने में सफल रहा. इल्तुतमिश की सफलता के सन्दर्भ में डॉ आर के त्रिपाठी ने लिखा हैं कि भारत में मुस्लिम संप्रभुता का इतिहास सही अर्थों में इल्तुतमिश से ही आरम्भ होता हैं. डॉ निजामी ने लिखा हैं कि ऐबक ने दिल्ली सल्तनत की रूपरेखा के बारे में सिर्फ दिमागी तस्वीर बनाई थी पर इल्तुतमिश ने उसे एक व्यक्तित्व पद एक प्रेरणा शक्ति, एक दिशा एक शासन व्यवस्था</a:t>
            </a:r>
            <a:r>
              <a:rPr lang="en-US"/>
              <a:t> </a:t>
            </a:r>
            <a:r>
              <a:rPr lang="en-US" b="1"/>
              <a:t>और एक शासन वर्ग प्रदान किया</a:t>
            </a:r>
            <a:r>
              <a:rPr lang="en-US"/>
              <a:t>.</a:t>
            </a:r>
          </a:p>
        </p:txBody>
      </p:sp>
    </p:spTree>
    <p:extLst>
      <p:ext uri="{BB962C8B-B14F-4D97-AF65-F5344CB8AC3E}">
        <p14:creationId xmlns:p14="http://schemas.microsoft.com/office/powerpoint/2010/main" val="575717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ED5A5-A8FC-F534-80CE-49301E31BC3A}"/>
              </a:ext>
            </a:extLst>
          </p:cNvPr>
          <p:cNvSpPr>
            <a:spLocks noGrp="1"/>
          </p:cNvSpPr>
          <p:nvPr>
            <p:ph type="title"/>
          </p:nvPr>
        </p:nvSpPr>
        <p:spPr/>
        <p:txBody>
          <a:bodyPr>
            <a:normAutofit/>
          </a:bodyPr>
          <a:lstStyle/>
          <a:p>
            <a:pPr algn="ctr"/>
            <a:r>
              <a:rPr lang="en-US" sz="5400" b="1">
                <a:solidFill>
                  <a:srgbClr val="C00000"/>
                </a:solidFill>
              </a:rPr>
              <a:t>इल्तुतमिश का चरित्र व मूल्यांकन</a:t>
            </a:r>
          </a:p>
        </p:txBody>
      </p:sp>
      <p:sp>
        <p:nvSpPr>
          <p:cNvPr id="3" name="Content Placeholder 2">
            <a:extLst>
              <a:ext uri="{FF2B5EF4-FFF2-40B4-BE49-F238E27FC236}">
                <a16:creationId xmlns:a16="http://schemas.microsoft.com/office/drawing/2014/main" id="{23779415-5F41-7D8F-6A00-93190013C6B0}"/>
              </a:ext>
            </a:extLst>
          </p:cNvPr>
          <p:cNvSpPr>
            <a:spLocks noGrp="1"/>
          </p:cNvSpPr>
          <p:nvPr>
            <p:ph idx="1"/>
          </p:nvPr>
        </p:nvSpPr>
        <p:spPr>
          <a:xfrm>
            <a:off x="838200" y="1518047"/>
            <a:ext cx="10515600" cy="4891088"/>
          </a:xfrm>
        </p:spPr>
        <p:txBody>
          <a:bodyPr>
            <a:noAutofit/>
          </a:bodyPr>
          <a:lstStyle/>
          <a:p>
            <a:r>
              <a:rPr lang="en-US" sz="3200"/>
              <a:t>इल्तुतमिश में एक योग्य सुल्तान के सभी गुण विद्यमान थे. मिनहाज ने लिखा हैं कि ऐसा विश्वास किया जाता हैं कि इतना परोपकारी, सहानुभूति रखने वाला तथा विद्वानों और बडो का आदर करने वाला कोई और सुल्तान नहीं था. वास्तव में इल्तुतमिश एक सुंदर स्वस्थ साहसी और पराक्रमी व्यक्ति था. वह एक उदात्त धर्मपरायण शासक था. और अपने इन्ही गुणों के कारण वह एक सामान्य दास की स्थिति से उन्नति करते करते सुल्तान बन गया.
उसने भारत में नवोदित मुस्लिम राज्य को छिन्न भिन्न होने की स्थिति से बचा लिया. और उसे एक ऐसा ठोस आधार प्रदान किया जिसके परिणामस्वरूप आने वाली सदियों में भी उसका अस्तित्व बना रहा</a:t>
            </a:r>
          </a:p>
        </p:txBody>
      </p:sp>
    </p:spTree>
    <p:extLst>
      <p:ext uri="{BB962C8B-B14F-4D97-AF65-F5344CB8AC3E}">
        <p14:creationId xmlns:p14="http://schemas.microsoft.com/office/powerpoint/2010/main" val="597130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A519-A132-A87A-4756-13DFFF40A4E6}"/>
              </a:ext>
            </a:extLst>
          </p:cNvPr>
          <p:cNvSpPr>
            <a:spLocks noGrp="1"/>
          </p:cNvSpPr>
          <p:nvPr>
            <p:ph type="title"/>
          </p:nvPr>
        </p:nvSpPr>
        <p:spPr/>
        <p:txBody>
          <a:bodyPr>
            <a:normAutofit/>
          </a:bodyPr>
          <a:lstStyle/>
          <a:p>
            <a:pPr algn="ctr"/>
            <a:r>
              <a:rPr lang="en-US" sz="4800" b="1">
                <a:solidFill>
                  <a:srgbClr val="C00000"/>
                </a:solidFill>
              </a:rPr>
              <a:t>इल्तुतमिश की मृत्यु</a:t>
            </a:r>
          </a:p>
        </p:txBody>
      </p:sp>
      <p:sp>
        <p:nvSpPr>
          <p:cNvPr id="3" name="Content Placeholder 2">
            <a:extLst>
              <a:ext uri="{FF2B5EF4-FFF2-40B4-BE49-F238E27FC236}">
                <a16:creationId xmlns:a16="http://schemas.microsoft.com/office/drawing/2014/main" id="{25F4619D-9D6A-3247-7423-8D8B5928FB8A}"/>
              </a:ext>
            </a:extLst>
          </p:cNvPr>
          <p:cNvSpPr>
            <a:spLocks noGrp="1"/>
          </p:cNvSpPr>
          <p:nvPr>
            <p:ph idx="1"/>
          </p:nvPr>
        </p:nvSpPr>
        <p:spPr>
          <a:xfrm>
            <a:off x="981075" y="2093516"/>
            <a:ext cx="10515600" cy="4351338"/>
          </a:xfrm>
        </p:spPr>
        <p:txBody>
          <a:bodyPr/>
          <a:lstStyle/>
          <a:p>
            <a:endParaRPr lang="en-US"/>
          </a:p>
          <a:p>
            <a:r>
              <a:rPr lang="en-US" b="1"/>
              <a:t>बानियाना/बयाना के अभियान के समय इल्तुतमिश बीमार हुआ, उसके बाद वह ठीक न हो सका. उसकी बिमारी बढ़ती गई और अप्रैल 1236 ई में उसकी मृत्यु हो गई. उसने अपनी सैनिक सफलताओं और कूटनीति के द्वारा एक विशाल राज्य की स्थापना की थी. जो उत्तर में हिमालय से लेकर दक्षिण में नर्मदा तक और पश्चिम में सिंध से लेकर पूर्व में बंगाल तक फैला था.</a:t>
            </a:r>
          </a:p>
        </p:txBody>
      </p:sp>
    </p:spTree>
    <p:extLst>
      <p:ext uri="{BB962C8B-B14F-4D97-AF65-F5344CB8AC3E}">
        <p14:creationId xmlns:p14="http://schemas.microsoft.com/office/powerpoint/2010/main" val="1872731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इतिहास  BAllnd  सेमेस्टर</vt:lpstr>
      <vt:lpstr>PowerPoint Presentation</vt:lpstr>
      <vt:lpstr>तुर्क/मामलुक वंश</vt:lpstr>
      <vt:lpstr>कुतुबुद्दीन ऐबक 1206-10 ई.</vt:lpstr>
      <vt:lpstr>कुतुबुद्दीन ऐबक</vt:lpstr>
      <vt:lpstr>कुतुबुद्दीन ऐबक की उपलब्धियां</vt:lpstr>
      <vt:lpstr>कुतुबुद्दीन ऐबक के कार्यों का मूल्यांकन</vt:lpstr>
      <vt:lpstr>आराम शाह(1210-11)</vt:lpstr>
      <vt:lpstr>शमसुद्दीन इल्तुतमिश 1211-36 ई.</vt:lpstr>
      <vt:lpstr>PowerPoint Presentation</vt:lpstr>
      <vt:lpstr>इल्तुतमिश की कठिनाईयाँ</vt:lpstr>
      <vt:lpstr>PowerPoint Presentation</vt:lpstr>
      <vt:lpstr>PowerPoint Presentation</vt:lpstr>
      <vt:lpstr>PowerPoint Presentation</vt:lpstr>
      <vt:lpstr>इल्तुतमिश की सफलता के कारण</vt:lpstr>
      <vt:lpstr>इल्तुतमिश का चरित्र व मूल्यांकन</vt:lpstr>
      <vt:lpstr>इल्तुतमिश की मृत्यु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इतिहास  BAllnd  सेमेस्टर</dc:title>
  <dc:creator>Aanshu nagal</dc:creator>
  <cp:lastModifiedBy>Aanshu nagal</cp:lastModifiedBy>
  <cp:revision>20</cp:revision>
  <dcterms:created xsi:type="dcterms:W3CDTF">2022-05-21T07:20:50Z</dcterms:created>
  <dcterms:modified xsi:type="dcterms:W3CDTF">2022-05-25T09:41:35Z</dcterms:modified>
</cp:coreProperties>
</file>