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1EB33-C170-9B48-9C74-C13136E1E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FA61DB-D018-1243-9536-18064C656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BC48A-582D-1149-A865-315469239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BA6D-DB4F-304A-BE94-DE402DEE907C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DB54C-2DA4-8048-B6CD-8CD75D713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33C9F-FAAE-8D46-BDE7-C84A2FA9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9A9A-F522-9D46-B895-A64D76B4D45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68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7EA3B-8BEC-6045-BE75-07E7D1B1B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6CA8F1-3627-2649-B5CE-D84F197C1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C347A-6E32-8740-9350-27EE7FDFC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BA6D-DB4F-304A-BE94-DE402DEE907C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1F5B9-FBA7-0B49-B12D-2296A9EC6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4F61A-4809-C24F-A213-DE27F380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9A9A-F522-9D46-B895-A64D76B4D45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43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3775C-DD36-E74E-AF2A-4918005C1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5CC33-E485-5247-8DDB-B27F7D454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6D6C0-C5FF-3442-BC16-6BCB3D82C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BA6D-DB4F-304A-BE94-DE402DEE907C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C26D5-8B8A-F642-8798-1562FD407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E08E9-FDA6-A646-A2BA-F354463C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9A9A-F522-9D46-B895-A64D76B4D45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455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EF4B4-750E-E447-8755-DCBC250CC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487F8-EE17-B343-920E-0919BF20BC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B21F6-171B-A045-BCD2-FBECBF692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80F631-787A-D34A-8243-AA29C8F83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BA6D-DB4F-304A-BE94-DE402DEE907C}" type="datetimeFigureOut">
              <a:rPr lang="en-US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2529BF-E7B7-B349-BF32-1C31819D5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73407A-0828-784D-B947-A40101BFF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9A9A-F522-9D46-B895-A64D76B4D45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1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C167F-BDCD-1B40-BE14-55D52E3A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EA6EF7-B7E0-534B-9BE0-CB26958C1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F44DE5-879B-214A-8CFB-874CFE4A06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473DDC-032F-B141-8DC3-016FE77911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1751A8-EEB9-6842-AFE4-65B15F9AE7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DF633B-58A6-D746-921E-E07D304E8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BA6D-DB4F-304A-BE94-DE402DEE907C}" type="datetimeFigureOut">
              <a:rPr lang="en-US"/>
              <a:t>2/21/2022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D3E314-E188-DA41-84EE-FC5A56975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10596E-C259-0447-9F74-326129443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9A9A-F522-9D46-B895-A64D76B4D45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81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A4D5D-33BE-184C-A6D3-B2C1F583A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3B452A-A5FB-C949-87ED-C2D36B0FA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BA6D-DB4F-304A-BE94-DE402DEE907C}" type="datetimeFigureOut">
              <a:rPr lang="en-US"/>
              <a:t>2/21/2022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183551-0F61-714A-B238-55F70A2A4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9FCB43-9964-264F-9711-B73CA5338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9A9A-F522-9D46-B895-A64D76B4D45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14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310F7-284A-EF40-9DE6-EA96BA269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BA6D-DB4F-304A-BE94-DE402DEE907C}" type="datetimeFigureOut">
              <a:rPr lang="en-US"/>
              <a:t>2/21/2022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DEFD64-DD79-B64F-9723-73949A8A2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2C51DA-F81D-C046-9D5F-764C6CA45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9A9A-F522-9D46-B895-A64D76B4D45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8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5704F-7B10-7248-9652-AE8E0BC0C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3A190-3E67-534B-82DC-6B152A6CD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05DAB-488D-5A4C-B29A-B6A3AC9B1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4329D8-67FD-1A45-BCA3-F24459FCF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BA6D-DB4F-304A-BE94-DE402DEE907C}" type="datetimeFigureOut">
              <a:rPr lang="en-US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913E8-0A1B-3B42-848F-941BA39E0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894D14-E80C-DD4B-A7A6-2CE2D931B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9A9A-F522-9D46-B895-A64D76B4D45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9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8A06F-02C1-3649-BA5D-936FF58B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352395-615E-7D4C-AF48-135703C64C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6A099-BA37-B448-BF49-8A45669ED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AE255B-4D5C-C14E-B143-A29ADFEC8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BA6D-DB4F-304A-BE94-DE402DEE907C}" type="datetimeFigureOut">
              <a:rPr lang="en-US"/>
              <a:t>2/21/2022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D65277-1742-1342-B562-8E4E762E3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D8D288-92EE-974B-8D67-7FD683995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9A9A-F522-9D46-B895-A64D76B4D45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8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28281-4F74-F845-B44C-378EF8C2F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0A5CD3-4ED1-8A45-8E8B-43426143F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A4E663-EE8C-C043-A6B8-B7FDDF1F5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BA6D-DB4F-304A-BE94-DE402DEE907C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21C86-1EA1-824F-9732-C36489E1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CE3B3-A54A-6440-9E27-3747F4059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9A9A-F522-9D46-B895-A64D76B4D45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402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35289E-AC30-3C4D-8DF2-0ECA8B884F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E1E3E8-845B-664B-A9CC-F7AC6A18B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493F9-ADDE-F44E-BD6E-921D459CB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3BA6D-DB4F-304A-BE94-DE402DEE907C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D1A4A-5134-7F41-B690-2F0D03D0D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B4AF4-4E56-8248-AE05-759215798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19A9A-F522-9D46-B895-A64D76B4D45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44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41623B-6AEB-264E-B683-F55277DF9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4660F-7DB9-434E-8BE7-1A9F190F0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651C9-7AEE-264F-B340-41C4C7DF9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3BA6D-DB4F-304A-BE94-DE402DEE907C}" type="datetimeFigureOut">
              <a:rPr lang="en-US"/>
              <a:t>2/21/2022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6DDA9-3874-9F46-BCE7-F220F1995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0BCDA-AB96-0E4E-B9DB-9041E23078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19A9A-F522-9D46-B895-A64D76B4D45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4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F14AF-505E-5A4A-859C-DA09FA9DC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77837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rgbClr val="C00000"/>
                </a:solidFill>
              </a:rPr>
              <a:t>उपकल्पना का अर्थ एवं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3552D3-93AE-D04F-9039-C80EEF4C7E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7686" y="2202729"/>
            <a:ext cx="4756584" cy="3145735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पी . वी.यंग के शब्दों में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लुंड वर्ग के शब्दों में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गुडे तथा हॉट के शब्दों में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200" b="1">
                <a:solidFill>
                  <a:schemeClr val="accent2"/>
                </a:solidFill>
              </a:rPr>
              <a:t>एडवर्डर्स के अनुसार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32F7EA4-3E75-9348-922B-8E11CA4EA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264" y="2202730"/>
            <a:ext cx="5950201" cy="395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41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F5115-B785-AE43-9DE3-573D5ADE3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2591270" y="-532452"/>
            <a:ext cx="8762527" cy="1828090"/>
          </a:xfrm>
        </p:spPr>
        <p:txBody>
          <a:bodyPr/>
          <a:lstStyle/>
          <a:p>
            <a:r>
              <a:rPr lang="en-US" b="1">
                <a:solidFill>
                  <a:schemeClr val="accent6"/>
                </a:solidFill>
              </a:rPr>
              <a:t>उपकल्पना की मुख्य विशेषताएं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3B2EA-31F4-7A43-87D4-0ED67ABC9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68" y="868170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उपकल्पना में दो या दो से अधिक चार होते हैं।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उपकल्पना का वैज्ञानिक तथ्यों से  घनिष्ठ संबंध होता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उपकल्पना तथ्यात्मक परीक्षण के योग्य होती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उपकल्पना का संबंध किसी समस्या के एक विशिष्ट पक्ष से होता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उपकल्पना सामाजिक तत्वों एवं घटनाओं की खोज करने तथा उसके विषय में ज्ञान प्राप्ति हेतु प्रेरणा प्रदान करता है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स्वयं से संबद्ध समस्या के समाधान के संभावित प्रस्ताव को उपकल्पना कहते हैं।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उपकल्पना में अनुभवात्मक प्राथमिकता होती है।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उपकल्पनायें उपलब्ध पर विधियों से संबंधित होती हैं।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उपकल्पनायें संप्रदायात्मक रूप से स्पष्ट होती हैं।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उपकल्पनायें प्रसंगानुकूल होती हैं।</a:t>
            </a:r>
          </a:p>
        </p:txBody>
      </p:sp>
    </p:spTree>
    <p:extLst>
      <p:ext uri="{BB962C8B-B14F-4D97-AF65-F5344CB8AC3E}">
        <p14:creationId xmlns:p14="http://schemas.microsoft.com/office/powerpoint/2010/main" val="609684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2953A-9F65-1341-AE42-F523A5908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836" y="0"/>
            <a:ext cx="10515600" cy="1325563"/>
          </a:xfrm>
        </p:spPr>
        <p:txBody>
          <a:bodyPr/>
          <a:lstStyle/>
          <a:p>
            <a:r>
              <a:rPr lang="en-US">
                <a:solidFill>
                  <a:schemeClr val="accent4"/>
                </a:solidFill>
              </a:rPr>
              <a:t>उपकल्पना का निर्माण अथवा उद्गम स्रोत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3DAB0-6441-F04D-BD15-55EF8CB72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938" y="1009828"/>
            <a:ext cx="5386062" cy="4579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chemeClr val="accent2"/>
                </a:solidFill>
              </a:rPr>
              <a:t>एम एच  गोपाल के अनुसार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सांस्कृतिक पर्यावरण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लोग बुद्धि अथवा प्रचलित विश्वास एवं प्रथाएं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विशेष विज्ञान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समरूपता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स्वीकृत सिद्धांतों के अपवाद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2"/>
                </a:solidFill>
              </a:rPr>
              <a:t>वैयक्तिक अनुभव एवं व्यक्तिगत प्रतिक्रियाएं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8F201C4F-4AD0-AC4C-95B7-BD2CBA528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037" y="2978074"/>
            <a:ext cx="6902963" cy="362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68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72118-BF7D-4B4B-B4C5-6CD2E486B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गुड्डे एवं हार्ट के अनुसार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9EF11-B67A-D44A-96DF-9C0873A81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4833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सामान्य संस्कृति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वैज्ञानिक सिद्धांत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व्यक्तिगत अनुभव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समरूपतायें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सांस्कृतिक पृष्ठभूमि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अध्ययन कर्ता कि अध्ययन में लगन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6"/>
                </a:solidFill>
              </a:rPr>
              <a:t>सांस्कृतिक चिन्ह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4282437-B75B-5846-B3FF-7BF4056EA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983" y="2592919"/>
            <a:ext cx="5975666" cy="389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54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5C5B7-0520-E542-901D-65A5F7ECA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4"/>
                </a:solidFill>
              </a:rPr>
              <a:t>उपकल्पना के गुण या आवश्यक तत्व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B380D-6D9F-EF45-8C1A-EE09340BE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उपकल्पना की स्पष्टता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विशिष्ट उपकल्पना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सरलता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उपलब्ध प्रणालियों से संबंधित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पूर्व निर्मित सिद्धांत से संबंधित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परीक्षण के लिए उपयुक्त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किसी सिद्धांत पर आधारित उपकल्पना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संक्षिप्तता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1"/>
                </a:solidFill>
              </a:rPr>
              <a:t>उपकल्पना की प्रयोग सिद्धता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8E50D44-212C-CA47-802D-8F963C71D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189" y="2041575"/>
            <a:ext cx="5528700" cy="410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52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उपकल्पना का अर्थ एवं परिभाषा</vt:lpstr>
      <vt:lpstr>उपकल्पना की मुख्य विशेषताएं</vt:lpstr>
      <vt:lpstr>उपकल्पना का निर्माण अथवा उद्गम स्रोत</vt:lpstr>
      <vt:lpstr>गुड्डे एवं हार्ट के अनुसार</vt:lpstr>
      <vt:lpstr>उपकल्पना के गुण या आवश्यक तत्व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उपकल्पना का अर्थ एवं परिभाषा</dc:title>
  <dc:creator>Unknown User</dc:creator>
  <cp:lastModifiedBy>Unknown User</cp:lastModifiedBy>
  <cp:revision>4</cp:revision>
  <dcterms:created xsi:type="dcterms:W3CDTF">2022-02-20T18:04:16Z</dcterms:created>
  <dcterms:modified xsi:type="dcterms:W3CDTF">2022-02-21T15:45:23Z</dcterms:modified>
</cp:coreProperties>
</file>