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 /><Relationship Id="rId3" Type="http://schemas.openxmlformats.org/officeDocument/2006/relationships/slide" Target="slides/slide2.xml" /><Relationship Id="rId7" Type="http://schemas.openxmlformats.org/officeDocument/2006/relationships/presProps" Target="pres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5" Type="http://schemas.openxmlformats.org/officeDocument/2006/relationships/slide" Target="slides/slide4.xml" /><Relationship Id="rId10"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82E11-07CC-A81C-CAC9-02BE86D9AF1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17F1AF-8B58-37DB-187F-A5432F34E4A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3F228E-B545-F38B-0135-9D2DEB5695B1}"/>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5" name="Footer Placeholder 4">
            <a:extLst>
              <a:ext uri="{FF2B5EF4-FFF2-40B4-BE49-F238E27FC236}">
                <a16:creationId xmlns:a16="http://schemas.microsoft.com/office/drawing/2014/main" id="{762ACAF8-BD44-9921-4675-C056B76814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3F936B-2F40-9441-1F90-B5C753E97F0B}"/>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1092296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E43FD-F3B8-DEAA-5DD1-C3F5EA0FFC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7019173-CE14-76B4-1EC2-A3E7131EBB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52FDFC-5A4C-5B3C-9CA0-CAA06D364DB1}"/>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5" name="Footer Placeholder 4">
            <a:extLst>
              <a:ext uri="{FF2B5EF4-FFF2-40B4-BE49-F238E27FC236}">
                <a16:creationId xmlns:a16="http://schemas.microsoft.com/office/drawing/2014/main" id="{3200EF46-DDC8-8860-4405-FAA33E29C5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441D8F-B12E-60EB-4DF7-FA3DF7E21489}"/>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24782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1AA2E-50B0-7147-E721-DCF2643885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DA21C0-227F-E167-EBF4-C10FE298A10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745435-611C-F58A-6BF3-BC339CB1BE76}"/>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5" name="Footer Placeholder 4">
            <a:extLst>
              <a:ext uri="{FF2B5EF4-FFF2-40B4-BE49-F238E27FC236}">
                <a16:creationId xmlns:a16="http://schemas.microsoft.com/office/drawing/2014/main" id="{59901616-51BB-05A6-C9D4-5363A3BA093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F34BB9-D57E-BE41-EC4D-0C00C348DF71}"/>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1024629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654D1-A88D-6CB3-9DA7-A0503F40D1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1A8210A-F811-5E4B-CCB6-AEB17272A9A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F2D98CB-C4D6-B717-9878-07BB62D1C30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B3E8EB1-2B9A-03FA-E183-969A2FE3B243}"/>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6" name="Footer Placeholder 5">
            <a:extLst>
              <a:ext uri="{FF2B5EF4-FFF2-40B4-BE49-F238E27FC236}">
                <a16:creationId xmlns:a16="http://schemas.microsoft.com/office/drawing/2014/main" id="{E5ABD4E8-C5F4-E5B7-4238-9A99B3ABA6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26E39A-43B1-A6DC-F98C-7344E5986BAE}"/>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17784752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A12B1-3ED0-4F10-6B2C-B8B5D1F9A06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42EA9E-55D3-23BD-F7E8-F74C469694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82A2448-AB5D-F2A9-9F22-60E222DFCA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997CB4-490D-9F14-219E-D21D947CAB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A90B74-94E8-9AC1-04B0-72E14883918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047053-1DCF-2C17-B78E-BA9251CCF70D}"/>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8" name="Footer Placeholder 7">
            <a:extLst>
              <a:ext uri="{FF2B5EF4-FFF2-40B4-BE49-F238E27FC236}">
                <a16:creationId xmlns:a16="http://schemas.microsoft.com/office/drawing/2014/main" id="{6C19F459-A779-7ED3-6CAE-907A3E74AB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237E8EB-C8AD-9288-BC67-18DE7C1D1B0B}"/>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2637484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E6EA0-E068-F60B-9835-7F373CF9637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2CA467-26D0-8074-36A5-7AACDD482B29}"/>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4" name="Footer Placeholder 3">
            <a:extLst>
              <a:ext uri="{FF2B5EF4-FFF2-40B4-BE49-F238E27FC236}">
                <a16:creationId xmlns:a16="http://schemas.microsoft.com/office/drawing/2014/main" id="{4D79538F-62AC-6592-72B7-9F06440264A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D90F44-0BBA-F2A5-C4EB-A60218967943}"/>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514182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CFE398A-1358-494D-1DE8-89FEA30A15C6}"/>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3" name="Footer Placeholder 2">
            <a:extLst>
              <a:ext uri="{FF2B5EF4-FFF2-40B4-BE49-F238E27FC236}">
                <a16:creationId xmlns:a16="http://schemas.microsoft.com/office/drawing/2014/main" id="{2F6131CD-9B74-CDD2-7090-98B3B47BF1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988E79A-0348-8772-C780-605726BF54A3}"/>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3612807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51D85-3F04-D02C-5A00-684278591E1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D09E420-908F-8CC5-CAF3-30D02AD5E10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874488A-4E44-47AA-954E-CC512C8FF10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8C8A86-BF3E-1FCD-3C6B-BB7F32CDE3C3}"/>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6" name="Footer Placeholder 5">
            <a:extLst>
              <a:ext uri="{FF2B5EF4-FFF2-40B4-BE49-F238E27FC236}">
                <a16:creationId xmlns:a16="http://schemas.microsoft.com/office/drawing/2014/main" id="{3F9C43B3-0DF1-1439-62A8-D89D581BEF3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F4A23D-F511-FA75-23B8-344935EA6437}"/>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3634643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C2FCF-9481-9E01-A4B4-FDBD4FD378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B948AA1-340D-8272-923B-6891C511FD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9E6BCF0-E90B-E247-93F7-71D0F297DC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82CFFA-5E5D-424D-AF34-0D00FF228C36}"/>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6" name="Footer Placeholder 5">
            <a:extLst>
              <a:ext uri="{FF2B5EF4-FFF2-40B4-BE49-F238E27FC236}">
                <a16:creationId xmlns:a16="http://schemas.microsoft.com/office/drawing/2014/main" id="{4F3E9C9E-AD8B-8B64-5E6E-62859779EC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292FD4-7488-B00D-0EB6-351EFD8C2DAE}"/>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3328893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F8694-57C8-C3FF-E66E-D386DE78BE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5AF0500-CC25-824F-949A-255D3902AF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49AEDF3-096F-3A07-3A4A-14FA26468EC3}"/>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5" name="Footer Placeholder 4">
            <a:extLst>
              <a:ext uri="{FF2B5EF4-FFF2-40B4-BE49-F238E27FC236}">
                <a16:creationId xmlns:a16="http://schemas.microsoft.com/office/drawing/2014/main" id="{66B5E002-29B5-ADA4-ED1F-952822EB4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B424B6-ECBC-5B7D-DBD6-F1A323CD1853}"/>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298917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B631CB-73CF-EAD0-035E-8B124C734C9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6392A9F-D7CF-6415-956D-F246BEC6BF5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8F6F15-7506-052F-24CD-6BF6C8BBB36D}"/>
              </a:ext>
            </a:extLst>
          </p:cNvPr>
          <p:cNvSpPr>
            <a:spLocks noGrp="1"/>
          </p:cNvSpPr>
          <p:nvPr>
            <p:ph type="dt" sz="half" idx="10"/>
          </p:nvPr>
        </p:nvSpPr>
        <p:spPr/>
        <p:txBody>
          <a:bodyPr/>
          <a:lstStyle/>
          <a:p>
            <a:fld id="{5B8802EF-02F4-7643-A043-CAC5E8ED50F2}" type="datetimeFigureOut">
              <a:rPr lang="en-US"/>
              <a:t>5/28/2022</a:t>
            </a:fld>
            <a:endParaRPr lang="en-US"/>
          </a:p>
        </p:txBody>
      </p:sp>
      <p:sp>
        <p:nvSpPr>
          <p:cNvPr id="5" name="Footer Placeholder 4">
            <a:extLst>
              <a:ext uri="{FF2B5EF4-FFF2-40B4-BE49-F238E27FC236}">
                <a16:creationId xmlns:a16="http://schemas.microsoft.com/office/drawing/2014/main" id="{1A33A60E-F097-E032-5C09-1C856B921E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D33604-40DC-A3C3-4BE6-2F1BFC8D6D20}"/>
              </a:ext>
            </a:extLst>
          </p:cNvPr>
          <p:cNvSpPr>
            <a:spLocks noGrp="1"/>
          </p:cNvSpPr>
          <p:nvPr>
            <p:ph type="sldNum" sz="quarter" idx="12"/>
          </p:nvPr>
        </p:nvSpPr>
        <p:spPr/>
        <p:txBody>
          <a:bodyPr/>
          <a:lstStyle/>
          <a:p>
            <a:fld id="{5931796C-23A9-A84F-BB84-6017A13CC002}" type="slidenum">
              <a:rPr lang="en-US"/>
              <a:t>‹#›</a:t>
            </a:fld>
            <a:endParaRPr lang="en-US"/>
          </a:p>
        </p:txBody>
      </p:sp>
    </p:spTree>
    <p:extLst>
      <p:ext uri="{BB962C8B-B14F-4D97-AF65-F5344CB8AC3E}">
        <p14:creationId xmlns:p14="http://schemas.microsoft.com/office/powerpoint/2010/main" val="169798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66BB1B7-1F83-5C41-3892-3B41B316719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4110EC-3FF9-5A9D-8375-AA96FFC23FD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3E1E89-BC0F-44C7-DB29-3B1B4364A1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8802EF-02F4-7643-A043-CAC5E8ED50F2}" type="datetimeFigureOut">
              <a:rPr lang="en-US"/>
              <a:t>5/28/2022</a:t>
            </a:fld>
            <a:endParaRPr lang="en-US"/>
          </a:p>
        </p:txBody>
      </p:sp>
      <p:sp>
        <p:nvSpPr>
          <p:cNvPr id="5" name="Footer Placeholder 4">
            <a:extLst>
              <a:ext uri="{FF2B5EF4-FFF2-40B4-BE49-F238E27FC236}">
                <a16:creationId xmlns:a16="http://schemas.microsoft.com/office/drawing/2014/main" id="{B8ABD7D2-B5F6-3142-BD3B-4037A09673C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76C330D-1ED3-459D-5677-666FC23062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1796C-23A9-A84F-BB84-6017A13CC002}" type="slidenum">
              <a:rPr lang="en-US"/>
              <a:t>‹#›</a:t>
            </a:fld>
            <a:endParaRPr lang="en-US"/>
          </a:p>
        </p:txBody>
      </p:sp>
    </p:spTree>
    <p:extLst>
      <p:ext uri="{BB962C8B-B14F-4D97-AF65-F5344CB8AC3E}">
        <p14:creationId xmlns:p14="http://schemas.microsoft.com/office/powerpoint/2010/main" val="38805436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C75B4-EC2C-EFBA-3AEB-FC85C2917802}"/>
              </a:ext>
            </a:extLst>
          </p:cNvPr>
          <p:cNvSpPr>
            <a:spLocks noGrp="1"/>
          </p:cNvSpPr>
          <p:nvPr>
            <p:ph type="ctrTitle"/>
          </p:nvPr>
        </p:nvSpPr>
        <p:spPr>
          <a:xfrm>
            <a:off x="1524000" y="1005285"/>
            <a:ext cx="9144000" cy="1538684"/>
          </a:xfrm>
        </p:spPr>
        <p:txBody>
          <a:bodyPr>
            <a:normAutofit/>
          </a:bodyPr>
          <a:lstStyle/>
          <a:p>
            <a:r>
              <a:rPr lang="en-IN" sz="8000" b="1">
                <a:solidFill>
                  <a:srgbClr val="FF0000"/>
                </a:solidFill>
              </a:rPr>
              <a:t>Unit 5</a:t>
            </a:r>
            <a:endParaRPr lang="en-US" sz="8000" b="1">
              <a:solidFill>
                <a:srgbClr val="FF0000"/>
              </a:solidFill>
            </a:endParaRPr>
          </a:p>
        </p:txBody>
      </p:sp>
      <p:sp>
        <p:nvSpPr>
          <p:cNvPr id="3" name="Subtitle 2">
            <a:extLst>
              <a:ext uri="{FF2B5EF4-FFF2-40B4-BE49-F238E27FC236}">
                <a16:creationId xmlns:a16="http://schemas.microsoft.com/office/drawing/2014/main" id="{D9751B32-69FC-D206-068F-58CFDF185EC7}"/>
              </a:ext>
            </a:extLst>
          </p:cNvPr>
          <p:cNvSpPr>
            <a:spLocks noGrp="1"/>
          </p:cNvSpPr>
          <p:nvPr>
            <p:ph type="subTitle" idx="1"/>
          </p:nvPr>
        </p:nvSpPr>
        <p:spPr>
          <a:xfrm>
            <a:off x="1524000" y="3385344"/>
            <a:ext cx="9144000" cy="1655762"/>
          </a:xfrm>
        </p:spPr>
        <p:txBody>
          <a:bodyPr>
            <a:normAutofit/>
          </a:bodyPr>
          <a:lstStyle/>
          <a:p>
            <a:r>
              <a:rPr lang="en-IN" sz="4000" b="1">
                <a:solidFill>
                  <a:srgbClr val="002060"/>
                </a:solidFill>
              </a:rPr>
              <a:t>हिंदी भाषा और कम्प्यूटर का विकास क्रम</a:t>
            </a:r>
            <a:endParaRPr lang="en-US" sz="4000" b="1">
              <a:solidFill>
                <a:srgbClr val="002060"/>
              </a:solidFill>
            </a:endParaRPr>
          </a:p>
        </p:txBody>
      </p:sp>
    </p:spTree>
    <p:extLst>
      <p:ext uri="{BB962C8B-B14F-4D97-AF65-F5344CB8AC3E}">
        <p14:creationId xmlns:p14="http://schemas.microsoft.com/office/powerpoint/2010/main" val="38217188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631B8-C4FC-BD64-A538-8D01C256AA1B}"/>
              </a:ext>
            </a:extLst>
          </p:cNvPr>
          <p:cNvSpPr>
            <a:spLocks noGrp="1"/>
          </p:cNvSpPr>
          <p:nvPr>
            <p:ph type="title"/>
          </p:nvPr>
        </p:nvSpPr>
        <p:spPr/>
        <p:txBody>
          <a:bodyPr/>
          <a:lstStyle/>
          <a:p>
            <a:r>
              <a:rPr lang="en-IN" b="1">
                <a:solidFill>
                  <a:srgbClr val="FF0000"/>
                </a:solidFill>
              </a:rPr>
              <a:t>कंप्यूटर का सामान्य परिचय</a:t>
            </a:r>
            <a:endParaRPr lang="en-US" b="1">
              <a:solidFill>
                <a:srgbClr val="FF0000"/>
              </a:solidFill>
            </a:endParaRPr>
          </a:p>
        </p:txBody>
      </p:sp>
      <p:sp>
        <p:nvSpPr>
          <p:cNvPr id="3" name="Content Placeholder 2">
            <a:extLst>
              <a:ext uri="{FF2B5EF4-FFF2-40B4-BE49-F238E27FC236}">
                <a16:creationId xmlns:a16="http://schemas.microsoft.com/office/drawing/2014/main" id="{3D1833E8-20AE-5364-3531-8BD00449F9B9}"/>
              </a:ext>
            </a:extLst>
          </p:cNvPr>
          <p:cNvSpPr>
            <a:spLocks noGrp="1"/>
          </p:cNvSpPr>
          <p:nvPr>
            <p:ph idx="1"/>
          </p:nvPr>
        </p:nvSpPr>
        <p:spPr>
          <a:xfrm>
            <a:off x="838200" y="1825624"/>
            <a:ext cx="10515600" cy="4514453"/>
          </a:xfrm>
        </p:spPr>
        <p:txBody>
          <a:bodyPr/>
          <a:lstStyle/>
          <a:p>
            <a:r>
              <a:rPr lang="en-IN">
                <a:solidFill>
                  <a:srgbClr val="002060"/>
                </a:solidFill>
              </a:rPr>
              <a:t>कंप्यूटर शब्द की उत्पत्ति अंग्रेजी शब्द कंप्यूटर से हुई है, जिसका अर्थ होता है ‘ ‘गणना’। कंप्यूटर का कार्य केवल गणना करना ही नहीं अपितु सूचनाओं और निर्देशों के आधार पर मनुष्य को प्रत्येक क्षेत्र में सहायता प्रदान करना है । इस आधार पर हम इसे संगणना करने वाला उपकरण कह सकते हैं इसलिए इसका नामकरण हिंदी में संगणक है।</a:t>
            </a:r>
          </a:p>
          <a:p>
            <a:r>
              <a:rPr lang="en-IN">
                <a:solidFill>
                  <a:srgbClr val="002060"/>
                </a:solidFill>
              </a:rPr>
              <a:t>“कंप्यूटर एक इलेक्ट्रॉनिक उपकरण है, जिसका उपयोग गणना करने आंकड़ों और सूचना को संग्रहित , व्यवस्थित और पुनः प्राप्त करने तथा अन्य मशीनों को नियंत्रित करने के लिए किया जाता है।”</a:t>
            </a:r>
            <a:endParaRPr lang="en-US">
              <a:solidFill>
                <a:srgbClr val="002060"/>
              </a:solidFill>
            </a:endParaRPr>
          </a:p>
        </p:txBody>
      </p:sp>
    </p:spTree>
    <p:extLst>
      <p:ext uri="{BB962C8B-B14F-4D97-AF65-F5344CB8AC3E}">
        <p14:creationId xmlns:p14="http://schemas.microsoft.com/office/powerpoint/2010/main" val="28645816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DF0CA-2CEE-0886-AAB6-48C176789176}"/>
              </a:ext>
            </a:extLst>
          </p:cNvPr>
          <p:cNvSpPr>
            <a:spLocks noGrp="1"/>
          </p:cNvSpPr>
          <p:nvPr>
            <p:ph type="title"/>
          </p:nvPr>
        </p:nvSpPr>
        <p:spPr/>
        <p:txBody>
          <a:bodyPr/>
          <a:lstStyle/>
          <a:p>
            <a:pPr algn="ctr"/>
            <a:r>
              <a:rPr lang="en-IN" b="1">
                <a:solidFill>
                  <a:srgbClr val="FF0000"/>
                </a:solidFill>
              </a:rPr>
              <a:t>इतिहास</a:t>
            </a:r>
            <a:endParaRPr lang="en-US" b="1">
              <a:solidFill>
                <a:srgbClr val="FF0000"/>
              </a:solidFill>
            </a:endParaRPr>
          </a:p>
        </p:txBody>
      </p:sp>
      <p:sp>
        <p:nvSpPr>
          <p:cNvPr id="3" name="Content Placeholder 2">
            <a:extLst>
              <a:ext uri="{FF2B5EF4-FFF2-40B4-BE49-F238E27FC236}">
                <a16:creationId xmlns:a16="http://schemas.microsoft.com/office/drawing/2014/main" id="{CA0010C1-C90D-4F96-5D93-59CF8EF8068E}"/>
              </a:ext>
            </a:extLst>
          </p:cNvPr>
          <p:cNvSpPr>
            <a:spLocks noGrp="1"/>
          </p:cNvSpPr>
          <p:nvPr>
            <p:ph idx="1"/>
          </p:nvPr>
        </p:nvSpPr>
        <p:spPr>
          <a:xfrm>
            <a:off x="677466" y="1690688"/>
            <a:ext cx="10515600" cy="4351338"/>
          </a:xfrm>
        </p:spPr>
        <p:txBody>
          <a:bodyPr>
            <a:normAutofit/>
          </a:bodyPr>
          <a:lstStyle/>
          <a:p>
            <a:r>
              <a:rPr lang="en-IN">
                <a:solidFill>
                  <a:srgbClr val="002060"/>
                </a:solidFill>
              </a:rPr>
              <a:t>कंप्यूटर विकास के इतिहास को अक्सर ही कंप्यूटरीकरण के विभिन्न यंत्रों की अलग-अलग पीढ़ियों से जोड़कर देखा जाता है कंप्यूटर के रूप में आधुनिक संगणक की अवधारणा सबसे पहले चार्ल्स बैबेज के विचारों में मिलती है चार्ल्स बैबेज एक अंग्रेज गणितज्ञ और अनुसंधानकर्ता थे वह कई सालों तक अपने डिफरेंस इंजन पर काम करते रहे यह एक ऐसा यंत्र था   जो तालिका बनाने के काम मे इस्तेमाल होता था उन्होंने इसके कुछ हिस्सो का नमूना भी बना लिया था लेकिन आखिरकार इस योजना को बीच में ही छोड़ दिया उन्होंने  1854 ईसवी में एक विश्लेषणात्मक इंजन (एनालिटिकल इंजन)  बनाने का फैसला किया , हालांकि यांत्रिक कंप्यूटर बनाने के उनके प्रस्ताव ने आधुनिक कंप्यूटर की खोज को एक विचार तो दिया है अपनी सफलता की वजह से उनको कंप्यूटर का जनक  भी कहां जाता है।</a:t>
            </a:r>
            <a:endParaRPr lang="en-US">
              <a:solidFill>
                <a:srgbClr val="002060"/>
              </a:solidFill>
            </a:endParaRPr>
          </a:p>
        </p:txBody>
      </p:sp>
    </p:spTree>
    <p:extLst>
      <p:ext uri="{BB962C8B-B14F-4D97-AF65-F5344CB8AC3E}">
        <p14:creationId xmlns:p14="http://schemas.microsoft.com/office/powerpoint/2010/main" val="2545338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08FA0-794A-24BB-784B-21100762785E}"/>
              </a:ext>
            </a:extLst>
          </p:cNvPr>
          <p:cNvSpPr>
            <a:spLocks noGrp="1"/>
          </p:cNvSpPr>
          <p:nvPr>
            <p:ph type="title"/>
          </p:nvPr>
        </p:nvSpPr>
        <p:spPr/>
        <p:txBody>
          <a:bodyPr/>
          <a:lstStyle/>
          <a:p>
            <a:pPr algn="ctr"/>
            <a:r>
              <a:rPr lang="en-IN" b="1">
                <a:solidFill>
                  <a:srgbClr val="FF0000"/>
                </a:solidFill>
              </a:rPr>
              <a:t>कंप्यूटर में हिंदी भाषा के विकास का इतिहास</a:t>
            </a:r>
            <a:endParaRPr lang="en-US" b="1">
              <a:solidFill>
                <a:srgbClr val="FF0000"/>
              </a:solidFill>
            </a:endParaRPr>
          </a:p>
        </p:txBody>
      </p:sp>
      <p:sp>
        <p:nvSpPr>
          <p:cNvPr id="3" name="Content Placeholder 2">
            <a:extLst>
              <a:ext uri="{FF2B5EF4-FFF2-40B4-BE49-F238E27FC236}">
                <a16:creationId xmlns:a16="http://schemas.microsoft.com/office/drawing/2014/main" id="{1FD47FD8-25AC-D172-9A42-D8ED783DB632}"/>
              </a:ext>
            </a:extLst>
          </p:cNvPr>
          <p:cNvSpPr>
            <a:spLocks noGrp="1"/>
          </p:cNvSpPr>
          <p:nvPr>
            <p:ph idx="1"/>
          </p:nvPr>
        </p:nvSpPr>
        <p:spPr/>
        <p:txBody>
          <a:bodyPr/>
          <a:lstStyle/>
          <a:p>
            <a:r>
              <a:rPr lang="en-IN">
                <a:solidFill>
                  <a:srgbClr val="002060"/>
                </a:solidFill>
              </a:rPr>
              <a:t>कंप्यूटर के आगमन और विकास के क्रम में कंप्यूटर में हिंदी भाषा के विकास का इतिहास अपेक्षाकृत बहुत प्राचीन नहीं है कंप्यूटर का आरंभ और विकास ऐसे देशों में हुआ जिन की भाषा अंग्रेजी अथवा रोमन लिपि पर आधारित थी यद्यपि कंप्यूटर दो संकेतों की एक स्वतंत्र गणितीय भाषा पर आधारित है कंप्यूटर ऑपरेटिंग सिस्टम डॉस पर आधारित हिंदी शब्द संसाधन अक्षर से कंप्यूटर में हिंदी भाषा के विकास का आरंभ माना जा सकता है ब्राह्मी लिपि से विकसित होने के कारण भारतीय लिपियां अपने मूल रूप में अक्षरात्मक हैं  कंप्यूटर को भारतीय भाषाओं के अनुकूल बनाने की दिशा में पुणे स्थित ‘सी-डैक’ नामक सरकारी संस्था ने इसकी के आधार पर ही ‘आई.आई.टी’ कानपुर की सहयोग से ‘जिस्ट’ नामक भाषा तकनीक का विकास किया इसका प्रदर्शन नई दिल्ली में आयोजित विश्व हिंदी सम्मेलन में किया गया था।</a:t>
            </a:r>
            <a:endParaRPr lang="en-US">
              <a:solidFill>
                <a:srgbClr val="002060"/>
              </a:solidFill>
            </a:endParaRPr>
          </a:p>
        </p:txBody>
      </p:sp>
    </p:spTree>
    <p:extLst>
      <p:ext uri="{BB962C8B-B14F-4D97-AF65-F5344CB8AC3E}">
        <p14:creationId xmlns:p14="http://schemas.microsoft.com/office/powerpoint/2010/main" val="3385383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BA8ED-7CD0-FC1E-E358-A0779BAB3A58}"/>
              </a:ext>
            </a:extLst>
          </p:cNvPr>
          <p:cNvSpPr>
            <a:spLocks noGrp="1"/>
          </p:cNvSpPr>
          <p:nvPr>
            <p:ph type="title"/>
          </p:nvPr>
        </p:nvSpPr>
        <p:spPr/>
        <p:txBody>
          <a:bodyPr/>
          <a:lstStyle/>
          <a:p>
            <a:pPr algn="ctr"/>
            <a:r>
              <a:rPr lang="en-IN" b="1">
                <a:solidFill>
                  <a:srgbClr val="FF0000"/>
                </a:solidFill>
              </a:rPr>
              <a:t>कंप्यूटर में हिंदी का भविष्य</a:t>
            </a:r>
            <a:endParaRPr lang="en-US" b="1">
              <a:solidFill>
                <a:srgbClr val="FF0000"/>
              </a:solidFill>
            </a:endParaRPr>
          </a:p>
        </p:txBody>
      </p:sp>
      <p:sp>
        <p:nvSpPr>
          <p:cNvPr id="3" name="Content Placeholder 2">
            <a:extLst>
              <a:ext uri="{FF2B5EF4-FFF2-40B4-BE49-F238E27FC236}">
                <a16:creationId xmlns:a16="http://schemas.microsoft.com/office/drawing/2014/main" id="{1380FDE7-F8E7-23A7-2C6B-E1FFBE152BB4}"/>
              </a:ext>
            </a:extLst>
          </p:cNvPr>
          <p:cNvSpPr>
            <a:spLocks noGrp="1"/>
          </p:cNvSpPr>
          <p:nvPr>
            <p:ph idx="1"/>
          </p:nvPr>
        </p:nvSpPr>
        <p:spPr/>
        <p:txBody>
          <a:bodyPr/>
          <a:lstStyle/>
          <a:p>
            <a:r>
              <a:rPr lang="en-IN">
                <a:solidFill>
                  <a:srgbClr val="002060"/>
                </a:solidFill>
              </a:rPr>
              <a:t>वर्तमान युग सूचना की क्रांति का है कंप्यूटर तकनीक के क्षेत्र में हो रहे तीव्रगामी  में विकास के कारण आज कठिन से कठिन और जटिल से जटिल कंप्यूटर संबंधी कार्यों में हिंदी तथा अन्य भारतीय भाषाओं का व्यापक प्रयोग हो रहा है,वास्तव में कंप्यूटर का संवाद -तंत्र और इंटरनेट की आत्मा ई-मेल है इंटरनेट पर होने वाली दूर-दूर देश के डॉक्टरों से उपलब्ध चिकित्सा जीवनदान दे रही हैं ।</a:t>
            </a:r>
          </a:p>
          <a:p>
            <a:r>
              <a:rPr lang="en-IN">
                <a:solidFill>
                  <a:srgbClr val="002060"/>
                </a:solidFill>
              </a:rPr>
              <a:t>इस प्रौद्योगिकी के अनुकूलन के क्रम में हिंदी भाषा एक नया स्वरूप ग्रहण कर रही है अनेक तकनीकी दिक्कतों के बावजूद आज हिंदी की बेहतर वेबसाइट और ई -सामग्री आ रही हैं यह सभी यह सभी प्रयास कंप्यूटर के क्षेत्र में हिंदी के उज्जवल भविष्य की संभावनाओं को निर्मित कर रहे हैं।</a:t>
            </a:r>
          </a:p>
          <a:p>
            <a:pPr marL="0" indent="0">
              <a:buNone/>
            </a:pPr>
            <a:endParaRPr lang="en-IN">
              <a:solidFill>
                <a:srgbClr val="002060"/>
              </a:solidFill>
            </a:endParaRPr>
          </a:p>
          <a:p>
            <a:pPr marL="0" indent="0">
              <a:buNone/>
            </a:pPr>
            <a:endParaRPr lang="en-IN">
              <a:solidFill>
                <a:srgbClr val="002060"/>
              </a:solidFill>
            </a:endParaRPr>
          </a:p>
          <a:p>
            <a:pPr marL="0" indent="0">
              <a:buNone/>
            </a:pPr>
            <a:endParaRPr lang="en-IN"/>
          </a:p>
          <a:p>
            <a:pPr marL="0" indent="0">
              <a:buNone/>
            </a:pPr>
            <a:endParaRPr lang="en-US"/>
          </a:p>
        </p:txBody>
      </p:sp>
    </p:spTree>
    <p:extLst>
      <p:ext uri="{BB962C8B-B14F-4D97-AF65-F5344CB8AC3E}">
        <p14:creationId xmlns:p14="http://schemas.microsoft.com/office/powerpoint/2010/main" val="37972765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5</Slides>
  <Notes>0</Notes>
  <HiddenSlides>0</HiddenSlide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Unit 5</vt:lpstr>
      <vt:lpstr>कंप्यूटर का सामान्य परिचय</vt:lpstr>
      <vt:lpstr>इतिहास</vt:lpstr>
      <vt:lpstr>कंप्यूटर में हिंदी भाषा के विकास का इतिहास</vt:lpstr>
      <vt:lpstr>कंप्यूटर में हिंदी का भविष्य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Unknown User</dc:creator>
  <cp:lastModifiedBy>Unknown User</cp:lastModifiedBy>
  <cp:revision>6</cp:revision>
  <dcterms:created xsi:type="dcterms:W3CDTF">2022-05-26T08:23:44Z</dcterms:created>
  <dcterms:modified xsi:type="dcterms:W3CDTF">2022-05-28T07:21:26Z</dcterms:modified>
</cp:coreProperties>
</file>