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presProps" Target="pres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DD5FA-A68F-10C7-F29A-DBA0FADA11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47C124-C0BF-148E-5282-4D8C9078D1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F18343-B10F-D522-AA08-CE3880F99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EEAAB-4A62-EC40-831B-DD77483420FD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5A94F7-A862-2834-4B0E-B178A60D3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7F50DC-87AB-BA5E-E157-DB6E0AFBC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CACA1-E63F-514E-B84E-E0AE14F54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424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FAE67-51C5-98B2-747E-6FE9F3C65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929092-476C-1A39-348A-34684C4C53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778DFB-1B3F-2DA0-BB87-937915DE5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EEAAB-4A62-EC40-831B-DD77483420FD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E91CC-15DF-5250-A976-61B786C92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122FFB-9CEF-CF09-87AF-D52349A73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CACA1-E63F-514E-B84E-E0AE14F54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928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8D4F8-C113-F122-3402-A77ED3B87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E69D9-A9B1-D608-5DFE-931E463459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B5C7F8-8A51-F982-562D-F9088E1FA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EEAAB-4A62-EC40-831B-DD77483420FD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18ACE-6BD1-DCB5-3555-8696D4949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26341A-FC7A-4C9F-B94F-9F90F475E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CACA1-E63F-514E-B84E-E0AE14F54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652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64CBE-F9B3-EB7C-ADC7-D8E694BED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EA8223-78B4-E72A-AC8C-229730D74E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BF4238-1F07-ADFD-A95D-C4BBCCE0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67B3CE-1423-7E00-B569-9C740797A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EEAAB-4A62-EC40-831B-DD77483420FD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566954-F6B0-EB37-1F1F-955CD8647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D18866-B10D-3910-C268-113CB0ECF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CACA1-E63F-514E-B84E-E0AE14F54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038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50C47-8626-E94A-E922-F9FFDBF3D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5387AB-0852-61D3-D89A-BDE7ACB708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C39A92-FCFE-7757-E9F2-3969571AD1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D10888-87A0-5A57-2BF6-5815ACDAFF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8FB3E6-6BAB-7A9D-CCA5-9D374E2C89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7722D4-52DF-8025-B9D7-0658E85EC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EEAAB-4A62-EC40-831B-DD77483420FD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43B1F0-2495-C3A6-DC51-EC4A41BBF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840F00-D787-40A2-7C77-A1500B0E5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CACA1-E63F-514E-B84E-E0AE14F54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721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897C5-1F6C-7FCA-E0A5-4243BCC49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56B04A-FD01-5FCF-B2EA-000B07FED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EEAAB-4A62-EC40-831B-DD77483420FD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EFF4A5-92F1-97E5-E939-993236D15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F8C7CC-1CA5-79C9-73CB-A87B86B21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CACA1-E63F-514E-B84E-E0AE14F54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688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EF83AE-34C4-D380-109F-5C3DA2D1A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EEAAB-4A62-EC40-831B-DD77483420FD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25215B-FD18-08D7-A019-DE4A11949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266A0E-1E43-203A-8F31-24A5CCD68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CACA1-E63F-514E-B84E-E0AE14F54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190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51BD4-EB78-1057-56EF-CE2567CE2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4982A-AF73-1DDC-4F75-EB0B4471E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8CCD3E-7C25-359A-C3E0-BFA1EF252D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1D0CA1-22AD-7D98-BB9D-62488D347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EEAAB-4A62-EC40-831B-DD77483420FD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531733-7B82-3FBF-4178-55BEA52A5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1EA59F-4A2E-911D-798A-5FCA43885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CACA1-E63F-514E-B84E-E0AE14F54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15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62786-2DC9-5299-2B0D-321E94514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5CF3BF-F84A-5B50-D8D4-A30A75BB0B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D098A6-AFA1-0176-0A13-26A018DA3F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896F8F-19FB-0632-B28B-C3FC5F5A6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EEAAB-4A62-EC40-831B-DD77483420FD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74C052-699C-D386-12C9-9121E0C1A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5ADFC9-7B1A-D1A8-43E7-F970980BA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CACA1-E63F-514E-B84E-E0AE14F54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903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8E5D2-77CF-99C2-2CE7-EECC35418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52EDDE-F738-3D46-8BC8-CB9A931A66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CFC01-83BA-3222-579A-91E577822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EEAAB-4A62-EC40-831B-DD77483420FD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3FC9FD-FE73-B22F-1AC0-F441EC05A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4056E2-2AFB-2089-F259-172694FB9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CACA1-E63F-514E-B84E-E0AE14F54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707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598833-A464-6EDD-0C37-21F26E66EE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41B770-DC97-492E-2C77-3B8FEDC686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C32C8E-71AC-36CA-5A54-0F2C1E24A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EEAAB-4A62-EC40-831B-DD77483420FD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1B9F2D-9D74-69E8-B68A-70CEA7352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C6D94A-FA3F-0C09-D850-B4525252F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CACA1-E63F-514E-B84E-E0AE14F54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728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1FBA4B-283B-4666-38BA-9E139DAEF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C0954E-C1CF-469D-0844-05A90E3A5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D84922-3CCA-125D-48FC-DDBE62E91A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CEEAAB-4A62-EC40-831B-DD77483420FD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324210-A254-DA4C-A0D0-4E0B345F39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29E6F-7B4F-D446-4730-4DC5768DBB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DCACA1-E63F-514E-B84E-E0AE14F54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955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320E5-3D58-11CA-AE82-6CA1416641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 Unit-VI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E2239F-CCC4-8ECB-F7F5-BAD12B1ED7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err="1">
                <a:solidFill>
                  <a:srgbClr val="FF0000"/>
                </a:solidFill>
              </a:rPr>
              <a:t>ग्लोबल</a:t>
            </a:r>
            <a:r>
              <a:rPr lang="en-GB" sz="4400" b="1" dirty="0">
                <a:solidFill>
                  <a:srgbClr val="FF0000"/>
                </a:solidFill>
              </a:rPr>
              <a:t> </a:t>
            </a:r>
            <a:r>
              <a:rPr lang="en-GB" sz="4400" b="1" dirty="0" err="1">
                <a:solidFill>
                  <a:srgbClr val="FF0000"/>
                </a:solidFill>
              </a:rPr>
              <a:t>जलवायु</a:t>
            </a:r>
            <a:r>
              <a:rPr lang="en-GB" sz="4400" b="1" dirty="0">
                <a:solidFill>
                  <a:srgbClr val="FF0000"/>
                </a:solidFill>
              </a:rPr>
              <a:t> </a:t>
            </a:r>
            <a:r>
              <a:rPr lang="en-GB" sz="4400" b="1" dirty="0" err="1">
                <a:solidFill>
                  <a:srgbClr val="FF0000"/>
                </a:solidFill>
              </a:rPr>
              <a:t>निर्धारण</a:t>
            </a:r>
            <a:r>
              <a:rPr lang="en-GB" sz="4400" b="1" dirty="0">
                <a:solidFill>
                  <a:srgbClr val="FF0000"/>
                </a:solidFill>
              </a:rPr>
              <a:t> </a:t>
            </a:r>
            <a:r>
              <a:rPr lang="en-GB" sz="4400" b="1" dirty="0" err="1">
                <a:solidFill>
                  <a:srgbClr val="FF0000"/>
                </a:solidFill>
              </a:rPr>
              <a:t>आई.पी.सी</a:t>
            </a:r>
            <a:r>
              <a:rPr lang="en-GB" sz="4400" b="1" dirty="0">
                <a:solidFill>
                  <a:srgbClr val="FF0000"/>
                </a:solidFill>
              </a:rPr>
              <a:t>. </a:t>
            </a:r>
            <a:r>
              <a:rPr lang="en-GB" sz="4400" b="1" dirty="0" err="1">
                <a:solidFill>
                  <a:srgbClr val="FF0000"/>
                </a:solidFill>
              </a:rPr>
              <a:t>सी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788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FCB2F-B546-4858-97CE-D50AEAB36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411685-DACE-9DB1-D8AF-2FCF29656B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जलवायु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अंत</a:t>
            </a:r>
            <a:r>
              <a:rPr lang="en-GB" dirty="0">
                <a:solidFill>
                  <a:srgbClr val="00B050"/>
                </a:solidFill>
              </a:rPr>
              <a:t>: </a:t>
            </a:r>
            <a:r>
              <a:rPr lang="en-GB" dirty="0" err="1">
                <a:solidFill>
                  <a:srgbClr val="00B050"/>
                </a:solidFill>
              </a:rPr>
              <a:t>सरकारी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समिति</a:t>
            </a:r>
            <a:r>
              <a:rPr lang="en-GB" b="1" dirty="0">
                <a:solidFill>
                  <a:srgbClr val="0070C0"/>
                </a:solidFill>
              </a:rPr>
              <a:t> (</a:t>
            </a:r>
            <a:r>
              <a:rPr lang="en-GB" b="1" dirty="0" err="1">
                <a:solidFill>
                  <a:srgbClr val="0070C0"/>
                </a:solidFill>
              </a:rPr>
              <a:t>आई.पी.सी.सी</a:t>
            </a:r>
            <a:r>
              <a:rPr lang="en-GB" b="1" dirty="0">
                <a:solidFill>
                  <a:srgbClr val="0070C0"/>
                </a:solidFill>
              </a:rPr>
              <a:t>)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छठवीं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मूल्यांकन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रिपोर्ट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जिसका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शीर्षक</a:t>
            </a:r>
            <a:r>
              <a:rPr lang="en-GB" b="1" dirty="0">
                <a:solidFill>
                  <a:srgbClr val="0070C0"/>
                </a:solidFill>
              </a:rPr>
              <a:t> ‘</a:t>
            </a:r>
            <a:r>
              <a:rPr lang="en-GB" b="1" dirty="0" err="1">
                <a:solidFill>
                  <a:srgbClr val="0070C0"/>
                </a:solidFill>
              </a:rPr>
              <a:t>जलवायु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परिवर्तन</a:t>
            </a:r>
            <a:r>
              <a:rPr lang="en-GB" b="1" dirty="0">
                <a:solidFill>
                  <a:srgbClr val="0070C0"/>
                </a:solidFill>
              </a:rPr>
              <a:t> 2022 </a:t>
            </a:r>
            <a:r>
              <a:rPr lang="en-GB" b="1" dirty="0" err="1">
                <a:solidFill>
                  <a:srgbClr val="0070C0"/>
                </a:solidFill>
              </a:rPr>
              <a:t>जलवायु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परिवर्तन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की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गंभीरता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को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कम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करना</a:t>
            </a:r>
            <a:r>
              <a:rPr lang="en-GB" b="1" dirty="0">
                <a:solidFill>
                  <a:srgbClr val="0070C0"/>
                </a:solidFill>
              </a:rPr>
              <a:t>’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।4 </a:t>
            </a:r>
            <a:r>
              <a:rPr lang="en-GB" dirty="0" err="1">
                <a:solidFill>
                  <a:srgbClr val="00B050"/>
                </a:solidFill>
              </a:rPr>
              <a:t>अप्रैल</a:t>
            </a:r>
            <a:r>
              <a:rPr lang="en-GB" dirty="0">
                <a:solidFill>
                  <a:srgbClr val="00B050"/>
                </a:solidFill>
              </a:rPr>
              <a:t> 2022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रिपोर्ट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जलवायु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गंभीरता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लक्ष्यों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प्राप्त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उन्नति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संदर्भ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विस्तृत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रूपरेखा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खींचती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व्यापक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चर्चा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प्रस्तुत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जलवायु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गंभीरता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प्रयासों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समक्ष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चुनौतियों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विषय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बताती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138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A1B0B-369A-D514-C252-47BDDD2FB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एक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स्पष्ट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दिशानिर्देश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प्रस्तुत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करने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आवश्यकता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DA00BC-97FC-EA60-3F3E-4BF4B764B8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विभिन्न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आमदनी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समूहों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मध्य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कार्बन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बजट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वितरण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असमानता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बहुत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साफ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उचित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नहीं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यदि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असमानता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चलती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शेष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कार्बन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बजट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टिकाऊ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लक्ष्यों</a:t>
            </a:r>
            <a:r>
              <a:rPr lang="en-GB" b="1" dirty="0">
                <a:solidFill>
                  <a:srgbClr val="0070C0"/>
                </a:solidFill>
              </a:rPr>
              <a:t> (</a:t>
            </a:r>
            <a:r>
              <a:rPr lang="en-GB" b="1" dirty="0" err="1">
                <a:solidFill>
                  <a:srgbClr val="0070C0"/>
                </a:solidFill>
              </a:rPr>
              <a:t>एसडीजी</a:t>
            </a:r>
            <a:r>
              <a:rPr lang="en-GB" b="1" dirty="0">
                <a:solidFill>
                  <a:srgbClr val="0070C0"/>
                </a:solidFill>
              </a:rPr>
              <a:t>)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प्राप्त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नहीं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जुड़ा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रहेगा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महत्वपूर्ण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स्पष्ट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दिशानिर्देश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प्रस्तुत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जाए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ऐसा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दिशा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निर्देश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जिसमें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शेष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कार्बन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बजट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गरीबों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वंचितों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उत्थान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साथ-साथ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आमदनी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लिंग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दूसरी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असमानताओं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स्वास्थ्य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शैक्षणिक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परिणामों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सुधारने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हेतु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खर्च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बढ़ाने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दूसरे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सतत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लक्ष्यों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प्राप्त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डालने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बाधाओं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264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598B6-3591-E1F2-4F9C-4BA20327C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बाधाएं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C9735-1076-678C-74A9-67653BFF5E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उत्सर्जन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हेतु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ऊपर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रणनीति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कुछ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बाधाएं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जीवाश्म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ईंधन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आधारित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ऊर्जा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वाहक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कच्चे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माल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जैव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ईंधन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अथवा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बिजली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आधारित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विकल्पों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अपेक्षा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खर्चीले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आईपीसीसी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रिपोर्ट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समस्त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औद्योगिक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जहां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न्यूनतम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लेकर</a:t>
            </a:r>
            <a:r>
              <a:rPr lang="en-GB" dirty="0">
                <a:solidFill>
                  <a:srgbClr val="00B050"/>
                </a:solidFill>
              </a:rPr>
              <a:t> 0 </a:t>
            </a:r>
            <a:r>
              <a:rPr lang="en-GB" dirty="0" err="1">
                <a:solidFill>
                  <a:srgbClr val="00B050"/>
                </a:solidFill>
              </a:rPr>
              <a:t>उत्सर्जन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तकनीकें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उपलब्ध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लागत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उत्सर्जन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संबंध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उनका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लाभ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उठाने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5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15 </a:t>
            </a:r>
            <a:r>
              <a:rPr lang="en-GB" dirty="0" err="1">
                <a:solidFill>
                  <a:srgbClr val="00B050"/>
                </a:solidFill>
              </a:rPr>
              <a:t>वर्ष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अत्याधिक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इनोवेशन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उनके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व्यवसायिक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नीति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जरूरत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ऐसा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प्राथमिक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उत्पादन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उत्सर्जन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तीव्रता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हेतु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आवश्यक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हस्तक्षेप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बढ़ावा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प्राथमिक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उत्पादन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आवश्यकता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परंतु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बुनियादी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सामग्रियों-सीमेंट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इस्पात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प्लास्टिक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लुगदी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कागज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रसायन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उत्पादन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लागत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वृद्धि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होगी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109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60504-2285-CC7F-7E3C-A90D378DF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औसत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सतही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तापमान</a:t>
            </a:r>
            <a:r>
              <a:rPr lang="en-GB" b="1" dirty="0">
                <a:solidFill>
                  <a:srgbClr val="FF0000"/>
                </a:solidFill>
              </a:rPr>
              <a:t>-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4619C-FE3B-341E-F8BF-1B0907932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पृथ्वी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सतह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औसत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तापमान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अगले</a:t>
            </a:r>
            <a:r>
              <a:rPr lang="en-GB" dirty="0">
                <a:solidFill>
                  <a:srgbClr val="00B050"/>
                </a:solidFill>
              </a:rPr>
              <a:t> 20 </a:t>
            </a:r>
            <a:r>
              <a:rPr lang="en-GB" dirty="0" err="1">
                <a:solidFill>
                  <a:srgbClr val="00B050"/>
                </a:solidFill>
              </a:rPr>
              <a:t>वर्षों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पूर्व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औद्योगिक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स्तरों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उत्सर्जन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तीव्र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बिना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सदी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मध्य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तक</a:t>
            </a:r>
            <a:r>
              <a:rPr lang="en-GB" dirty="0">
                <a:solidFill>
                  <a:srgbClr val="00B050"/>
                </a:solidFill>
              </a:rPr>
              <a:t> 2 </a:t>
            </a:r>
            <a:r>
              <a:rPr lang="en-GB" dirty="0" err="1">
                <a:solidFill>
                  <a:srgbClr val="00B050"/>
                </a:solidFill>
              </a:rPr>
              <a:t>डिग्री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सेल्सियस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जाएगा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वर्ष</a:t>
            </a:r>
            <a:r>
              <a:rPr lang="en-GB" dirty="0">
                <a:solidFill>
                  <a:srgbClr val="00B050"/>
                </a:solidFill>
              </a:rPr>
              <a:t> 2018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आई.पी.सी.सी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1.5 </a:t>
            </a:r>
            <a:r>
              <a:rPr lang="en-GB" dirty="0" err="1">
                <a:solidFill>
                  <a:srgbClr val="00B050"/>
                </a:solidFill>
              </a:rPr>
              <a:t>डिग्री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सेल्सियस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ग्लोबल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वार्मिंग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विशेष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रिपोर्ट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वैश्विक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आबादी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2.5 </a:t>
            </a:r>
            <a:r>
              <a:rPr lang="en-GB" dirty="0" err="1">
                <a:solidFill>
                  <a:srgbClr val="00B050"/>
                </a:solidFill>
              </a:rPr>
              <a:t>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भाग</a:t>
            </a:r>
            <a:r>
              <a:rPr lang="en-GB" dirty="0">
                <a:solidFill>
                  <a:srgbClr val="00B050"/>
                </a:solidFill>
              </a:rPr>
              <a:t> 1.5 </a:t>
            </a:r>
            <a:r>
              <a:rPr lang="en-GB" dirty="0" err="1">
                <a:solidFill>
                  <a:srgbClr val="00B050"/>
                </a:solidFill>
              </a:rPr>
              <a:t>डिग्री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सेल्सियस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ऊपर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तापमान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प्रथम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जब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आईपीसीसी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सबसे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अच्छी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स्थिति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1.5 </a:t>
            </a:r>
            <a:r>
              <a:rPr lang="en-GB" dirty="0" err="1">
                <a:solidFill>
                  <a:srgbClr val="00B050"/>
                </a:solidFill>
              </a:rPr>
              <a:t>डिग्री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सेल्सियस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तापमान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अपरिहार्य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था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658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14AC6-FB28-703E-1D4B-D6D7C7F1C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कार्बन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डाइऑक्साइड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सांद्रता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945A05-AB8D-1AB0-1F09-58F546C682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निम्नतम</a:t>
            </a:r>
            <a:r>
              <a:rPr lang="en-GB" dirty="0">
                <a:solidFill>
                  <a:srgbClr val="00B050"/>
                </a:solidFill>
              </a:rPr>
              <a:t> 2 </a:t>
            </a:r>
            <a:r>
              <a:rPr lang="en-GB" dirty="0" err="1">
                <a:solidFill>
                  <a:srgbClr val="00B050"/>
                </a:solidFill>
              </a:rPr>
              <a:t>मिलियन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वर्षों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सर्वाधिक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1800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दशक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अंत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2400 </a:t>
            </a:r>
            <a:r>
              <a:rPr lang="en-GB" dirty="0" err="1">
                <a:solidFill>
                  <a:srgbClr val="00B050"/>
                </a:solidFill>
              </a:rPr>
              <a:t>बिलियन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टन</a:t>
            </a:r>
            <a:r>
              <a:rPr lang="en-GB" dirty="0">
                <a:solidFill>
                  <a:srgbClr val="00B050"/>
                </a:solidFill>
              </a:rPr>
              <a:t> CO2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उत्सर्जन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इसमें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अधिकतम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मानवीय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गतिविधियों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विशेषतः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जीवाश्म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ईंधन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उत्तरदायी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ठहराया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मानवीय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गतिविधियों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2000 </a:t>
            </a:r>
            <a:r>
              <a:rPr lang="en-GB" dirty="0" err="1">
                <a:solidFill>
                  <a:srgbClr val="00B050"/>
                </a:solidFill>
              </a:rPr>
              <a:t>वर्षों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अभूतपूर्व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जलवायु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गर्म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संसार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उपलब्ध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कार्बन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बजट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86% </a:t>
            </a:r>
            <a:r>
              <a:rPr lang="en-GB" dirty="0" err="1">
                <a:solidFill>
                  <a:srgbClr val="00B050"/>
                </a:solidFill>
              </a:rPr>
              <a:t>पहले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नष्ट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चुका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924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5A823-8AAC-4FC2-16E9-C70A25DA7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ग्लोबल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वार्मिंग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प्रभाव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A27D6-CB32-C52C-4E29-91A81FC749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समुद्र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वृद्धि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वर्षा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सूखा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अत्याधिक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गर्मी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घटती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हेम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रेखा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पिघलते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ग्लेशियर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भारतीय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उपमहाद्वीप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विशेष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परिणाम</a:t>
            </a:r>
            <a:r>
              <a:rPr lang="en-GB" b="1" dirty="0">
                <a:solidFill>
                  <a:srgbClr val="FF000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ग्रीष्म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लहर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मानसून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समुद्री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तापमान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77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F42E6-F451-049D-FA0C-ABB5172E9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वर्तमान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स्थिति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2CA8F8-C253-9F9D-80B9-A038FFFD5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rgbClr val="00B050"/>
                </a:solidFill>
              </a:rPr>
              <a:t>100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ज्यादा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देशों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पहले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2050 </a:t>
            </a:r>
            <a:r>
              <a:rPr lang="en-GB" dirty="0" err="1">
                <a:solidFill>
                  <a:srgbClr val="00B050"/>
                </a:solidFill>
              </a:rPr>
              <a:t>तक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शुद्ध</a:t>
            </a:r>
            <a:r>
              <a:rPr lang="en-GB" dirty="0">
                <a:solidFill>
                  <a:srgbClr val="00B050"/>
                </a:solidFill>
              </a:rPr>
              <a:t> 0 </a:t>
            </a:r>
            <a:r>
              <a:rPr lang="en-GB" dirty="0" err="1">
                <a:solidFill>
                  <a:srgbClr val="00B050"/>
                </a:solidFill>
              </a:rPr>
              <a:t>उत्सर्जन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प्रतिबद्धता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घोषणा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इनमें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संयुक्त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राज्य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अमेरिका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चीन</a:t>
            </a:r>
            <a:r>
              <a:rPr lang="en-GB" dirty="0">
                <a:solidFill>
                  <a:srgbClr val="00B050"/>
                </a:solidFill>
              </a:rPr>
              <a:t>, व </a:t>
            </a:r>
            <a:r>
              <a:rPr lang="en-GB" dirty="0" err="1">
                <a:solidFill>
                  <a:srgbClr val="00B050"/>
                </a:solidFill>
              </a:rPr>
              <a:t>यूरोपीय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संघ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जैसे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उत्सर्जक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सम्मिलित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विश्व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तीसरा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सबसे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बड़ा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उत्सर्जक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भारत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पहले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दूसरे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देशों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अपेक्षा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तुलनात्मक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बहुत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अच्छा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प्रदर्शन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मतलब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वैश्विक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निर्धारित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ज्यादा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आईपीसीसी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सूचित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तापमान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वृद्धि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1.5 </a:t>
            </a:r>
            <a:r>
              <a:rPr lang="en-GB" dirty="0" err="1">
                <a:solidFill>
                  <a:srgbClr val="00B050"/>
                </a:solidFill>
              </a:rPr>
              <a:t>डिग्री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सेल्सियस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बनाए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रखने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हेतु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सन</a:t>
            </a:r>
            <a:r>
              <a:rPr lang="en-GB" dirty="0">
                <a:solidFill>
                  <a:srgbClr val="00B050"/>
                </a:solidFill>
              </a:rPr>
              <a:t> 2050 </a:t>
            </a:r>
            <a:r>
              <a:rPr lang="en-GB" dirty="0" err="1">
                <a:solidFill>
                  <a:srgbClr val="00B050"/>
                </a:solidFill>
              </a:rPr>
              <a:t>तक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न्यूनतम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वैश्विक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शून्य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जरूरी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था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विश्व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सबसे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बड़े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उत्सर्जक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चीन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सन</a:t>
            </a:r>
            <a:r>
              <a:rPr lang="en-GB" dirty="0">
                <a:solidFill>
                  <a:srgbClr val="00B050"/>
                </a:solidFill>
              </a:rPr>
              <a:t> 2060 </a:t>
            </a:r>
            <a:r>
              <a:rPr lang="en-GB" dirty="0" err="1">
                <a:solidFill>
                  <a:srgbClr val="00B050"/>
                </a:solidFill>
              </a:rPr>
              <a:t>तक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शुद्ध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शून्य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उत्सर्जन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लक्ष्य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घोषित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86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99D61-DB11-AF84-D45A-6A7EBE1EC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जलवायु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परिवर्तन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अंतर</a:t>
            </a:r>
            <a:r>
              <a:rPr lang="en-GB" b="1" dirty="0">
                <a:solidFill>
                  <a:srgbClr val="FF0000"/>
                </a:solidFill>
              </a:rPr>
              <a:t>- </a:t>
            </a:r>
            <a:r>
              <a:rPr lang="en-GB" b="1" dirty="0" err="1">
                <a:solidFill>
                  <a:srgbClr val="FF0000"/>
                </a:solidFill>
              </a:rPr>
              <a:t>सरकारी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पैनल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B2404C-9A8F-D9F9-ECC9-C0068C6729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जलवायु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संबंधी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विज्ञान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आकलन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अंतरराष्ट्रीय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संस्था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आईपीसीसी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स्थापना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संयुक्त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राष्ट्र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कार्यक्रम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मौसम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विज्ञान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संगठन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सन</a:t>
            </a:r>
            <a:r>
              <a:rPr lang="en-GB" dirty="0">
                <a:solidFill>
                  <a:srgbClr val="00B050"/>
                </a:solidFill>
              </a:rPr>
              <a:t> 1988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हुई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थी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आईपीसीसी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आकलन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जलवायु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संबंधित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नीतियों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समस्त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स्तरों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सरकारों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हेतु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वैज्ञानिक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जलवायु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संयुक्त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राष्ट्र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फ्रेमवर्क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वार्तालाप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792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FA04F-7C0F-698F-C8FE-56193A20F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आई.पी.सी.सी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आकलन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रिपोर्ट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DBADD-DE1A-0AC2-89B6-B0A2381FF0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प्रत्येक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कुछ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वर्षों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आईपीसीसी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मूल्यांकन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रिपोर्ट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तैयार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पृथ्वी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जलवायु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स्थिति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सबसे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व्यापक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वैज्ञानिक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मूल्यांकन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अब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पांच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मूल्यांकन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रिपोर्ट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तैयार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पहली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बर्ष</a:t>
            </a:r>
            <a:r>
              <a:rPr lang="en-GB" dirty="0">
                <a:solidFill>
                  <a:srgbClr val="00B050"/>
                </a:solidFill>
              </a:rPr>
              <a:t> 1990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पांचवा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मूल्यांकन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रिपोर्ट</a:t>
            </a:r>
            <a:r>
              <a:rPr lang="en-GB" dirty="0">
                <a:solidFill>
                  <a:srgbClr val="00B050"/>
                </a:solidFill>
              </a:rPr>
              <a:t> 2014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पेरिस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जलवायु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सम्मेलन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थी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वैज्ञानिकों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तीन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समूह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मूल्यांकन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रिपोर्ट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29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9DB57-8490-9422-BB4B-B7E434C7C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जलवायु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परिवर्तन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प्रभाव</a:t>
            </a:r>
            <a:r>
              <a:rPr lang="en-GB" b="1" dirty="0">
                <a:solidFill>
                  <a:srgbClr val="FF0000"/>
                </a:solidFill>
              </a:rPr>
              <a:t>- </a:t>
            </a:r>
            <a:r>
              <a:rPr lang="en-GB" b="1" dirty="0" err="1">
                <a:solidFill>
                  <a:srgbClr val="FF0000"/>
                </a:solidFill>
              </a:rPr>
              <a:t>एवं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राष्ट्रीय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कार्य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योजना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6C8B72-92F2-FE54-01A7-4F947327C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जलवायु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आशय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जलवायु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फिर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विचलन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शीलता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अथवा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मनुष्य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क्रियाकलापों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फल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स्वरुप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जलवायु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विभिन्न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दशकों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लेकर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लाखों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वर्षो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अवधि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दौरान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मौसम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सांख्यिकीय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वितरण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महत्वपूर्ण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स्थाई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जलवायु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विशेष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सीमित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संपूर्ण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पृथ्वी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जलवायु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परिवर्तन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कारण</a:t>
            </a:r>
            <a:r>
              <a:rPr lang="en-GB" b="1" dirty="0">
                <a:solidFill>
                  <a:srgbClr val="FF000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जनित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अथवा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मानवीय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55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6559F-418C-D734-3CF8-D817D15C7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जलवायु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परिवर्तन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प्रभाव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F9DADB-665B-C2DA-DC72-A1213D69B8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तापमान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सामान्य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वृद्धि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समुद्री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निरंतर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बढ़ना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आपदाओं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खतरा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वर्षा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कृषि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जैव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विविधता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स्वास्थ्य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अन्य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4408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DDD58-F4DC-3C40-82A7-D5D299B7A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जलवायु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परिवर्तन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राष्ट्रीय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कार्य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योजना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9FC77B-23B6-3338-3EB6-858D98C6F0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राष्ट्रीय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सौर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मिशन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बढ़ी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हुई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उर्जा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दक्षता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राष्ट्रीय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मिशन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स्थाई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निवास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राष्ट्रीय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मिशन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हिमालयन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पारिस्थितिकी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तंत्र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बनाए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रखने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राष्ट्रीय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मिशन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हरित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भारत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राष्ट्रीय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मिशन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सतत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कृषि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राष्ट्रीय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मिशन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जलवायु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रणनीतिक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ज्ञान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राष्ट्रीय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मिशन</a:t>
            </a:r>
            <a:r>
              <a:rPr lang="en-GB">
                <a:solidFill>
                  <a:srgbClr val="00B050"/>
                </a:solidFill>
              </a:rPr>
              <a:t>।</a:t>
            </a:r>
            <a:endParaRPr lang="en-US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920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 Unit-VI</vt:lpstr>
      <vt:lpstr>PowerPoint Presentation</vt:lpstr>
      <vt:lpstr>एक स्पष्ट दिशानिर्देश प्रस्तुत करने की आवश्यकता</vt:lpstr>
      <vt:lpstr>बाधाएं</vt:lpstr>
      <vt:lpstr>औसत सतही तापमान-</vt:lpstr>
      <vt:lpstr>कार्बन डाइऑक्साइड सांद्रता</vt:lpstr>
      <vt:lpstr>ग्लोबल वार्मिंग का प्रभाव</vt:lpstr>
      <vt:lpstr>वर्तमान स्थिति</vt:lpstr>
      <vt:lpstr>जलवायु परिवर्तन पर अंतर- सरकारी पैनल</vt:lpstr>
      <vt:lpstr>आई.पी.सी.सी आकलन रिपोर्ट</vt:lpstr>
      <vt:lpstr>जलवायु परिवर्तन प्रभाव- एवं राष्ट्रीय कार्य योजना</vt:lpstr>
      <vt:lpstr>जलवायु परिवर्तन के प्रभाव</vt:lpstr>
      <vt:lpstr>जलवायु परिवर्तन पर राष्ट्रीय कार्य योजना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Geography unit-VI</dc:title>
  <dc:creator>916393705704</dc:creator>
  <cp:lastModifiedBy>916393705704</cp:lastModifiedBy>
  <cp:revision>3</cp:revision>
  <dcterms:created xsi:type="dcterms:W3CDTF">2022-11-02T09:16:15Z</dcterms:created>
  <dcterms:modified xsi:type="dcterms:W3CDTF">2022-11-12T09:41:06Z</dcterms:modified>
</cp:coreProperties>
</file>