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788F3-E26C-863A-51A3-01846D04A6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42C491-B173-2573-4E14-043A309366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54A7A9-3D0C-B49B-DD15-7378B0E69C79}"/>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5" name="Footer Placeholder 4">
            <a:extLst>
              <a:ext uri="{FF2B5EF4-FFF2-40B4-BE49-F238E27FC236}">
                <a16:creationId xmlns:a16="http://schemas.microsoft.com/office/drawing/2014/main" id="{1781B384-CAEB-7272-C998-59C3A1A5C2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FB08E4-30EC-AB03-314F-5C28A5BEA190}"/>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3124655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BBEE-9888-C0BA-3DE1-025090AC73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DE4C68-3775-3899-6CE6-DD9FE06D68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10C371-40BE-23B3-94E8-08A27A479F23}"/>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5" name="Footer Placeholder 4">
            <a:extLst>
              <a:ext uri="{FF2B5EF4-FFF2-40B4-BE49-F238E27FC236}">
                <a16:creationId xmlns:a16="http://schemas.microsoft.com/office/drawing/2014/main" id="{DDD753B9-5DD3-CC8C-B7AD-90B689FEFD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41131-8A01-B643-80C9-4D0854F610DF}"/>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1581596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FE9DA-8F4C-9764-9946-A80D04FE0E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D64954-2B2E-6057-7A85-61990709B4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9BA2FC-4207-6161-2602-CD910C9881C5}"/>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5" name="Footer Placeholder 4">
            <a:extLst>
              <a:ext uri="{FF2B5EF4-FFF2-40B4-BE49-F238E27FC236}">
                <a16:creationId xmlns:a16="http://schemas.microsoft.com/office/drawing/2014/main" id="{8853DC67-ED30-4DAD-2437-38445A482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FA18C6-41EE-C68B-35AA-77CB87FC0AEB}"/>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2709527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C1A0-812A-224A-D210-8FBB503BD0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D4D0B5-E246-7CA6-DEE5-6DB3D711EE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0C3A07-30A7-3565-62B7-6C9747B069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9F23DE-92D5-EF16-7FF3-587500308E72}"/>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6" name="Footer Placeholder 5">
            <a:extLst>
              <a:ext uri="{FF2B5EF4-FFF2-40B4-BE49-F238E27FC236}">
                <a16:creationId xmlns:a16="http://schemas.microsoft.com/office/drawing/2014/main" id="{A3E6AD6C-043E-249C-EB87-C39B01FD63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EBE6DF-A519-0D7D-495A-061F341D158F}"/>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319516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B5359-96B5-1749-FD14-D2BA001329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1AAC33-1FA0-DD6C-C08D-02DDFE0A83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988AFA-0905-C4A9-FBC8-9FBC7253F1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25CEEA-2556-71B6-312E-1B08579D3C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77542-30C3-8BDC-5E36-FC652F0515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6C1E0A-B249-14B2-4F60-7189C490D384}"/>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8" name="Footer Placeholder 7">
            <a:extLst>
              <a:ext uri="{FF2B5EF4-FFF2-40B4-BE49-F238E27FC236}">
                <a16:creationId xmlns:a16="http://schemas.microsoft.com/office/drawing/2014/main" id="{BBC59521-8EB5-FEDA-4455-5173A29CC4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73FDF0-C653-EE0B-C711-8D111A6F4092}"/>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224553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0A5D-2B9C-A78A-D5E3-FCB673E333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35D08B-E5E5-3A1F-CA52-60442F2B4DCF}"/>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4" name="Footer Placeholder 3">
            <a:extLst>
              <a:ext uri="{FF2B5EF4-FFF2-40B4-BE49-F238E27FC236}">
                <a16:creationId xmlns:a16="http://schemas.microsoft.com/office/drawing/2014/main" id="{539D954C-8C1E-37F3-8CAC-B03F51F13E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4D4837-9816-4239-E282-ED636F2720AB}"/>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113038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E47005-C472-7FF7-200E-D6C1D999988A}"/>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3" name="Footer Placeholder 2">
            <a:extLst>
              <a:ext uri="{FF2B5EF4-FFF2-40B4-BE49-F238E27FC236}">
                <a16:creationId xmlns:a16="http://schemas.microsoft.com/office/drawing/2014/main" id="{D687EAA7-7483-70D0-CE5A-5AB51E086A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8EA2BE-6CED-8F31-5E2F-9764CD63720E}"/>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3405125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9E8EE-0F78-718F-3ABB-4CF87B30D1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7A52DD-BA7F-3EA2-675E-25E1CB7E4F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6801E3-1368-8FD6-4155-347FA65E1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9E5F07-CF43-6998-3430-D34E544E57AB}"/>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6" name="Footer Placeholder 5">
            <a:extLst>
              <a:ext uri="{FF2B5EF4-FFF2-40B4-BE49-F238E27FC236}">
                <a16:creationId xmlns:a16="http://schemas.microsoft.com/office/drawing/2014/main" id="{474E5283-7060-F0A3-CE8E-8BB17042ED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DC828C-7A1B-13E2-8875-06F23DCE4F80}"/>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1710266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112A7-CCD6-8767-B3B8-BF285121DB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E1C376-2AE4-FA7D-6B5E-0D10CC3FD8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95F7B4-E4E9-E6D1-4E28-0638D854DA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2CD7E-8B2C-E9E5-A163-AA9293D1EE32}"/>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6" name="Footer Placeholder 5">
            <a:extLst>
              <a:ext uri="{FF2B5EF4-FFF2-40B4-BE49-F238E27FC236}">
                <a16:creationId xmlns:a16="http://schemas.microsoft.com/office/drawing/2014/main" id="{B8A8694E-C4CC-0038-4487-6248C60EC5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FBB36A-A824-6635-9C52-F6FE1E02AF08}"/>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1408637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F7DD-6FBF-9F3D-F9BE-C81533C907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60D0C7-BB41-8975-232D-DD07BF9FF6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65D436-E897-5A20-3833-E444AA47509C}"/>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5" name="Footer Placeholder 4">
            <a:extLst>
              <a:ext uri="{FF2B5EF4-FFF2-40B4-BE49-F238E27FC236}">
                <a16:creationId xmlns:a16="http://schemas.microsoft.com/office/drawing/2014/main" id="{E79D60A7-46E9-994B-6AD1-DB3F98E759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BD1C36-A3EF-BB14-89B6-290CB86BA735}"/>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913274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2E6677-B87C-22F8-B6D0-1BF9A61460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1DBE75-A457-3AC9-46C7-78A18CF3C4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BD504-46FB-E26A-2600-4428C79721B1}"/>
              </a:ext>
            </a:extLst>
          </p:cNvPr>
          <p:cNvSpPr>
            <a:spLocks noGrp="1"/>
          </p:cNvSpPr>
          <p:nvPr>
            <p:ph type="dt" sz="half" idx="10"/>
          </p:nvPr>
        </p:nvSpPr>
        <p:spPr/>
        <p:txBody>
          <a:bodyPr/>
          <a:lstStyle/>
          <a:p>
            <a:fld id="{C7343A03-F73E-C846-BF3D-D935E3BBA254}" type="datetimeFigureOut">
              <a:rPr lang="en-US"/>
              <a:t>6/14/2022</a:t>
            </a:fld>
            <a:endParaRPr lang="en-US"/>
          </a:p>
        </p:txBody>
      </p:sp>
      <p:sp>
        <p:nvSpPr>
          <p:cNvPr id="5" name="Footer Placeholder 4">
            <a:extLst>
              <a:ext uri="{FF2B5EF4-FFF2-40B4-BE49-F238E27FC236}">
                <a16:creationId xmlns:a16="http://schemas.microsoft.com/office/drawing/2014/main" id="{80EFEA2A-4E52-477C-B114-90CFF011A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4E8B56-EE93-2CA8-AF11-60B6B236A176}"/>
              </a:ext>
            </a:extLst>
          </p:cNvPr>
          <p:cNvSpPr>
            <a:spLocks noGrp="1"/>
          </p:cNvSpPr>
          <p:nvPr>
            <p:ph type="sldNum" sz="quarter" idx="12"/>
          </p:nvPr>
        </p:nvSpPr>
        <p:spPr/>
        <p:txBody>
          <a:bodyPr/>
          <a:lstStyle/>
          <a:p>
            <a:fld id="{BFC0D7BB-60BC-864E-8CBD-475B64B9723E}" type="slidenum">
              <a:rPr lang="en-US"/>
              <a:t>‹#›</a:t>
            </a:fld>
            <a:endParaRPr lang="en-US"/>
          </a:p>
        </p:txBody>
      </p:sp>
    </p:spTree>
    <p:extLst>
      <p:ext uri="{BB962C8B-B14F-4D97-AF65-F5344CB8AC3E}">
        <p14:creationId xmlns:p14="http://schemas.microsoft.com/office/powerpoint/2010/main" val="3078781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79FE41-6512-9BC3-897C-ED08C88A01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13371E-D0D5-4048-4B1C-63236AA385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32C211-4BDF-2623-067C-FBCFDA3A4C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343A03-F73E-C846-BF3D-D935E3BBA254}" type="datetimeFigureOut">
              <a:rPr lang="en-US"/>
              <a:t>6/14/2022</a:t>
            </a:fld>
            <a:endParaRPr lang="en-US"/>
          </a:p>
        </p:txBody>
      </p:sp>
      <p:sp>
        <p:nvSpPr>
          <p:cNvPr id="5" name="Footer Placeholder 4">
            <a:extLst>
              <a:ext uri="{FF2B5EF4-FFF2-40B4-BE49-F238E27FC236}">
                <a16:creationId xmlns:a16="http://schemas.microsoft.com/office/drawing/2014/main" id="{142CFA80-A087-CB85-A7FB-BDBF37DAB7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54E949-377F-3760-FCFB-EA3062566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0D7BB-60BC-864E-8CBD-475B64B9723E}" type="slidenum">
              <a:rPr lang="en-US"/>
              <a:t>‹#›</a:t>
            </a:fld>
            <a:endParaRPr lang="en-US"/>
          </a:p>
        </p:txBody>
      </p:sp>
    </p:spTree>
    <p:extLst>
      <p:ext uri="{BB962C8B-B14F-4D97-AF65-F5344CB8AC3E}">
        <p14:creationId xmlns:p14="http://schemas.microsoft.com/office/powerpoint/2010/main" val="3991981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EEBAB-CC47-3AA4-F26C-691049F8ECEA}"/>
              </a:ext>
            </a:extLst>
          </p:cNvPr>
          <p:cNvSpPr>
            <a:spLocks noGrp="1"/>
          </p:cNvSpPr>
          <p:nvPr>
            <p:ph type="ctrTitle"/>
          </p:nvPr>
        </p:nvSpPr>
        <p:spPr/>
        <p:txBody>
          <a:bodyPr/>
          <a:lstStyle/>
          <a:p>
            <a:r>
              <a:rPr lang="en-IN" b="1">
                <a:solidFill>
                  <a:srgbClr val="C00000"/>
                </a:solidFill>
              </a:rPr>
              <a:t>इकाई-8</a:t>
            </a:r>
            <a:endParaRPr lang="en-US" b="1">
              <a:solidFill>
                <a:srgbClr val="C00000"/>
              </a:solidFill>
            </a:endParaRPr>
          </a:p>
        </p:txBody>
      </p:sp>
      <p:sp>
        <p:nvSpPr>
          <p:cNvPr id="3" name="Subtitle 2">
            <a:extLst>
              <a:ext uri="{FF2B5EF4-FFF2-40B4-BE49-F238E27FC236}">
                <a16:creationId xmlns:a16="http://schemas.microsoft.com/office/drawing/2014/main" id="{C9795422-7434-B482-3FAC-36425A0EAF35}"/>
              </a:ext>
            </a:extLst>
          </p:cNvPr>
          <p:cNvSpPr>
            <a:spLocks noGrp="1"/>
          </p:cNvSpPr>
          <p:nvPr>
            <p:ph type="subTitle" idx="1"/>
          </p:nvPr>
        </p:nvSpPr>
        <p:spPr/>
        <p:txBody>
          <a:bodyPr/>
          <a:lstStyle/>
          <a:p>
            <a:r>
              <a:rPr lang="en-IN" b="1">
                <a:solidFill>
                  <a:srgbClr val="C00000"/>
                </a:solidFill>
              </a:rPr>
              <a:t>भारतीय शिक्षा को प्रभावित करने वाले कारक</a:t>
            </a:r>
          </a:p>
          <a:p>
            <a:r>
              <a:rPr lang="en-IN" b="1">
                <a:solidFill>
                  <a:srgbClr val="C00000"/>
                </a:solidFill>
              </a:rPr>
              <a:t>Affecting factors of Indian education</a:t>
            </a:r>
            <a:endParaRPr lang="en-US" b="1">
              <a:solidFill>
                <a:srgbClr val="C00000"/>
              </a:solidFill>
            </a:endParaRPr>
          </a:p>
        </p:txBody>
      </p:sp>
    </p:spTree>
    <p:extLst>
      <p:ext uri="{BB962C8B-B14F-4D97-AF65-F5344CB8AC3E}">
        <p14:creationId xmlns:p14="http://schemas.microsoft.com/office/powerpoint/2010/main" val="251441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30765-ABED-E44A-93E3-30A4F3FA2456}"/>
              </a:ext>
            </a:extLst>
          </p:cNvPr>
          <p:cNvSpPr>
            <a:spLocks noGrp="1"/>
          </p:cNvSpPr>
          <p:nvPr>
            <p:ph type="title"/>
          </p:nvPr>
        </p:nvSpPr>
        <p:spPr/>
        <p:txBody>
          <a:bodyPr>
            <a:normAutofit fontScale="90000"/>
          </a:bodyPr>
          <a:lstStyle/>
          <a:p>
            <a:pPr algn="ctr"/>
            <a:r>
              <a:rPr lang="en-IN">
                <a:solidFill>
                  <a:srgbClr val="C00000"/>
                </a:solidFill>
              </a:rPr>
              <a:t> </a:t>
            </a:r>
            <a:r>
              <a:rPr lang="en-IN" b="1">
                <a:solidFill>
                  <a:srgbClr val="C00000"/>
                </a:solidFill>
              </a:rPr>
              <a:t>भारतीय शिक्षा को प्रभावित करने वाले मुख्य कारक</a:t>
            </a:r>
            <a:br>
              <a:rPr lang="en-IN" b="1">
                <a:solidFill>
                  <a:srgbClr val="C00000"/>
                </a:solidFill>
              </a:rPr>
            </a:br>
            <a:r>
              <a:rPr lang="en-IN" b="1">
                <a:solidFill>
                  <a:srgbClr val="00B050"/>
                </a:solidFill>
              </a:rPr>
              <a:t>Main effecting factors of Indian education</a:t>
            </a:r>
            <a:br>
              <a:rPr lang="en-IN">
                <a:solidFill>
                  <a:srgbClr val="00B050"/>
                </a:solidFill>
              </a:rPr>
            </a:br>
            <a:endParaRPr lang="en-US">
              <a:solidFill>
                <a:srgbClr val="00B050"/>
              </a:solidFill>
            </a:endParaRPr>
          </a:p>
        </p:txBody>
      </p:sp>
      <p:sp>
        <p:nvSpPr>
          <p:cNvPr id="3" name="Content Placeholder 2">
            <a:extLst>
              <a:ext uri="{FF2B5EF4-FFF2-40B4-BE49-F238E27FC236}">
                <a16:creationId xmlns:a16="http://schemas.microsoft.com/office/drawing/2014/main" id="{ED40A410-121C-935E-5551-C062C74BB149}"/>
              </a:ext>
            </a:extLst>
          </p:cNvPr>
          <p:cNvSpPr>
            <a:spLocks noGrp="1"/>
          </p:cNvSpPr>
          <p:nvPr>
            <p:ph idx="1"/>
          </p:nvPr>
        </p:nvSpPr>
        <p:spPr/>
        <p:txBody>
          <a:bodyPr>
            <a:normAutofit lnSpcReduction="10000"/>
          </a:bodyPr>
          <a:lstStyle/>
          <a:p>
            <a:pPr marL="0" indent="0">
              <a:buNone/>
            </a:pPr>
            <a:r>
              <a:rPr lang="en-IN" b="1">
                <a:solidFill>
                  <a:srgbClr val="C00000"/>
                </a:solidFill>
              </a:rPr>
              <a:t>भारतीय शिक्षा को प्रभावित करने वाले मुख्य कारक निम्न है –</a:t>
            </a:r>
          </a:p>
          <a:p>
            <a:pPr marL="514350" indent="-514350">
              <a:buFont typeface="+mj-lt"/>
              <a:buAutoNum type="arabicPeriod"/>
            </a:pPr>
            <a:r>
              <a:rPr lang="en-IN" b="1">
                <a:solidFill>
                  <a:srgbClr val="00B050"/>
                </a:solidFill>
              </a:rPr>
              <a:t>शहरीकरण-</a:t>
            </a:r>
            <a:r>
              <a:rPr lang="en-IN" b="1">
                <a:solidFill>
                  <a:srgbClr val="0070C0"/>
                </a:solidFill>
              </a:rPr>
              <a:t>शहरीकरण से तात्पर्य ग्रामीण क्षेत्रों से शहरी क्षेत्रों में आबादी की आवाजाही से है।</a:t>
            </a:r>
          </a:p>
          <a:p>
            <a:pPr marL="514350" indent="-514350">
              <a:buFont typeface="+mj-lt"/>
              <a:buAutoNum type="arabicPeriod"/>
            </a:pPr>
            <a:r>
              <a:rPr lang="en-IN" b="1">
                <a:solidFill>
                  <a:srgbClr val="00B050"/>
                </a:solidFill>
              </a:rPr>
              <a:t>जनसंख्या विस्फोट</a:t>
            </a:r>
            <a:r>
              <a:rPr lang="en-IN" b="1">
                <a:solidFill>
                  <a:srgbClr val="0070C0"/>
                </a:solidFill>
              </a:rPr>
              <a:t>-जब किसी देश की जनसंख्या की मृत्यु दर में कमी होती है लेकिन जन्म दर और जीवन प्रत्याशा में वृद्धि होती है तो इन सब के संयुक्त प्रभाव के कारण जनसंख्या में बहुत तेजी से वृद्धि होती है इस स्थिति को ही जनसंख्या विस्फोट कहा जाता है।</a:t>
            </a:r>
          </a:p>
          <a:p>
            <a:pPr marL="514350" indent="-514350">
              <a:buFont typeface="+mj-lt"/>
              <a:buAutoNum type="arabicPeriod"/>
            </a:pPr>
            <a:r>
              <a:rPr lang="en-IN" b="1">
                <a:solidFill>
                  <a:srgbClr val="00B050"/>
                </a:solidFill>
              </a:rPr>
              <a:t>गरीबी-</a:t>
            </a:r>
            <a:r>
              <a:rPr lang="en-IN" b="1">
                <a:solidFill>
                  <a:srgbClr val="0070C0"/>
                </a:solidFill>
              </a:rPr>
              <a:t>गरीबी एक व्यक्ति के अत्यंत गरीब होने की स्थिति है। यह चरम स्थिति तब होती है जब व्यक्ति जीवन को जारी रखने के लिए आवश्यक वस्तुओं; जैसे-आश्रय, पर्याप्त भोजन, कपड़े, दवाइयां आदि की कमी महसूस करता है।</a:t>
            </a:r>
          </a:p>
          <a:p>
            <a:pPr marL="0" indent="0">
              <a:buNone/>
            </a:pPr>
            <a:endParaRPr lang="en-US" b="1">
              <a:solidFill>
                <a:srgbClr val="0070C0"/>
              </a:solidFill>
            </a:endParaRPr>
          </a:p>
        </p:txBody>
      </p:sp>
    </p:spTree>
    <p:extLst>
      <p:ext uri="{BB962C8B-B14F-4D97-AF65-F5344CB8AC3E}">
        <p14:creationId xmlns:p14="http://schemas.microsoft.com/office/powerpoint/2010/main" val="2824739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4C51-7A74-E981-F430-498B6DB3B1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40EDD4-0DC3-710C-509A-DD2EB70FE30E}"/>
              </a:ext>
            </a:extLst>
          </p:cNvPr>
          <p:cNvSpPr>
            <a:spLocks noGrp="1"/>
          </p:cNvSpPr>
          <p:nvPr>
            <p:ph idx="1"/>
          </p:nvPr>
        </p:nvSpPr>
        <p:spPr/>
        <p:txBody>
          <a:bodyPr/>
          <a:lstStyle/>
          <a:p>
            <a:r>
              <a:rPr lang="en-IN" b="1">
                <a:solidFill>
                  <a:srgbClr val="00B050"/>
                </a:solidFill>
              </a:rPr>
              <a:t>प्रतिभा पलायन-</a:t>
            </a:r>
            <a:r>
              <a:rPr lang="en-IN" b="1">
                <a:solidFill>
                  <a:srgbClr val="0070C0"/>
                </a:solidFill>
              </a:rPr>
              <a:t>प्रतिभा पलायन शिक्षित और प्रतिभाशाली व्यक्तियों के अपना देश छोड़कर बेहतर सुविधाओं के लिए दूसरे देश जाने के लिए इस्तेमाल किया जाने वाला शब्द है।</a:t>
            </a:r>
          </a:p>
          <a:p>
            <a:r>
              <a:rPr lang="en-IN" b="1">
                <a:solidFill>
                  <a:srgbClr val="00B050"/>
                </a:solidFill>
              </a:rPr>
              <a:t>भारतीय भाषाओं की उपेक्षा-</a:t>
            </a:r>
            <a:r>
              <a:rPr lang="en-IN" b="1">
                <a:solidFill>
                  <a:srgbClr val="0070C0"/>
                </a:solidFill>
              </a:rPr>
              <a:t>भारत में विशेष रूप से शिक्षण का माध्यम अंग्रेजी है और अंग्रेजी में शिक्षा पर ध्यान देने के कारण छात्र बुनियादी साक्षरता और संख्यात्मक कौशल विकसित नहीं कर रहे हैं।</a:t>
            </a:r>
          </a:p>
          <a:p>
            <a:r>
              <a:rPr lang="en-IN" b="1">
                <a:solidFill>
                  <a:srgbClr val="00B050"/>
                </a:solidFill>
              </a:rPr>
              <a:t>संसाधनों की बर्बादी-</a:t>
            </a:r>
            <a:r>
              <a:rPr lang="en-IN" b="1">
                <a:solidFill>
                  <a:srgbClr val="0070C0"/>
                </a:solidFill>
              </a:rPr>
              <a:t>आवश्यक और सहायक आयामों में ड्रॉपआउट प्रतिशत अधिक है। 7 से 14 आयु वर्ग के अधिकांश छात्र अपनी पढ़ाई पूरी करने से पहले स्कूल छोड़ देते हैं। इसका तात्पर्य वित्तीय और मानव संसाधनों की बर्बादी से है।</a:t>
            </a:r>
            <a:endParaRPr lang="en-US" b="1">
              <a:solidFill>
                <a:srgbClr val="0070C0"/>
              </a:solidFill>
            </a:endParaRPr>
          </a:p>
        </p:txBody>
      </p:sp>
    </p:spTree>
    <p:extLst>
      <p:ext uri="{BB962C8B-B14F-4D97-AF65-F5344CB8AC3E}">
        <p14:creationId xmlns:p14="http://schemas.microsoft.com/office/powerpoint/2010/main" val="551346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24C4-2D32-22E4-CB3F-E8E91BF52E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9CAD20-42EA-9D72-C48C-DB561B93573F}"/>
              </a:ext>
            </a:extLst>
          </p:cNvPr>
          <p:cNvSpPr>
            <a:spLocks noGrp="1"/>
          </p:cNvSpPr>
          <p:nvPr>
            <p:ph idx="1"/>
          </p:nvPr>
        </p:nvSpPr>
        <p:spPr/>
        <p:txBody>
          <a:bodyPr>
            <a:normAutofit lnSpcReduction="10000"/>
          </a:bodyPr>
          <a:lstStyle/>
          <a:p>
            <a:r>
              <a:rPr lang="en-IN" b="1">
                <a:solidFill>
                  <a:srgbClr val="00B050"/>
                </a:solidFill>
              </a:rPr>
              <a:t>आप्रचलित पाठ्यक्रम-</a:t>
            </a:r>
            <a:r>
              <a:rPr lang="en-IN" b="1">
                <a:solidFill>
                  <a:srgbClr val="0070C0"/>
                </a:solidFill>
              </a:rPr>
              <a:t>पुराने वह अप्रचलित पाठ्यक्रम से छात्र ज्ञान प्राप्त कर रहे हैं। भारत में बहुत से तकनीकी और वैज्ञानिक प्रगति हो रही है। इसलिए पाठ्यक्रम को आधुनिक और तकनीकी विकास के अनुसार अद्यतन करने की आवश्यकता है।</a:t>
            </a:r>
          </a:p>
          <a:p>
            <a:r>
              <a:rPr lang="en-IN" b="1">
                <a:solidFill>
                  <a:srgbClr val="00B050"/>
                </a:solidFill>
              </a:rPr>
              <a:t>शिक्षकों की गुणवत्ता-</a:t>
            </a:r>
            <a:r>
              <a:rPr lang="en-IN" b="1">
                <a:solidFill>
                  <a:srgbClr val="0070C0"/>
                </a:solidFill>
              </a:rPr>
              <a:t>प्रशिक्षित और कुशल शिक्षकों की कमी एक और समस्या है कुशल शिक्षकों की कमी के अलावा उन पर गैर- शैक्षणिक कार्य भार कभी बोझ होता है।</a:t>
            </a:r>
          </a:p>
          <a:p>
            <a:r>
              <a:rPr lang="en-IN" b="1">
                <a:solidFill>
                  <a:srgbClr val="00B050"/>
                </a:solidFill>
              </a:rPr>
              <a:t>स्कूलों का बंद होना-</a:t>
            </a:r>
            <a:r>
              <a:rPr lang="en-IN" b="1">
                <a:solidFill>
                  <a:srgbClr val="0070C0"/>
                </a:solidFill>
              </a:rPr>
              <a:t>छात्रों की कम संख्या और शिक्षकों की कमी के कारण कई सरकारी स्कूल बंद है।</a:t>
            </a:r>
          </a:p>
          <a:p>
            <a:r>
              <a:rPr lang="en-IN" b="1">
                <a:solidFill>
                  <a:srgbClr val="00B050"/>
                </a:solidFill>
              </a:rPr>
              <a:t>भ्रष्टाचार और धन का रिसाव-</a:t>
            </a:r>
            <a:r>
              <a:rPr lang="en-IN" b="1">
                <a:solidFill>
                  <a:srgbClr val="0070C0"/>
                </a:solidFill>
              </a:rPr>
              <a:t>स्कूलों की उन्नति के लिए दी जाने वाली अधिकांश धनराशि का उपभोग ज्यादातर भ्रष्ट मध्यस्थों द्वारा किया जाता है।</a:t>
            </a:r>
            <a:endParaRPr lang="en-US" b="1">
              <a:solidFill>
                <a:srgbClr val="0070C0"/>
              </a:solidFill>
            </a:endParaRPr>
          </a:p>
        </p:txBody>
      </p:sp>
    </p:spTree>
    <p:extLst>
      <p:ext uri="{BB962C8B-B14F-4D97-AF65-F5344CB8AC3E}">
        <p14:creationId xmlns:p14="http://schemas.microsoft.com/office/powerpoint/2010/main" val="3176770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Slides>
  <Notes>0</Notes>
  <HiddenSlides>0</HiddenSlide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इकाई-8</vt:lpstr>
      <vt:lpstr> भारतीय शिक्षा को प्रभावित करने वाले मुख्य कारक Main effecting factors of Indian education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इकाई-8</dc:title>
  <dc:creator>Unknown User</dc:creator>
  <cp:lastModifiedBy>Unknown User</cp:lastModifiedBy>
  <cp:revision>3</cp:revision>
  <dcterms:created xsi:type="dcterms:W3CDTF">2022-06-13T06:25:07Z</dcterms:created>
  <dcterms:modified xsi:type="dcterms:W3CDTF">2022-06-14T07:11:26Z</dcterms:modified>
</cp:coreProperties>
</file>