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viewProps" Target="viewProps.xml" /><Relationship Id="rId5" Type="http://schemas.openxmlformats.org/officeDocument/2006/relationships/slide" Target="slides/slide4.xml" /><Relationship Id="rId10"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90F7-AE29-C055-4D52-53DD30495F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F97ADB9-01D6-CF50-BFF2-B7DD55F865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FBD47E-C631-A249-B62D-5CF048BBFA81}"/>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5" name="Footer Placeholder 4">
            <a:extLst>
              <a:ext uri="{FF2B5EF4-FFF2-40B4-BE49-F238E27FC236}">
                <a16:creationId xmlns:a16="http://schemas.microsoft.com/office/drawing/2014/main" id="{9139AE7D-89EF-B4CD-39F7-A30C6B020C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E0F00-307A-FE64-A05B-A36F21DFD6FC}"/>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2267525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E7AB-6D8C-463B-72C5-900A9E2EEF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03D3E9-0CBE-DFB1-2332-F63280B8C36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05F5F8-B97E-27BD-F4FA-3438ADFF9B7D}"/>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5" name="Footer Placeholder 4">
            <a:extLst>
              <a:ext uri="{FF2B5EF4-FFF2-40B4-BE49-F238E27FC236}">
                <a16:creationId xmlns:a16="http://schemas.microsoft.com/office/drawing/2014/main" id="{1D4A4BB6-5C5E-8AE7-E507-EABB904E3F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379B3-8894-6808-FEBE-390C505A1FC2}"/>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1763124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5C5EE-0792-8520-DA90-5D9A17D568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AE0796-8697-D0B0-B8D1-ED295EB5BB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DB638C-EB09-1259-E69F-CAAF60FFE33A}"/>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5" name="Footer Placeholder 4">
            <a:extLst>
              <a:ext uri="{FF2B5EF4-FFF2-40B4-BE49-F238E27FC236}">
                <a16:creationId xmlns:a16="http://schemas.microsoft.com/office/drawing/2014/main" id="{EB21D0A2-9AFF-AB96-8B5B-CA6B71840C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6D37D9-7E94-8F43-B2A4-2909B4C49143}"/>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3580144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29DF-63E3-CD8F-A60F-1890C1891D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FFD235-336D-00F1-B63B-880694E383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DB215A-594E-B083-540D-354451C0BE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190C76-E3FB-A845-09C8-87445F165D72}"/>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6" name="Footer Placeholder 5">
            <a:extLst>
              <a:ext uri="{FF2B5EF4-FFF2-40B4-BE49-F238E27FC236}">
                <a16:creationId xmlns:a16="http://schemas.microsoft.com/office/drawing/2014/main" id="{EC74674A-517D-A2EF-00A2-4A0B2D5B8E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05B53A-C6E5-A1F0-833D-5745207DCFF9}"/>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3175296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B746-3D35-4445-E30C-A2B4005C87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1AD3EA-17ED-AF07-A90F-2E38397A10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53E211-1C05-33EB-628D-53D93D0C3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41656A-C93F-5AE9-3537-A8A5C2D859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155071-EA86-94B4-4A27-F447FF8BCA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F4CD7F-C122-4F57-CEF5-B566F4DD9DB0}"/>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8" name="Footer Placeholder 7">
            <a:extLst>
              <a:ext uri="{FF2B5EF4-FFF2-40B4-BE49-F238E27FC236}">
                <a16:creationId xmlns:a16="http://schemas.microsoft.com/office/drawing/2014/main" id="{F30788A2-89E9-167B-C65D-251DDEE689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16F17C-FFED-50BC-44C3-4765E43F09F9}"/>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2407874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337B9-C7D4-0F88-4FB3-EF8D9A86CD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F87498-4E0B-2532-E44B-22DF756DFEC3}"/>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4" name="Footer Placeholder 3">
            <a:extLst>
              <a:ext uri="{FF2B5EF4-FFF2-40B4-BE49-F238E27FC236}">
                <a16:creationId xmlns:a16="http://schemas.microsoft.com/office/drawing/2014/main" id="{B254D19F-1513-9265-85CB-F388093B99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D8BD6A-1EBD-99A3-BAB1-226AEAB23612}"/>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3129436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22520-15CA-0643-D691-81170730A537}"/>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3" name="Footer Placeholder 2">
            <a:extLst>
              <a:ext uri="{FF2B5EF4-FFF2-40B4-BE49-F238E27FC236}">
                <a16:creationId xmlns:a16="http://schemas.microsoft.com/office/drawing/2014/main" id="{4A789632-47BE-93B6-E029-7BB5F053DE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32559E-FD79-29FE-99FC-CD56B65D42B0}"/>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1970380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D7E4F-7B12-588A-4CDB-78497EADB5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4B22C79-C86E-9D99-84DA-25596D9B5B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992812-4783-80B4-1064-3D2C94324B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22F56A-80EA-3740-DFE5-629C3FDE120D}"/>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6" name="Footer Placeholder 5">
            <a:extLst>
              <a:ext uri="{FF2B5EF4-FFF2-40B4-BE49-F238E27FC236}">
                <a16:creationId xmlns:a16="http://schemas.microsoft.com/office/drawing/2014/main" id="{3263FD8B-BA13-4522-E78D-2A9619E6E5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612452-E96F-05A9-C52B-D8047C5471F4}"/>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1766239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60F31-D2AE-6D7C-1765-DA1C62C193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55CF82-BCDE-808A-7908-871543EB25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2C99D1-8B45-1CEA-46EC-48A906B850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1C6EC1-FC5B-EEB3-C0F2-634235327F95}"/>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6" name="Footer Placeholder 5">
            <a:extLst>
              <a:ext uri="{FF2B5EF4-FFF2-40B4-BE49-F238E27FC236}">
                <a16:creationId xmlns:a16="http://schemas.microsoft.com/office/drawing/2014/main" id="{663A89AE-C9C2-EAEF-AFE3-A14A594725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6E76E1-C963-6EA1-378B-B37F337BEE72}"/>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111937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47AB-2A27-DFFD-E292-C4EA908ED5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FC23C8-50C9-1474-0BF0-49774B12E0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0FEDA2-EC06-D700-1F5D-0F1538C8CA04}"/>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5" name="Footer Placeholder 4">
            <a:extLst>
              <a:ext uri="{FF2B5EF4-FFF2-40B4-BE49-F238E27FC236}">
                <a16:creationId xmlns:a16="http://schemas.microsoft.com/office/drawing/2014/main" id="{57994B6C-D9A3-D469-3A95-F772FEFF95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940029-EFBB-6742-5E28-930494C563AE}"/>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2479452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451845-6FC7-8FAD-FBE7-FA080E5010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945B57-32E5-5296-74AA-C2AF5A8F09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B3F6DD-3F2D-976A-1806-47EDBD29462C}"/>
              </a:ext>
            </a:extLst>
          </p:cNvPr>
          <p:cNvSpPr>
            <a:spLocks noGrp="1"/>
          </p:cNvSpPr>
          <p:nvPr>
            <p:ph type="dt" sz="half" idx="10"/>
          </p:nvPr>
        </p:nvSpPr>
        <p:spPr/>
        <p:txBody>
          <a:bodyPr/>
          <a:lstStyle/>
          <a:p>
            <a:fld id="{19C7E055-020D-7E46-A2B5-5F07B23B572B}" type="datetimeFigureOut">
              <a:rPr lang="en-US"/>
              <a:t>6/14/2022</a:t>
            </a:fld>
            <a:endParaRPr lang="en-US"/>
          </a:p>
        </p:txBody>
      </p:sp>
      <p:sp>
        <p:nvSpPr>
          <p:cNvPr id="5" name="Footer Placeholder 4">
            <a:extLst>
              <a:ext uri="{FF2B5EF4-FFF2-40B4-BE49-F238E27FC236}">
                <a16:creationId xmlns:a16="http://schemas.microsoft.com/office/drawing/2014/main" id="{CD5A213D-88F9-E964-18DA-734E02F92E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246A02-2F8A-6454-8BA3-C16E3FEE7B51}"/>
              </a:ext>
            </a:extLst>
          </p:cNvPr>
          <p:cNvSpPr>
            <a:spLocks noGrp="1"/>
          </p:cNvSpPr>
          <p:nvPr>
            <p:ph type="sldNum" sz="quarter" idx="12"/>
          </p:nvPr>
        </p:nvSpPr>
        <p:spPr/>
        <p:txBody>
          <a:bodyPr/>
          <a:lstStyle/>
          <a:p>
            <a:fld id="{1B99F91D-7EB6-F444-8A0C-F97E4399A2F8}" type="slidenum">
              <a:rPr lang="en-US"/>
              <a:t>‹#›</a:t>
            </a:fld>
            <a:endParaRPr lang="en-US"/>
          </a:p>
        </p:txBody>
      </p:sp>
    </p:spTree>
    <p:extLst>
      <p:ext uri="{BB962C8B-B14F-4D97-AF65-F5344CB8AC3E}">
        <p14:creationId xmlns:p14="http://schemas.microsoft.com/office/powerpoint/2010/main" val="2497635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6DB11-D081-DF6B-593D-9D8399AC26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1741ED-0516-8306-332F-D0C459BA22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0EAD85-5269-1891-7554-E79E239D20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C7E055-020D-7E46-A2B5-5F07B23B572B}" type="datetimeFigureOut">
              <a:rPr lang="en-US"/>
              <a:t>6/14/2022</a:t>
            </a:fld>
            <a:endParaRPr lang="en-US"/>
          </a:p>
        </p:txBody>
      </p:sp>
      <p:sp>
        <p:nvSpPr>
          <p:cNvPr id="5" name="Footer Placeholder 4">
            <a:extLst>
              <a:ext uri="{FF2B5EF4-FFF2-40B4-BE49-F238E27FC236}">
                <a16:creationId xmlns:a16="http://schemas.microsoft.com/office/drawing/2014/main" id="{F8EBFC96-E22D-DF42-BA15-2B1D982F25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6196324-4888-7FB9-E0E5-8D4B29C70A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99F91D-7EB6-F444-8A0C-F97E4399A2F8}" type="slidenum">
              <a:rPr lang="en-US"/>
              <a:t>‹#›</a:t>
            </a:fld>
            <a:endParaRPr lang="en-US"/>
          </a:p>
        </p:txBody>
      </p:sp>
    </p:spTree>
    <p:extLst>
      <p:ext uri="{BB962C8B-B14F-4D97-AF65-F5344CB8AC3E}">
        <p14:creationId xmlns:p14="http://schemas.microsoft.com/office/powerpoint/2010/main" val="1313313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6FEE3-09D5-F6BA-EE01-0AAEB263D802}"/>
              </a:ext>
            </a:extLst>
          </p:cNvPr>
          <p:cNvSpPr>
            <a:spLocks noGrp="1"/>
          </p:cNvSpPr>
          <p:nvPr>
            <p:ph type="ctrTitle"/>
          </p:nvPr>
        </p:nvSpPr>
        <p:spPr/>
        <p:txBody>
          <a:bodyPr/>
          <a:lstStyle/>
          <a:p>
            <a:r>
              <a:rPr lang="en-IN" b="1">
                <a:solidFill>
                  <a:srgbClr val="C00000"/>
                </a:solidFill>
              </a:rPr>
              <a:t>इकाई-7</a:t>
            </a:r>
            <a:endParaRPr lang="en-US" b="1">
              <a:solidFill>
                <a:srgbClr val="C00000"/>
              </a:solidFill>
            </a:endParaRPr>
          </a:p>
        </p:txBody>
      </p:sp>
      <p:sp>
        <p:nvSpPr>
          <p:cNvPr id="3" name="Subtitle 2">
            <a:extLst>
              <a:ext uri="{FF2B5EF4-FFF2-40B4-BE49-F238E27FC236}">
                <a16:creationId xmlns:a16="http://schemas.microsoft.com/office/drawing/2014/main" id="{F7258BCD-D5C1-67EB-C0BE-5A279B4F6931}"/>
              </a:ext>
            </a:extLst>
          </p:cNvPr>
          <p:cNvSpPr>
            <a:spLocks noGrp="1"/>
          </p:cNvSpPr>
          <p:nvPr>
            <p:ph type="subTitle" idx="1"/>
          </p:nvPr>
        </p:nvSpPr>
        <p:spPr/>
        <p:txBody>
          <a:bodyPr/>
          <a:lstStyle/>
          <a:p>
            <a:r>
              <a:rPr lang="en-IN" b="1">
                <a:solidFill>
                  <a:srgbClr val="C00000"/>
                </a:solidFill>
              </a:rPr>
              <a:t>उच्च शिक्षा विश्वविद्यालयी शिक्षा एवं उसकी समस्याएं</a:t>
            </a:r>
          </a:p>
          <a:p>
            <a:r>
              <a:rPr lang="en-IN" b="1">
                <a:solidFill>
                  <a:srgbClr val="C00000"/>
                </a:solidFill>
              </a:rPr>
              <a:t>Higher education and its problems</a:t>
            </a:r>
            <a:endParaRPr lang="en-US" b="1">
              <a:solidFill>
                <a:srgbClr val="C00000"/>
              </a:solidFill>
            </a:endParaRPr>
          </a:p>
        </p:txBody>
      </p:sp>
    </p:spTree>
    <p:extLst>
      <p:ext uri="{BB962C8B-B14F-4D97-AF65-F5344CB8AC3E}">
        <p14:creationId xmlns:p14="http://schemas.microsoft.com/office/powerpoint/2010/main" val="3849075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1DB4-DBDE-A847-DF14-DB84255E33FF}"/>
              </a:ext>
            </a:extLst>
          </p:cNvPr>
          <p:cNvSpPr>
            <a:spLocks noGrp="1"/>
          </p:cNvSpPr>
          <p:nvPr>
            <p:ph type="title"/>
          </p:nvPr>
        </p:nvSpPr>
        <p:spPr/>
        <p:txBody>
          <a:bodyPr/>
          <a:lstStyle/>
          <a:p>
            <a:pPr algn="ctr"/>
            <a:r>
              <a:rPr lang="en-IN" b="1">
                <a:solidFill>
                  <a:srgbClr val="C00000"/>
                </a:solidFill>
              </a:rPr>
              <a:t>उच्च शिक्षा का विकास</a:t>
            </a:r>
            <a:br>
              <a:rPr lang="en-IN" b="1">
                <a:solidFill>
                  <a:srgbClr val="C00000"/>
                </a:solidFill>
              </a:rPr>
            </a:br>
            <a:r>
              <a:rPr lang="en-IN" b="1">
                <a:solidFill>
                  <a:srgbClr val="00B050"/>
                </a:solidFill>
              </a:rPr>
              <a:t>Development of higher education</a:t>
            </a:r>
            <a:endParaRPr lang="en-US" b="1">
              <a:solidFill>
                <a:srgbClr val="00B050"/>
              </a:solidFill>
            </a:endParaRPr>
          </a:p>
        </p:txBody>
      </p:sp>
      <p:sp>
        <p:nvSpPr>
          <p:cNvPr id="3" name="Content Placeholder 2">
            <a:extLst>
              <a:ext uri="{FF2B5EF4-FFF2-40B4-BE49-F238E27FC236}">
                <a16:creationId xmlns:a16="http://schemas.microsoft.com/office/drawing/2014/main" id="{DF3DBAFD-7FD4-AD39-1320-F044D0E88993}"/>
              </a:ext>
            </a:extLst>
          </p:cNvPr>
          <p:cNvSpPr>
            <a:spLocks noGrp="1"/>
          </p:cNvSpPr>
          <p:nvPr>
            <p:ph idx="1"/>
          </p:nvPr>
        </p:nvSpPr>
        <p:spPr/>
        <p:txBody>
          <a:bodyPr/>
          <a:lstStyle/>
          <a:p>
            <a:pPr marL="0" indent="0">
              <a:buNone/>
            </a:pPr>
            <a:r>
              <a:rPr lang="en-IN" b="1">
                <a:solidFill>
                  <a:srgbClr val="0070C0"/>
                </a:solidFill>
              </a:rPr>
              <a:t>भारतवर्ष में उच्च शिक्षा का युग वुड घोषणा –पत्र (1854) से शुरू होता है। इससे पूर्व उच्च शिक्षा के विकास का अध्ययन किया जा सकता है। उच्च शिक्षा का विकास तीन युगों से आरंभ होता है। यह तीन युग निम्न प्रकार से हैं।–</a:t>
            </a:r>
          </a:p>
          <a:p>
            <a:pPr marL="514350" indent="-514350">
              <a:buFont typeface="+mj-lt"/>
              <a:buAutoNum type="arabicPeriod"/>
            </a:pPr>
            <a:r>
              <a:rPr lang="en-IN" b="1">
                <a:solidFill>
                  <a:srgbClr val="0070C0"/>
                </a:solidFill>
              </a:rPr>
              <a:t>उच्च शिक्षा का आरंभिक युग (1857-1966)</a:t>
            </a:r>
          </a:p>
          <a:p>
            <a:pPr marL="514350" indent="-514350">
              <a:buFont typeface="+mj-lt"/>
              <a:buAutoNum type="arabicPeriod"/>
            </a:pPr>
            <a:r>
              <a:rPr lang="en-IN" b="1">
                <a:solidFill>
                  <a:srgbClr val="0070C0"/>
                </a:solidFill>
              </a:rPr>
              <a:t>उच्च शिक्षा का द्वितीय युग (1917 – 1947)</a:t>
            </a:r>
          </a:p>
          <a:p>
            <a:pPr marL="514350" indent="-514350">
              <a:buFont typeface="+mj-lt"/>
              <a:buAutoNum type="arabicPeriod"/>
            </a:pPr>
            <a:r>
              <a:rPr lang="en-IN" b="1">
                <a:solidFill>
                  <a:srgbClr val="0070C0"/>
                </a:solidFill>
              </a:rPr>
              <a:t>आधुनिक उच्च शिक्षा का युग (1947 के बाद का)</a:t>
            </a:r>
          </a:p>
          <a:p>
            <a:pPr marL="0" indent="0">
              <a:buNone/>
            </a:pPr>
            <a:endParaRPr lang="en-IN" b="1">
              <a:solidFill>
                <a:srgbClr val="0070C0"/>
              </a:solidFill>
            </a:endParaRPr>
          </a:p>
          <a:p>
            <a:pPr marL="0" indent="0">
              <a:buNone/>
            </a:pPr>
            <a:endParaRPr lang="en-IN" b="1">
              <a:solidFill>
                <a:srgbClr val="0070C0"/>
              </a:solidFill>
            </a:endParaRPr>
          </a:p>
          <a:p>
            <a:pPr marL="0" indent="0">
              <a:buNone/>
            </a:pPr>
            <a:endParaRPr lang="en-IN" b="1">
              <a:solidFill>
                <a:srgbClr val="0070C0"/>
              </a:solidFill>
            </a:endParaRPr>
          </a:p>
        </p:txBody>
      </p:sp>
    </p:spTree>
    <p:extLst>
      <p:ext uri="{BB962C8B-B14F-4D97-AF65-F5344CB8AC3E}">
        <p14:creationId xmlns:p14="http://schemas.microsoft.com/office/powerpoint/2010/main" val="1264068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91B67-5077-426B-3D3A-A4F3F74FE641}"/>
              </a:ext>
            </a:extLst>
          </p:cNvPr>
          <p:cNvSpPr>
            <a:spLocks noGrp="1"/>
          </p:cNvSpPr>
          <p:nvPr>
            <p:ph type="title"/>
          </p:nvPr>
        </p:nvSpPr>
        <p:spPr/>
        <p:txBody>
          <a:bodyPr/>
          <a:lstStyle/>
          <a:p>
            <a:pPr algn="ctr"/>
            <a:r>
              <a:rPr lang="en-IN" b="1">
                <a:solidFill>
                  <a:srgbClr val="C00000"/>
                </a:solidFill>
              </a:rPr>
              <a:t>उच्च शिक्षा के उद्देश्य</a:t>
            </a:r>
            <a:br>
              <a:rPr lang="en-IN" b="1">
                <a:solidFill>
                  <a:srgbClr val="C00000"/>
                </a:solidFill>
              </a:rPr>
            </a:br>
            <a:r>
              <a:rPr lang="en-IN" b="1">
                <a:solidFill>
                  <a:srgbClr val="C00000"/>
                </a:solidFill>
              </a:rPr>
              <a:t>Aims of higher education</a:t>
            </a:r>
            <a:endParaRPr lang="en-US" b="1">
              <a:solidFill>
                <a:srgbClr val="C00000"/>
              </a:solidFill>
            </a:endParaRPr>
          </a:p>
        </p:txBody>
      </p:sp>
      <p:sp>
        <p:nvSpPr>
          <p:cNvPr id="3" name="Content Placeholder 2">
            <a:extLst>
              <a:ext uri="{FF2B5EF4-FFF2-40B4-BE49-F238E27FC236}">
                <a16:creationId xmlns:a16="http://schemas.microsoft.com/office/drawing/2014/main" id="{AB145D85-E919-DE0F-8901-CF9C38FD8F91}"/>
              </a:ext>
            </a:extLst>
          </p:cNvPr>
          <p:cNvSpPr>
            <a:spLocks noGrp="1"/>
          </p:cNvSpPr>
          <p:nvPr>
            <p:ph idx="1"/>
          </p:nvPr>
        </p:nvSpPr>
        <p:spPr/>
        <p:txBody>
          <a:bodyPr/>
          <a:lstStyle/>
          <a:p>
            <a:pPr marL="0" indent="0">
              <a:buNone/>
            </a:pPr>
            <a:r>
              <a:rPr lang="en-IN" b="1">
                <a:solidFill>
                  <a:srgbClr val="00B050"/>
                </a:solidFill>
              </a:rPr>
              <a:t>एच. हेदरिंगटन</a:t>
            </a:r>
            <a:r>
              <a:rPr lang="en-IN" b="1">
                <a:solidFill>
                  <a:srgbClr val="0070C0"/>
                </a:solidFill>
              </a:rPr>
              <a:t> ने अपनी पुस्तक </a:t>
            </a:r>
            <a:r>
              <a:rPr lang="en-IN" b="1">
                <a:solidFill>
                  <a:srgbClr val="00B050"/>
                </a:solidFill>
              </a:rPr>
              <a:t>‘दी सोशल फंक्शन ऑफ दी  यूनिवर्सिटी’ </a:t>
            </a:r>
            <a:r>
              <a:rPr lang="en-IN" b="1">
                <a:solidFill>
                  <a:srgbClr val="0070C0"/>
                </a:solidFill>
              </a:rPr>
              <a:t>मैं विश्वविद्यालय का कार्य ज्ञान के उस व्यापक रूप का अन्वेषण करना बताया है। जो मानव संस्कृति के विभिन्न क्षेत्रों में विकास एवं उन्नति में सहायक हो सके। इससे स्पष्ट होता है की उच्च शिक्षा का प्रमुख उद्देश्य ज्ञान का संकलन, खोज तथा प्रसार करना है।</a:t>
            </a:r>
          </a:p>
          <a:p>
            <a:pPr marL="0" indent="0">
              <a:buNone/>
            </a:pPr>
            <a:endParaRPr lang="en-IN" b="1">
              <a:solidFill>
                <a:srgbClr val="0070C0"/>
              </a:solidFill>
            </a:endParaRPr>
          </a:p>
          <a:p>
            <a:pPr marL="0" indent="0">
              <a:buNone/>
            </a:pPr>
            <a:r>
              <a:rPr lang="en-IN" b="1">
                <a:solidFill>
                  <a:srgbClr val="00B050"/>
                </a:solidFill>
              </a:rPr>
              <a:t>जवाहरलाल नेहरू के अनुसार, </a:t>
            </a:r>
            <a:r>
              <a:rPr lang="en-IN" b="1">
                <a:solidFill>
                  <a:srgbClr val="C00000"/>
                </a:solidFill>
              </a:rPr>
              <a:t>“विश्वविद्यालय का दायित्व मानवता, सहनशीलता, तर्क ,विचारों के विकास तथा सत्य की खोज करना है।</a:t>
            </a:r>
            <a:endParaRPr lang="en-US" b="1">
              <a:solidFill>
                <a:srgbClr val="C00000"/>
              </a:solidFill>
            </a:endParaRPr>
          </a:p>
        </p:txBody>
      </p:sp>
    </p:spTree>
    <p:extLst>
      <p:ext uri="{BB962C8B-B14F-4D97-AF65-F5344CB8AC3E}">
        <p14:creationId xmlns:p14="http://schemas.microsoft.com/office/powerpoint/2010/main" val="1104176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344DA-23E6-BC04-C0F7-8E47115099EF}"/>
              </a:ext>
            </a:extLst>
          </p:cNvPr>
          <p:cNvSpPr>
            <a:spLocks noGrp="1"/>
          </p:cNvSpPr>
          <p:nvPr>
            <p:ph type="title"/>
          </p:nvPr>
        </p:nvSpPr>
        <p:spPr/>
        <p:txBody>
          <a:bodyPr/>
          <a:lstStyle/>
          <a:p>
            <a:pPr algn="ctr"/>
            <a:r>
              <a:rPr lang="en-IN" b="1">
                <a:solidFill>
                  <a:srgbClr val="C00000"/>
                </a:solidFill>
              </a:rPr>
              <a:t>उच्च शिक्षा का महत्व एवं आवश्यकता</a:t>
            </a:r>
            <a:br>
              <a:rPr lang="en-IN" b="1">
                <a:solidFill>
                  <a:srgbClr val="C00000"/>
                </a:solidFill>
              </a:rPr>
            </a:br>
            <a:r>
              <a:rPr lang="en-IN" b="1">
                <a:solidFill>
                  <a:srgbClr val="00B050"/>
                </a:solidFill>
              </a:rPr>
              <a:t>Importance and need of higher education</a:t>
            </a:r>
            <a:endParaRPr lang="en-US" b="1">
              <a:solidFill>
                <a:srgbClr val="00B050"/>
              </a:solidFill>
            </a:endParaRPr>
          </a:p>
        </p:txBody>
      </p:sp>
      <p:sp>
        <p:nvSpPr>
          <p:cNvPr id="3" name="Content Placeholder 2">
            <a:extLst>
              <a:ext uri="{FF2B5EF4-FFF2-40B4-BE49-F238E27FC236}">
                <a16:creationId xmlns:a16="http://schemas.microsoft.com/office/drawing/2014/main" id="{CD9B3A06-D1CE-1716-DB61-B7B8315A56FC}"/>
              </a:ext>
            </a:extLst>
          </p:cNvPr>
          <p:cNvSpPr>
            <a:spLocks noGrp="1"/>
          </p:cNvSpPr>
          <p:nvPr>
            <p:ph idx="1"/>
          </p:nvPr>
        </p:nvSpPr>
        <p:spPr/>
        <p:txBody>
          <a:bodyPr/>
          <a:lstStyle/>
          <a:p>
            <a:r>
              <a:rPr lang="en-IN" b="1">
                <a:solidFill>
                  <a:srgbClr val="0070C0"/>
                </a:solidFill>
              </a:rPr>
              <a:t>छात्रों में व्यापक दृष्टिकोण उत्पन्न करने हेतु</a:t>
            </a:r>
          </a:p>
          <a:p>
            <a:r>
              <a:rPr lang="en-IN" b="1">
                <a:solidFill>
                  <a:srgbClr val="0070C0"/>
                </a:solidFill>
              </a:rPr>
              <a:t>कार्यकुशलता और नेतृत्व क्षमता का विकास करने हेतु</a:t>
            </a:r>
          </a:p>
          <a:p>
            <a:r>
              <a:rPr lang="en-IN" b="1">
                <a:solidFill>
                  <a:srgbClr val="0070C0"/>
                </a:solidFill>
              </a:rPr>
              <a:t>उच्च स्तर का ज्ञानार्जन</a:t>
            </a:r>
          </a:p>
          <a:p>
            <a:r>
              <a:rPr lang="en-IN" b="1">
                <a:solidFill>
                  <a:srgbClr val="0070C0"/>
                </a:solidFill>
              </a:rPr>
              <a:t>विषय विशेषज्ञों के निर्माण हेतु</a:t>
            </a:r>
          </a:p>
          <a:p>
            <a:r>
              <a:rPr lang="en-IN" b="1">
                <a:solidFill>
                  <a:srgbClr val="0070C0"/>
                </a:solidFill>
              </a:rPr>
              <a:t>राष्ट्र के चहुमुखी विकास हेतु।</a:t>
            </a:r>
            <a:endParaRPr lang="en-US" b="1">
              <a:solidFill>
                <a:srgbClr val="0070C0"/>
              </a:solidFill>
            </a:endParaRPr>
          </a:p>
        </p:txBody>
      </p:sp>
    </p:spTree>
    <p:extLst>
      <p:ext uri="{BB962C8B-B14F-4D97-AF65-F5344CB8AC3E}">
        <p14:creationId xmlns:p14="http://schemas.microsoft.com/office/powerpoint/2010/main" val="1833475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166F1-8CFB-BDA8-5642-3974C04142CF}"/>
              </a:ext>
            </a:extLst>
          </p:cNvPr>
          <p:cNvSpPr>
            <a:spLocks noGrp="1"/>
          </p:cNvSpPr>
          <p:nvPr>
            <p:ph type="title"/>
          </p:nvPr>
        </p:nvSpPr>
        <p:spPr/>
        <p:txBody>
          <a:bodyPr>
            <a:normAutofit fontScale="90000"/>
          </a:bodyPr>
          <a:lstStyle/>
          <a:p>
            <a:pPr algn="ctr"/>
            <a:r>
              <a:rPr lang="en-IN" b="1">
                <a:solidFill>
                  <a:srgbClr val="C00000"/>
                </a:solidFill>
              </a:rPr>
              <a:t>उच्च शिक्षा की समस्याएं एवं उनका निराकरण</a:t>
            </a:r>
            <a:br>
              <a:rPr lang="en-IN" b="1">
                <a:solidFill>
                  <a:srgbClr val="C00000"/>
                </a:solidFill>
              </a:rPr>
            </a:br>
            <a:r>
              <a:rPr lang="en-IN" b="1">
                <a:solidFill>
                  <a:srgbClr val="C00000"/>
                </a:solidFill>
              </a:rPr>
              <a:t> </a:t>
            </a:r>
            <a:r>
              <a:rPr lang="en-IN" b="1">
                <a:solidFill>
                  <a:srgbClr val="00B050"/>
                </a:solidFill>
              </a:rPr>
              <a:t>Problems of higher education and their solutions</a:t>
            </a:r>
            <a:endParaRPr lang="en-US" b="1">
              <a:solidFill>
                <a:srgbClr val="00B050"/>
              </a:solidFill>
            </a:endParaRPr>
          </a:p>
        </p:txBody>
      </p:sp>
      <p:sp>
        <p:nvSpPr>
          <p:cNvPr id="3" name="Content Placeholder 2">
            <a:extLst>
              <a:ext uri="{FF2B5EF4-FFF2-40B4-BE49-F238E27FC236}">
                <a16:creationId xmlns:a16="http://schemas.microsoft.com/office/drawing/2014/main" id="{0E5177FE-365A-26DD-F9B9-F1370BE572BD}"/>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छात्र अनुशासन हीनता, उद्देश्य विहीनता</a:t>
            </a:r>
          </a:p>
          <a:p>
            <a:pPr marL="514350" indent="-514350">
              <a:buFont typeface="+mj-lt"/>
              <a:buAutoNum type="arabicPeriod"/>
            </a:pPr>
            <a:r>
              <a:rPr lang="en-IN" b="1">
                <a:solidFill>
                  <a:srgbClr val="0070C0"/>
                </a:solidFill>
              </a:rPr>
              <a:t>प्रवेश की समस्या, शिक्षकों की दशा</a:t>
            </a:r>
          </a:p>
          <a:p>
            <a:pPr marL="514350" indent="-514350">
              <a:buFont typeface="+mj-lt"/>
              <a:buAutoNum type="arabicPeriod"/>
            </a:pPr>
            <a:r>
              <a:rPr lang="en-IN" b="1">
                <a:solidFill>
                  <a:srgbClr val="0070C0"/>
                </a:solidFill>
              </a:rPr>
              <a:t>उच्च स्तर का ह्रास ,दोषपूर्ण अध्यापन विधि</a:t>
            </a:r>
          </a:p>
          <a:p>
            <a:pPr marL="514350" indent="-514350">
              <a:buFont typeface="+mj-lt"/>
              <a:buAutoNum type="arabicPeriod"/>
            </a:pPr>
            <a:r>
              <a:rPr lang="en-IN" b="1">
                <a:solidFill>
                  <a:srgbClr val="0070C0"/>
                </a:solidFill>
              </a:rPr>
              <a:t>प्रतिभाओं के लोभ की समस्या, नैतिक एवं धार्मिक मूल्यों का अभाव</a:t>
            </a:r>
          </a:p>
          <a:p>
            <a:pPr marL="514350" indent="-514350">
              <a:buFont typeface="+mj-lt"/>
              <a:buAutoNum type="arabicPeriod"/>
            </a:pPr>
            <a:r>
              <a:rPr lang="en-IN" b="1">
                <a:solidFill>
                  <a:srgbClr val="0070C0"/>
                </a:solidFill>
              </a:rPr>
              <a:t>परस्पर संपर्क एवं सहयोग का अभाव, शोध कार्यों का अभाव</a:t>
            </a:r>
          </a:p>
          <a:p>
            <a:pPr marL="514350" indent="-514350">
              <a:buFont typeface="+mj-lt"/>
              <a:buAutoNum type="arabicPeriod"/>
            </a:pPr>
            <a:r>
              <a:rPr lang="en-IN" b="1">
                <a:solidFill>
                  <a:srgbClr val="0070C0"/>
                </a:solidFill>
              </a:rPr>
              <a:t>छात्र कल्याण क्रियाओं का अभाव ,अपव्यय एवं अवरोधन की समस्या</a:t>
            </a:r>
          </a:p>
          <a:p>
            <a:pPr marL="514350" indent="-514350">
              <a:buFont typeface="+mj-lt"/>
              <a:buAutoNum type="arabicPeriod"/>
            </a:pPr>
            <a:r>
              <a:rPr lang="en-IN" b="1">
                <a:solidFill>
                  <a:srgbClr val="0070C0"/>
                </a:solidFill>
              </a:rPr>
              <a:t>स्वतंत्रता का अभाव ,व्यावसायिक एवं तकनीकी शिक्षा</a:t>
            </a:r>
          </a:p>
          <a:p>
            <a:pPr marL="514350" indent="-514350">
              <a:buFont typeface="+mj-lt"/>
              <a:buAutoNum type="arabicPeriod"/>
            </a:pPr>
            <a:r>
              <a:rPr lang="en-IN" b="1">
                <a:solidFill>
                  <a:srgbClr val="0070C0"/>
                </a:solidFill>
              </a:rPr>
              <a:t>पुस्तकालय एवं प्रयोगशाला की स्थिति, उच्च शिक्षा का माध्यम</a:t>
            </a:r>
          </a:p>
          <a:p>
            <a:pPr marL="514350" indent="-514350">
              <a:buFont typeface="+mj-lt"/>
              <a:buAutoNum type="arabicPeriod"/>
            </a:pPr>
            <a:r>
              <a:rPr lang="en-IN" b="1">
                <a:solidFill>
                  <a:srgbClr val="0070C0"/>
                </a:solidFill>
              </a:rPr>
              <a:t>दोषपूर्ण परीक्षा प्रणाली, वित्त समस्या, प्रशासनिक समस्याएं</a:t>
            </a:r>
          </a:p>
          <a:p>
            <a:pPr marL="514350" indent="-514350">
              <a:buFont typeface="+mj-lt"/>
              <a:buAutoNum type="arabicPeriod"/>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4266622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C4C31-23C3-858A-5766-C4FAE3E065EF}"/>
              </a:ext>
            </a:extLst>
          </p:cNvPr>
          <p:cNvSpPr>
            <a:spLocks noGrp="1"/>
          </p:cNvSpPr>
          <p:nvPr>
            <p:ph type="title"/>
          </p:nvPr>
        </p:nvSpPr>
        <p:spPr/>
        <p:txBody>
          <a:bodyPr/>
          <a:lstStyle/>
          <a:p>
            <a:pPr algn="ctr"/>
            <a:r>
              <a:rPr lang="en-IN" b="1">
                <a:solidFill>
                  <a:srgbClr val="C00000"/>
                </a:solidFill>
              </a:rPr>
              <a:t>विश्वविद्यालय स्वायत्तता</a:t>
            </a:r>
            <a:br>
              <a:rPr lang="en-IN" b="1">
                <a:solidFill>
                  <a:srgbClr val="C00000"/>
                </a:solidFill>
              </a:rPr>
            </a:br>
            <a:r>
              <a:rPr lang="en-IN" b="1">
                <a:solidFill>
                  <a:srgbClr val="00B050"/>
                </a:solidFill>
              </a:rPr>
              <a:t>University autonomy</a:t>
            </a:r>
            <a:endParaRPr lang="en-US" b="1">
              <a:solidFill>
                <a:srgbClr val="00B050"/>
              </a:solidFill>
            </a:endParaRPr>
          </a:p>
        </p:txBody>
      </p:sp>
      <p:sp>
        <p:nvSpPr>
          <p:cNvPr id="3" name="Content Placeholder 2">
            <a:extLst>
              <a:ext uri="{FF2B5EF4-FFF2-40B4-BE49-F238E27FC236}">
                <a16:creationId xmlns:a16="http://schemas.microsoft.com/office/drawing/2014/main" id="{6F7BB56A-42C5-14CB-BB5A-915760B828B6}"/>
              </a:ext>
            </a:extLst>
          </p:cNvPr>
          <p:cNvSpPr>
            <a:spLocks noGrp="1"/>
          </p:cNvSpPr>
          <p:nvPr>
            <p:ph idx="1"/>
          </p:nvPr>
        </p:nvSpPr>
        <p:spPr/>
        <p:txBody>
          <a:bodyPr/>
          <a:lstStyle/>
          <a:p>
            <a:pPr marL="0" indent="0">
              <a:buNone/>
            </a:pPr>
            <a:r>
              <a:rPr lang="en-IN" b="1">
                <a:solidFill>
                  <a:srgbClr val="0070C0"/>
                </a:solidFill>
              </a:rPr>
              <a:t>विश्वविद्यालय स्वायत्तता से आशय विश्वविद्यालयों के कार्यों में दखल ना देने से है, जबकि शिक्षकों की अकादमिक स्वतंत्रता से आशय शिक्षकों को अपने विचारों के अनुरूप शिक्षण करने की स्वतंत्रता देने से है। विश्वविद्यालय में स्वायत्तता का विवरण निम्न है-</a:t>
            </a:r>
          </a:p>
          <a:p>
            <a:pPr marL="514350" indent="-514350">
              <a:buFont typeface="+mj-lt"/>
              <a:buAutoNum type="arabicPeriod"/>
            </a:pPr>
            <a:r>
              <a:rPr lang="en-IN" b="1">
                <a:solidFill>
                  <a:srgbClr val="0070C0"/>
                </a:solidFill>
              </a:rPr>
              <a:t>विश्वविद्यालय में स्वायत्तता</a:t>
            </a:r>
          </a:p>
          <a:p>
            <a:pPr marL="514350" indent="-514350">
              <a:buFont typeface="+mj-lt"/>
              <a:buAutoNum type="arabicPeriod"/>
            </a:pPr>
            <a:r>
              <a:rPr lang="en-IN" b="1">
                <a:solidFill>
                  <a:srgbClr val="0070C0"/>
                </a:solidFill>
              </a:rPr>
              <a:t>विश्वविद्यालय समूह अथवा प्रणाली में स्वायत्तता</a:t>
            </a:r>
          </a:p>
          <a:p>
            <a:pPr marL="514350" indent="-514350">
              <a:buFont typeface="+mj-lt"/>
              <a:buAutoNum type="arabicPeriod"/>
            </a:pPr>
            <a:r>
              <a:rPr lang="en-IN" b="1">
                <a:solidFill>
                  <a:srgbClr val="0070C0"/>
                </a:solidFill>
              </a:rPr>
              <a:t>वाह्य अभीक्रमो के संबंध में स्वायत्तता</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58995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EA9F-CD5B-C78D-0E3F-D5B97CAB283D}"/>
              </a:ext>
            </a:extLst>
          </p:cNvPr>
          <p:cNvSpPr>
            <a:spLocks noGrp="1"/>
          </p:cNvSpPr>
          <p:nvPr>
            <p:ph type="title"/>
          </p:nvPr>
        </p:nvSpPr>
        <p:spPr/>
        <p:txBody>
          <a:bodyPr/>
          <a:lstStyle/>
          <a:p>
            <a:pPr algn="ctr"/>
            <a:r>
              <a:rPr lang="en-IN" b="1">
                <a:solidFill>
                  <a:srgbClr val="C00000"/>
                </a:solidFill>
              </a:rPr>
              <a:t>अन्तर्विषयी अभीगमन</a:t>
            </a:r>
            <a:br>
              <a:rPr lang="en-IN" b="1">
                <a:solidFill>
                  <a:srgbClr val="C00000"/>
                </a:solidFill>
              </a:rPr>
            </a:br>
            <a:r>
              <a:rPr lang="en-IN" b="1">
                <a:solidFill>
                  <a:srgbClr val="00B050"/>
                </a:solidFill>
              </a:rPr>
              <a:t>Inter-disciplinary approach</a:t>
            </a:r>
            <a:endParaRPr lang="en-US" b="1">
              <a:solidFill>
                <a:srgbClr val="00B050"/>
              </a:solidFill>
            </a:endParaRPr>
          </a:p>
        </p:txBody>
      </p:sp>
      <p:sp>
        <p:nvSpPr>
          <p:cNvPr id="3" name="Content Placeholder 2">
            <a:extLst>
              <a:ext uri="{FF2B5EF4-FFF2-40B4-BE49-F238E27FC236}">
                <a16:creationId xmlns:a16="http://schemas.microsoft.com/office/drawing/2014/main" id="{F0CD0E53-54CA-30AD-ACCA-21EE119EA630}"/>
              </a:ext>
            </a:extLst>
          </p:cNvPr>
          <p:cNvSpPr>
            <a:spLocks noGrp="1"/>
          </p:cNvSpPr>
          <p:nvPr>
            <p:ph idx="1"/>
          </p:nvPr>
        </p:nvSpPr>
        <p:spPr/>
        <p:txBody>
          <a:bodyPr/>
          <a:lstStyle/>
          <a:p>
            <a:pPr marL="0" indent="0">
              <a:buNone/>
            </a:pPr>
            <a:r>
              <a:rPr lang="en-IN" b="1">
                <a:solidFill>
                  <a:srgbClr val="0070C0"/>
                </a:solidFill>
              </a:rPr>
              <a:t>अन्तर्विषयी अभीगमन को कुछ शिक्षा शास्त्री सहकारी अनुशासन के नाम से भी संबोधित करते हैं। क्योंकि इसमें दो अथवा दो से ज्यादा अनुशासनो के ज्ञान व विधियों का संयुक्त रूप से प्रयोग किया जाता है।</a:t>
            </a:r>
          </a:p>
          <a:p>
            <a:pPr marL="0" indent="0">
              <a:buNone/>
            </a:pPr>
            <a:r>
              <a:rPr lang="en-IN" b="1">
                <a:solidFill>
                  <a:srgbClr val="0070C0"/>
                </a:solidFill>
              </a:rPr>
              <a:t>अतः दो या दो से अधिक विषयों के सामूहिक प्रयास द्वारा शैक्षिक उत्पादन की प्रक्रिया का नियोजन वार्ड क्रियान्वयन करना  ही अन्तर्विषयी अभीगमन कहलाता है।</a:t>
            </a:r>
            <a:endParaRPr lang="en-US" b="1">
              <a:solidFill>
                <a:srgbClr val="0070C0"/>
              </a:solidFill>
            </a:endParaRPr>
          </a:p>
        </p:txBody>
      </p:sp>
    </p:spTree>
    <p:extLst>
      <p:ext uri="{BB962C8B-B14F-4D97-AF65-F5344CB8AC3E}">
        <p14:creationId xmlns:p14="http://schemas.microsoft.com/office/powerpoint/2010/main" val="166825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31766-5FA4-2985-D253-14035E5DA8C2}"/>
              </a:ext>
            </a:extLst>
          </p:cNvPr>
          <p:cNvSpPr>
            <a:spLocks noGrp="1"/>
          </p:cNvSpPr>
          <p:nvPr>
            <p:ph type="title"/>
          </p:nvPr>
        </p:nvSpPr>
        <p:spPr/>
        <p:txBody>
          <a:bodyPr/>
          <a:lstStyle/>
          <a:p>
            <a:pPr algn="ctr"/>
            <a:r>
              <a:rPr lang="en-IN" b="1">
                <a:solidFill>
                  <a:srgbClr val="C00000"/>
                </a:solidFill>
              </a:rPr>
              <a:t>कार्यानुभव</a:t>
            </a:r>
            <a:br>
              <a:rPr lang="en-IN" b="1">
                <a:solidFill>
                  <a:srgbClr val="C00000"/>
                </a:solidFill>
              </a:rPr>
            </a:br>
            <a:r>
              <a:rPr lang="en-IN" b="1">
                <a:solidFill>
                  <a:srgbClr val="00B050"/>
                </a:solidFill>
              </a:rPr>
              <a:t>Work experience</a:t>
            </a:r>
            <a:endParaRPr lang="en-US" b="1">
              <a:solidFill>
                <a:srgbClr val="00B050"/>
              </a:solidFill>
            </a:endParaRPr>
          </a:p>
        </p:txBody>
      </p:sp>
      <p:sp>
        <p:nvSpPr>
          <p:cNvPr id="3" name="Content Placeholder 2">
            <a:extLst>
              <a:ext uri="{FF2B5EF4-FFF2-40B4-BE49-F238E27FC236}">
                <a16:creationId xmlns:a16="http://schemas.microsoft.com/office/drawing/2014/main" id="{96A1ED5E-7220-0429-67F3-33D8AD5CBD90}"/>
              </a:ext>
            </a:extLst>
          </p:cNvPr>
          <p:cNvSpPr>
            <a:spLocks noGrp="1"/>
          </p:cNvSpPr>
          <p:nvPr>
            <p:ph idx="1"/>
          </p:nvPr>
        </p:nvSpPr>
        <p:spPr/>
        <p:txBody>
          <a:bodyPr/>
          <a:lstStyle/>
          <a:p>
            <a:pPr marL="0" indent="0">
              <a:buNone/>
            </a:pPr>
            <a:r>
              <a:rPr lang="en-IN" b="1">
                <a:solidFill>
                  <a:srgbClr val="0070C0"/>
                </a:solidFill>
              </a:rPr>
              <a:t>आयोग ने कहा है कि “हम कार्य अनुभव को विद्यालय घर कार्यशाला खेत कारखाने अथवा किसी भी अन्य उत्पादक परिस्थिति में किसी उत्पादक कार्य में भाग लेने के रूप में परिभाषित करते हैं।”</a:t>
            </a:r>
          </a:p>
          <a:p>
            <a:pPr marL="0" indent="0">
              <a:buNone/>
            </a:pPr>
            <a:r>
              <a:rPr lang="en-IN" b="1">
                <a:solidFill>
                  <a:srgbClr val="C00000"/>
                </a:solidFill>
              </a:rPr>
              <a:t>शिक्षा आयोग के कार्य - </a:t>
            </a:r>
            <a:r>
              <a:rPr lang="en-IN" b="1">
                <a:solidFill>
                  <a:srgbClr val="0070C0"/>
                </a:solidFill>
              </a:rPr>
              <a:t>अनुभव की उपयोगिता को ध्यान में रखते हुए यह भी कहां- “शिक्षा को जीवन तथा उत्पादकता से जोड़ने के एक कार्यक्रम के रूप में हम प्रस्तावित करते हैं कि कार्य अनुभव को सभी प्रकार के प्रकार की शिक्षा कि शिक्षा, सामान्य या व्यवसायिक  के एक अभिन्न अंग के रूप में लागू किया जाना चाहिए।</a:t>
            </a:r>
            <a:endParaRPr lang="en-US" b="1">
              <a:solidFill>
                <a:srgbClr val="0070C0"/>
              </a:solidFill>
            </a:endParaRPr>
          </a:p>
        </p:txBody>
      </p:sp>
    </p:spTree>
    <p:extLst>
      <p:ext uri="{BB962C8B-B14F-4D97-AF65-F5344CB8AC3E}">
        <p14:creationId xmlns:p14="http://schemas.microsoft.com/office/powerpoint/2010/main" val="3545622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0</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इकाई-7</vt:lpstr>
      <vt:lpstr>उच्च शिक्षा का विकास Development of higher education</vt:lpstr>
      <vt:lpstr>उच्च शिक्षा के उद्देश्य Aims of higher education</vt:lpstr>
      <vt:lpstr>उच्च शिक्षा का महत्व एवं आवश्यकता Importance and need of higher education</vt:lpstr>
      <vt:lpstr>उच्च शिक्षा की समस्याएं एवं उनका निराकरण  Problems of higher education and their solutions</vt:lpstr>
      <vt:lpstr>विश्वविद्यालय स्वायत्तता University autonomy</vt:lpstr>
      <vt:lpstr>अन्तर्विषयी अभीगमन Inter-disciplinary approach</vt:lpstr>
      <vt:lpstr>कार्यानुभव Work experience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इकाई-7</dc:title>
  <dc:creator>Unknown User</dc:creator>
  <cp:lastModifiedBy>Unknown User</cp:lastModifiedBy>
  <cp:revision>5</cp:revision>
  <dcterms:created xsi:type="dcterms:W3CDTF">2022-06-13T04:51:56Z</dcterms:created>
  <dcterms:modified xsi:type="dcterms:W3CDTF">2022-06-14T07:07:29Z</dcterms:modified>
</cp:coreProperties>
</file>