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D671-686D-1BE0-F15F-53967359C0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C35C68-9A32-A38E-351E-DA447B2DC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86398-F4BE-F23A-F065-8449B9AB30C0}"/>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8D391517-F23D-589A-01D4-4F2E62D97B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65A0B3-7BEF-ED2E-3664-765A70B16196}"/>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313722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353F6-490B-A2EC-7727-69F1B7426D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58A32D-E3CA-4CD2-1160-FB9F4C5314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3EFA2C-39BC-EEF1-4FBA-64A470DC783B}"/>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5ACCCBD6-3E7C-2E6E-AF8F-C6A1CF67A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FC3998-4DF8-F08E-8D69-701B5F1FC2D0}"/>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1765872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8F39D-84B6-7A25-48DD-655841A013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84F98F-48B3-57ED-1D54-DCBD35ED02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ADC361-7BCB-FCDC-D2F6-418510641364}"/>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94DA6659-78F2-E50B-5A2E-3DE5F7FBC4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00935-E3DA-FE17-C72D-C91F749C2F02}"/>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1811012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66CD-2F7D-27CC-C91C-4ACDD374F2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5FDF99-DF3A-2166-809F-BBD8BF019F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7552EE7-B958-1E94-80B7-A0F17EAE4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F05B28-6CE8-CE9A-0851-1AF505C84391}"/>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6" name="Footer Placeholder 5">
            <a:extLst>
              <a:ext uri="{FF2B5EF4-FFF2-40B4-BE49-F238E27FC236}">
                <a16:creationId xmlns:a16="http://schemas.microsoft.com/office/drawing/2014/main" id="{B0A0AD1E-E3DA-2AC8-3B13-5A7DD1517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30B19F-B83E-0391-5FB3-5625FFAB2550}"/>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4081401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AD57-9265-5C55-BF58-A645905174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2867AB-3A4B-0C48-2BDD-0BD029D1CA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172114-A928-76BD-B9CC-F95781EC68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61BA5C-5F9E-0940-F62D-DBC679D285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930660-638C-AFFA-A4F5-DDCB31A7C0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6C3850-D03F-D12F-C3B9-B7DF4CBD2884}"/>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8" name="Footer Placeholder 7">
            <a:extLst>
              <a:ext uri="{FF2B5EF4-FFF2-40B4-BE49-F238E27FC236}">
                <a16:creationId xmlns:a16="http://schemas.microsoft.com/office/drawing/2014/main" id="{F78258A2-78E6-2CC8-B1D4-C3F9D92D44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03B717-4BDA-085B-8396-FEB819B302CE}"/>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2068466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4392-9D22-C35E-B6F9-B131F6F950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3D5428-6CC1-4975-FFD8-3E8CA0F55880}"/>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4" name="Footer Placeholder 3">
            <a:extLst>
              <a:ext uri="{FF2B5EF4-FFF2-40B4-BE49-F238E27FC236}">
                <a16:creationId xmlns:a16="http://schemas.microsoft.com/office/drawing/2014/main" id="{5DA96FBF-5F8A-B5E3-BA44-1B6B3E6404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E23CBE-F9B7-0E50-D651-32820DB98009}"/>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851450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F5FA64-D341-C0CF-01CE-0A5D4E71AC62}"/>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3" name="Footer Placeholder 2">
            <a:extLst>
              <a:ext uri="{FF2B5EF4-FFF2-40B4-BE49-F238E27FC236}">
                <a16:creationId xmlns:a16="http://schemas.microsoft.com/office/drawing/2014/main" id="{ADD75FD4-F433-1691-9CD4-4AC26BA98E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337636-9D48-EC28-6B90-78B9555B7558}"/>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3919374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10A9D-77EA-CDE5-8962-A6F39800A4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5A107E-E42B-4C26-6413-B1FCE93A46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2C325A-6642-3542-76B0-012DBDBF8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E9A358-EC63-EEAB-581B-ED21904FB847}"/>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6" name="Footer Placeholder 5">
            <a:extLst>
              <a:ext uri="{FF2B5EF4-FFF2-40B4-BE49-F238E27FC236}">
                <a16:creationId xmlns:a16="http://schemas.microsoft.com/office/drawing/2014/main" id="{065AC562-C370-1EF4-B12F-501E5CAAAA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26D40-F6BA-3494-F7E5-FB9B0D25EFFB}"/>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2644639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E551-EAF8-54BF-C07F-18365DBDE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C9119B-B7E5-E973-1447-3F0766207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F7AA97-D125-57F1-907E-DC9AA2A75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53B7E3-4C49-C231-F6CE-6DE354D67D9E}"/>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6" name="Footer Placeholder 5">
            <a:extLst>
              <a:ext uri="{FF2B5EF4-FFF2-40B4-BE49-F238E27FC236}">
                <a16:creationId xmlns:a16="http://schemas.microsoft.com/office/drawing/2014/main" id="{A1DCD6AA-FFCE-6C8A-D765-B0F4DA568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F0C47C-EAA9-7F19-98DC-788E1C0A9E5A}"/>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300220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CAED-F2F4-F90A-EF07-D26C226D98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DC4595-9D76-AAB7-9B64-F40F4ECDE6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226865-9A59-80C5-40CD-ADDDDD1A9CE8}"/>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0F31E86E-306C-A33F-11EA-93EF9EB7B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7C8D2-A0DE-C505-1C90-E08D60037B04}"/>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1422370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5765CD-71CE-EB73-C6EE-BB5866F466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855D59-0D42-9273-48DC-42E16A5209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E517EC-90EE-98E7-55EA-32DA06E40678}"/>
              </a:ext>
            </a:extLst>
          </p:cNvPr>
          <p:cNvSpPr>
            <a:spLocks noGrp="1"/>
          </p:cNvSpPr>
          <p:nvPr>
            <p:ph type="dt" sz="half" idx="10"/>
          </p:nvPr>
        </p:nvSpPr>
        <p:spPr/>
        <p:txBody>
          <a:body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D017E774-BA5B-7451-6C6F-C8E4B69E86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786727-8A83-8537-B5CF-5EEE6695C97F}"/>
              </a:ext>
            </a:extLst>
          </p:cNvPr>
          <p:cNvSpPr>
            <a:spLocks noGrp="1"/>
          </p:cNvSpPr>
          <p:nvPr>
            <p:ph type="sldNum" sz="quarter" idx="12"/>
          </p:nvPr>
        </p:nvSpPr>
        <p:spPr/>
        <p:txBody>
          <a:bodyPr/>
          <a:lstStyle/>
          <a:p>
            <a:fld id="{876EC08A-9927-BF40-A66C-D22987C74B3C}" type="slidenum">
              <a:rPr lang="en-US"/>
              <a:t>‹#›</a:t>
            </a:fld>
            <a:endParaRPr lang="en-US"/>
          </a:p>
        </p:txBody>
      </p:sp>
    </p:spTree>
    <p:extLst>
      <p:ext uri="{BB962C8B-B14F-4D97-AF65-F5344CB8AC3E}">
        <p14:creationId xmlns:p14="http://schemas.microsoft.com/office/powerpoint/2010/main" val="142861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3E5DC-E77C-6729-3633-29CE206B73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17F1A2-C12D-54C7-6ECE-870B1A22A2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9B1AFC-230D-1AE0-1C72-659D5E242E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FE359-7719-9741-9485-9364FE4C706B}" type="datetimeFigureOut">
              <a:rPr lang="en-US"/>
              <a:t>6/14/2022</a:t>
            </a:fld>
            <a:endParaRPr lang="en-US"/>
          </a:p>
        </p:txBody>
      </p:sp>
      <p:sp>
        <p:nvSpPr>
          <p:cNvPr id="5" name="Footer Placeholder 4">
            <a:extLst>
              <a:ext uri="{FF2B5EF4-FFF2-40B4-BE49-F238E27FC236}">
                <a16:creationId xmlns:a16="http://schemas.microsoft.com/office/drawing/2014/main" id="{ED936079-9BE6-3D8E-7487-32AFC8E00B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8D0992-8CD5-2731-7FDE-22A34F96BB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6EC08A-9927-BF40-A66C-D22987C74B3C}" type="slidenum">
              <a:rPr lang="en-US"/>
              <a:t>‹#›</a:t>
            </a:fld>
            <a:endParaRPr lang="en-US"/>
          </a:p>
        </p:txBody>
      </p:sp>
    </p:spTree>
    <p:extLst>
      <p:ext uri="{BB962C8B-B14F-4D97-AF65-F5344CB8AC3E}">
        <p14:creationId xmlns:p14="http://schemas.microsoft.com/office/powerpoint/2010/main" val="2828516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72F9E-C9A8-EC09-6065-C2A98D3272A9}"/>
              </a:ext>
            </a:extLst>
          </p:cNvPr>
          <p:cNvSpPr>
            <a:spLocks noGrp="1"/>
          </p:cNvSpPr>
          <p:nvPr>
            <p:ph type="ctrTitle"/>
          </p:nvPr>
        </p:nvSpPr>
        <p:spPr/>
        <p:txBody>
          <a:bodyPr/>
          <a:lstStyle/>
          <a:p>
            <a:r>
              <a:rPr lang="en-IN" b="1">
                <a:solidFill>
                  <a:srgbClr val="C00000"/>
                </a:solidFill>
              </a:rPr>
              <a:t>इकाई-6</a:t>
            </a:r>
            <a:endParaRPr lang="en-US" b="1">
              <a:solidFill>
                <a:srgbClr val="C00000"/>
              </a:solidFill>
            </a:endParaRPr>
          </a:p>
        </p:txBody>
      </p:sp>
      <p:sp>
        <p:nvSpPr>
          <p:cNvPr id="3" name="Subtitle 2">
            <a:extLst>
              <a:ext uri="{FF2B5EF4-FFF2-40B4-BE49-F238E27FC236}">
                <a16:creationId xmlns:a16="http://schemas.microsoft.com/office/drawing/2014/main" id="{CA9F9C7A-7484-ECF5-4F94-01B128916342}"/>
              </a:ext>
            </a:extLst>
          </p:cNvPr>
          <p:cNvSpPr>
            <a:spLocks noGrp="1"/>
          </p:cNvSpPr>
          <p:nvPr>
            <p:ph type="subTitle" idx="1"/>
          </p:nvPr>
        </p:nvSpPr>
        <p:spPr/>
        <p:txBody>
          <a:bodyPr/>
          <a:lstStyle/>
          <a:p>
            <a:r>
              <a:rPr lang="en-IN" b="1">
                <a:solidFill>
                  <a:srgbClr val="C00000"/>
                </a:solidFill>
              </a:rPr>
              <a:t>Secondary education and its problem</a:t>
            </a:r>
            <a:endParaRPr lang="en-US" b="1">
              <a:solidFill>
                <a:srgbClr val="C00000"/>
              </a:solidFill>
            </a:endParaRPr>
          </a:p>
        </p:txBody>
      </p:sp>
    </p:spTree>
    <p:extLst>
      <p:ext uri="{BB962C8B-B14F-4D97-AF65-F5344CB8AC3E}">
        <p14:creationId xmlns:p14="http://schemas.microsoft.com/office/powerpoint/2010/main" val="412587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DC84-C6B8-6E29-2FDD-7B9A7444704D}"/>
              </a:ext>
            </a:extLst>
          </p:cNvPr>
          <p:cNvSpPr>
            <a:spLocks noGrp="1"/>
          </p:cNvSpPr>
          <p:nvPr>
            <p:ph type="title"/>
          </p:nvPr>
        </p:nvSpPr>
        <p:spPr/>
        <p:txBody>
          <a:bodyPr/>
          <a:lstStyle/>
          <a:p>
            <a:pPr algn="ctr"/>
            <a:r>
              <a:rPr lang="en-IN" b="1">
                <a:solidFill>
                  <a:srgbClr val="C00000"/>
                </a:solidFill>
              </a:rPr>
              <a:t>माध्यमिक शिक्षा का विकास</a:t>
            </a:r>
            <a:br>
              <a:rPr lang="en-IN" b="1">
                <a:solidFill>
                  <a:srgbClr val="C00000"/>
                </a:solidFill>
              </a:rPr>
            </a:br>
            <a:r>
              <a:rPr lang="en-IN" b="1">
                <a:solidFill>
                  <a:srgbClr val="00B050"/>
                </a:solidFill>
              </a:rPr>
              <a:t>Development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50B9729C-8143-6284-432A-920F365C40DA}"/>
              </a:ext>
            </a:extLst>
          </p:cNvPr>
          <p:cNvSpPr>
            <a:spLocks noGrp="1"/>
          </p:cNvSpPr>
          <p:nvPr>
            <p:ph idx="1"/>
          </p:nvPr>
        </p:nvSpPr>
        <p:spPr/>
        <p:txBody>
          <a:bodyPr/>
          <a:lstStyle/>
          <a:p>
            <a:pPr marL="0" indent="0">
              <a:buNone/>
            </a:pPr>
            <a:r>
              <a:rPr lang="en-IN" b="1">
                <a:solidFill>
                  <a:srgbClr val="C00000"/>
                </a:solidFill>
              </a:rPr>
              <a:t>माध्यमिक शिक्षा के विकास को दो भागों में विभाजित किया गया है-</a:t>
            </a:r>
          </a:p>
          <a:p>
            <a:pPr marL="514350" indent="-514350">
              <a:buFont typeface="+mj-lt"/>
              <a:buAutoNum type="arabicPeriod"/>
            </a:pPr>
            <a:r>
              <a:rPr lang="en-IN" b="1">
                <a:solidFill>
                  <a:srgbClr val="0070C0"/>
                </a:solidFill>
              </a:rPr>
              <a:t>ब्रिटिश काल में माध्यमिक शिक्षा का विकास</a:t>
            </a:r>
          </a:p>
          <a:p>
            <a:pPr marL="514350" indent="-514350">
              <a:buFont typeface="+mj-lt"/>
              <a:buAutoNum type="arabicPeriod"/>
            </a:pPr>
            <a:r>
              <a:rPr lang="en-IN" b="1">
                <a:solidFill>
                  <a:srgbClr val="0070C0"/>
                </a:solidFill>
              </a:rPr>
              <a:t>स्वतंत्र भारत में माध्यमिक शिक्षा का विकास।</a:t>
            </a:r>
            <a:endParaRPr lang="en-US" b="1">
              <a:solidFill>
                <a:srgbClr val="0070C0"/>
              </a:solidFill>
            </a:endParaRPr>
          </a:p>
        </p:txBody>
      </p:sp>
    </p:spTree>
    <p:extLst>
      <p:ext uri="{BB962C8B-B14F-4D97-AF65-F5344CB8AC3E}">
        <p14:creationId xmlns:p14="http://schemas.microsoft.com/office/powerpoint/2010/main" val="1243745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530B-72E4-7F44-89DC-4B92DFBFDDA9}"/>
              </a:ext>
            </a:extLst>
          </p:cNvPr>
          <p:cNvSpPr>
            <a:spLocks noGrp="1"/>
          </p:cNvSpPr>
          <p:nvPr>
            <p:ph type="title"/>
          </p:nvPr>
        </p:nvSpPr>
        <p:spPr/>
        <p:txBody>
          <a:bodyPr/>
          <a:lstStyle/>
          <a:p>
            <a:pPr algn="ctr"/>
            <a:r>
              <a:rPr lang="en-IN" b="1">
                <a:solidFill>
                  <a:srgbClr val="C00000"/>
                </a:solidFill>
              </a:rPr>
              <a:t>माध्यमिक शिक्षा के उद्देश्य</a:t>
            </a:r>
            <a:br>
              <a:rPr lang="en-IN" b="1">
                <a:solidFill>
                  <a:srgbClr val="C00000"/>
                </a:solidFill>
              </a:rPr>
            </a:br>
            <a:r>
              <a:rPr lang="en-IN" b="1">
                <a:solidFill>
                  <a:srgbClr val="00B050"/>
                </a:solidFill>
              </a:rPr>
              <a:t>Objectives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31634608-EADB-9025-AD73-055CF8AA5315}"/>
              </a:ext>
            </a:extLst>
          </p:cNvPr>
          <p:cNvSpPr>
            <a:spLocks noGrp="1"/>
          </p:cNvSpPr>
          <p:nvPr>
            <p:ph idx="1"/>
          </p:nvPr>
        </p:nvSpPr>
        <p:spPr/>
        <p:txBody>
          <a:bodyPr/>
          <a:lstStyle/>
          <a:p>
            <a:pPr marL="514350" indent="-514350">
              <a:buFont typeface="+mj-lt"/>
              <a:buAutoNum type="arabicPeriod"/>
            </a:pPr>
            <a:r>
              <a:rPr lang="en-IN" b="1">
                <a:solidFill>
                  <a:srgbClr val="0070C0"/>
                </a:solidFill>
              </a:rPr>
              <a:t>छात्रों के व्यक्तित्व का चहुमुखी विकास करना</a:t>
            </a:r>
          </a:p>
          <a:p>
            <a:pPr marL="514350" indent="-514350">
              <a:buFont typeface="+mj-lt"/>
              <a:buAutoNum type="arabicPeriod"/>
            </a:pPr>
            <a:r>
              <a:rPr lang="en-IN" b="1">
                <a:solidFill>
                  <a:srgbClr val="0070C0"/>
                </a:solidFill>
              </a:rPr>
              <a:t>छात्रों में व्यवसायिकता को विकसित करना</a:t>
            </a:r>
          </a:p>
          <a:p>
            <a:pPr marL="514350" indent="-514350">
              <a:buFont typeface="+mj-lt"/>
              <a:buAutoNum type="arabicPeriod"/>
            </a:pPr>
            <a:r>
              <a:rPr lang="en-IN" b="1">
                <a:solidFill>
                  <a:srgbClr val="0070C0"/>
                </a:solidFill>
              </a:rPr>
              <a:t>छात्रों में लोकतांत्रिक नागरिकता को विकसित करना</a:t>
            </a:r>
          </a:p>
          <a:p>
            <a:pPr marL="514350" indent="-514350">
              <a:buFont typeface="+mj-lt"/>
              <a:buAutoNum type="arabicPeriod"/>
            </a:pPr>
            <a:r>
              <a:rPr lang="en-IN" b="1">
                <a:solidFill>
                  <a:srgbClr val="0070C0"/>
                </a:solidFill>
              </a:rPr>
              <a:t>छात्रों को भविष्य में नेतृत्व के लिए तैयार करना।</a:t>
            </a:r>
            <a:endParaRPr lang="en-US" b="1">
              <a:solidFill>
                <a:srgbClr val="0070C0"/>
              </a:solidFill>
            </a:endParaRPr>
          </a:p>
        </p:txBody>
      </p:sp>
    </p:spTree>
    <p:extLst>
      <p:ext uri="{BB962C8B-B14F-4D97-AF65-F5344CB8AC3E}">
        <p14:creationId xmlns:p14="http://schemas.microsoft.com/office/powerpoint/2010/main" val="2681019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AD87-F9F3-CA31-A39C-3882EA526214}"/>
              </a:ext>
            </a:extLst>
          </p:cNvPr>
          <p:cNvSpPr>
            <a:spLocks noGrp="1"/>
          </p:cNvSpPr>
          <p:nvPr>
            <p:ph type="title"/>
          </p:nvPr>
        </p:nvSpPr>
        <p:spPr/>
        <p:txBody>
          <a:bodyPr/>
          <a:lstStyle/>
          <a:p>
            <a:pPr algn="ctr"/>
            <a:r>
              <a:rPr lang="en-IN" b="1">
                <a:solidFill>
                  <a:srgbClr val="C00000"/>
                </a:solidFill>
              </a:rPr>
              <a:t>माध्यमिक शिक्षा का पाठ्यक्रम</a:t>
            </a:r>
            <a:br>
              <a:rPr lang="en-IN" b="1">
                <a:solidFill>
                  <a:srgbClr val="C00000"/>
                </a:solidFill>
              </a:rPr>
            </a:br>
            <a:r>
              <a:rPr lang="en-IN" b="1">
                <a:solidFill>
                  <a:srgbClr val="00B050"/>
                </a:solidFill>
              </a:rPr>
              <a:t>Curriculum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381395CE-EF15-F49A-6282-081A231AFC28}"/>
              </a:ext>
            </a:extLst>
          </p:cNvPr>
          <p:cNvSpPr>
            <a:spLocks noGrp="1"/>
          </p:cNvSpPr>
          <p:nvPr>
            <p:ph idx="1"/>
          </p:nvPr>
        </p:nvSpPr>
        <p:spPr/>
        <p:txBody>
          <a:bodyPr/>
          <a:lstStyle/>
          <a:p>
            <a:pPr marL="0" indent="0">
              <a:buNone/>
            </a:pPr>
            <a:r>
              <a:rPr lang="en-IN" b="1">
                <a:solidFill>
                  <a:srgbClr val="C00000"/>
                </a:solidFill>
              </a:rPr>
              <a:t>कोठारी आयोग द्वारा माध्यमिक स्तर के पाठ्यक्रम को प्रमुख दो भागो –</a:t>
            </a:r>
          </a:p>
          <a:p>
            <a:pPr marL="514350" indent="-514350">
              <a:buFont typeface="+mj-lt"/>
              <a:buAutoNum type="arabicPeriod"/>
            </a:pPr>
            <a:r>
              <a:rPr lang="en-IN" b="1">
                <a:solidFill>
                  <a:srgbClr val="0070C0"/>
                </a:solidFill>
              </a:rPr>
              <a:t>अवर- माध्यमिक स्तर (कक्षा 8 या 9 से 10)</a:t>
            </a:r>
          </a:p>
          <a:p>
            <a:pPr marL="514350" indent="-514350">
              <a:buFont typeface="+mj-lt"/>
              <a:buAutoNum type="arabicPeriod"/>
            </a:pPr>
            <a:r>
              <a:rPr lang="en-IN" b="1">
                <a:solidFill>
                  <a:srgbClr val="0070C0"/>
                </a:solidFill>
              </a:rPr>
              <a:t>उच्चतर माध्यमिक स्तर (कक्षा 11 व 12) में विभाजित किया गया है।</a:t>
            </a:r>
          </a:p>
          <a:p>
            <a:pPr marL="0" indent="0">
              <a:buNone/>
            </a:pPr>
            <a:r>
              <a:rPr lang="en-IN" b="1">
                <a:solidFill>
                  <a:srgbClr val="0070C0"/>
                </a:solidFill>
              </a:rPr>
              <a:t>कक्षा 10 तक की शिक्षा सामान्य रहेगी,जिसमें छात्रों को सभी विषय सामान्य रूप से पढ़ने होंगे । यह शिक्षा के सामान्य धारा होगी। इसके पश्चात उच्चतर माध्यमिक स्तर पर 50% छात्रों के लिए पाठ्यक्रम होंगे।</a:t>
            </a:r>
            <a:endParaRPr lang="en-US" b="1">
              <a:solidFill>
                <a:srgbClr val="0070C0"/>
              </a:solidFill>
            </a:endParaRPr>
          </a:p>
        </p:txBody>
      </p:sp>
    </p:spTree>
    <p:extLst>
      <p:ext uri="{BB962C8B-B14F-4D97-AF65-F5344CB8AC3E}">
        <p14:creationId xmlns:p14="http://schemas.microsoft.com/office/powerpoint/2010/main" val="164338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188C-20E3-DA17-C31D-72CCA0F53F51}"/>
              </a:ext>
            </a:extLst>
          </p:cNvPr>
          <p:cNvSpPr>
            <a:spLocks noGrp="1"/>
          </p:cNvSpPr>
          <p:nvPr>
            <p:ph type="title"/>
          </p:nvPr>
        </p:nvSpPr>
        <p:spPr/>
        <p:txBody>
          <a:bodyPr/>
          <a:lstStyle/>
          <a:p>
            <a:pPr algn="ctr"/>
            <a:r>
              <a:rPr lang="en-IN" b="1">
                <a:solidFill>
                  <a:srgbClr val="C00000"/>
                </a:solidFill>
              </a:rPr>
              <a:t>माध्यमिक शिक्षा की वर्तमान स्थिति</a:t>
            </a:r>
            <a:br>
              <a:rPr lang="en-IN" b="1">
                <a:solidFill>
                  <a:srgbClr val="C00000"/>
                </a:solidFill>
              </a:rPr>
            </a:br>
            <a:r>
              <a:rPr lang="en-IN" b="1">
                <a:solidFill>
                  <a:srgbClr val="00B050"/>
                </a:solidFill>
              </a:rPr>
              <a:t>Present position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CB65E4FA-A0A9-E532-96F5-C37E57818E1C}"/>
              </a:ext>
            </a:extLst>
          </p:cNvPr>
          <p:cNvSpPr>
            <a:spLocks noGrp="1"/>
          </p:cNvSpPr>
          <p:nvPr>
            <p:ph idx="1"/>
          </p:nvPr>
        </p:nvSpPr>
        <p:spPr/>
        <p:txBody>
          <a:bodyPr/>
          <a:lstStyle/>
          <a:p>
            <a:pPr marL="0" indent="0">
              <a:buNone/>
            </a:pPr>
            <a:r>
              <a:rPr lang="en-IN" b="1">
                <a:solidFill>
                  <a:srgbClr val="0070C0"/>
                </a:solidFill>
              </a:rPr>
              <a:t>राष्ट्रीय शिक्षा नीति 1986 में इस बात पर जोर दिया गया है की </a:t>
            </a:r>
            <a:r>
              <a:rPr lang="en-IN" b="1">
                <a:solidFill>
                  <a:srgbClr val="C00000"/>
                </a:solidFill>
              </a:rPr>
              <a:t>“माध्यमिक शिक्षा की सुलभता को विस्तृत किया जाएगा ताकि वर्तमान समय में जिन क्षेत्रों को सम्मिलित नहीं किया गया है उन्हें सम्मिलित किया जा सके।”</a:t>
            </a:r>
          </a:p>
          <a:p>
            <a:pPr marL="0" indent="0">
              <a:buNone/>
            </a:pPr>
            <a:r>
              <a:rPr lang="en-IN" b="1">
                <a:solidFill>
                  <a:srgbClr val="0070C0"/>
                </a:solidFill>
              </a:rPr>
              <a:t>माध्यमिक शिक्षा के गुणात्मक सुधार के लिए भी प्रयास किए गए। माध्यमिक शिक्षा के व्यवसायीकरण, विज्ञान शिक्षा के गुणात्मक सुधार, योग शिक्षा, संगणक शिक्षा, जनसंख्या शिक्षा, मूल्यपरक शिक्षा, पर्यावरण उन्मुख शिक्षा आदि को शामिल किया गया।</a:t>
            </a:r>
          </a:p>
          <a:p>
            <a:pPr marL="0" indent="0">
              <a:buNone/>
            </a:pPr>
            <a:endParaRPr lang="en-US" b="1">
              <a:solidFill>
                <a:srgbClr val="0070C0"/>
              </a:solidFill>
            </a:endParaRPr>
          </a:p>
        </p:txBody>
      </p:sp>
    </p:spTree>
    <p:extLst>
      <p:ext uri="{BB962C8B-B14F-4D97-AF65-F5344CB8AC3E}">
        <p14:creationId xmlns:p14="http://schemas.microsoft.com/office/powerpoint/2010/main" val="2158044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6BE93-28D4-ADD4-CA9F-764F346AF0BD}"/>
              </a:ext>
            </a:extLst>
          </p:cNvPr>
          <p:cNvSpPr>
            <a:spLocks noGrp="1"/>
          </p:cNvSpPr>
          <p:nvPr>
            <p:ph type="title"/>
          </p:nvPr>
        </p:nvSpPr>
        <p:spPr/>
        <p:txBody>
          <a:bodyPr/>
          <a:lstStyle/>
          <a:p>
            <a:pPr algn="ctr"/>
            <a:r>
              <a:rPr lang="en-IN" b="1">
                <a:solidFill>
                  <a:srgbClr val="C00000"/>
                </a:solidFill>
              </a:rPr>
              <a:t>माध्यमिक शिक्षा का महत्व एवं आवश्यकता</a:t>
            </a:r>
            <a:br>
              <a:rPr lang="en-IN" b="1">
                <a:solidFill>
                  <a:srgbClr val="C00000"/>
                </a:solidFill>
              </a:rPr>
            </a:br>
            <a:r>
              <a:rPr lang="en-IN" b="1">
                <a:solidFill>
                  <a:srgbClr val="00B050"/>
                </a:solidFill>
              </a:rPr>
              <a:t>Importance and need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34447CA5-3943-C62C-F848-66A0C3C20BA3}"/>
              </a:ext>
            </a:extLst>
          </p:cNvPr>
          <p:cNvSpPr>
            <a:spLocks noGrp="1"/>
          </p:cNvSpPr>
          <p:nvPr>
            <p:ph idx="1"/>
          </p:nvPr>
        </p:nvSpPr>
        <p:spPr/>
        <p:txBody>
          <a:bodyPr/>
          <a:lstStyle/>
          <a:p>
            <a:pPr marL="514350" indent="-514350">
              <a:buFont typeface="+mj-lt"/>
              <a:buAutoNum type="arabicPeriod"/>
            </a:pPr>
            <a:r>
              <a:rPr lang="en-IN" b="1">
                <a:solidFill>
                  <a:srgbClr val="0070C0"/>
                </a:solidFill>
              </a:rPr>
              <a:t>माध्यमिक शिक्षा छात्रों के विकास और नागरिकता कि शिक्षा</a:t>
            </a:r>
          </a:p>
          <a:p>
            <a:pPr marL="514350" indent="-514350">
              <a:buFont typeface="+mj-lt"/>
              <a:buAutoNum type="arabicPeriod"/>
            </a:pPr>
            <a:r>
              <a:rPr lang="en-IN" b="1">
                <a:solidFill>
                  <a:srgbClr val="0070C0"/>
                </a:solidFill>
              </a:rPr>
              <a:t>माध्यमिक शिक्षा उच्च शिक्षा की आधारशिला</a:t>
            </a:r>
          </a:p>
          <a:p>
            <a:pPr marL="514350" indent="-514350">
              <a:buFont typeface="+mj-lt"/>
              <a:buAutoNum type="arabicPeriod"/>
            </a:pPr>
            <a:r>
              <a:rPr lang="en-IN" b="1">
                <a:solidFill>
                  <a:srgbClr val="0070C0"/>
                </a:solidFill>
              </a:rPr>
              <a:t>माध्यमिक शिक्षा अधिकांश लोगों की पूर्ण शिक्षा</a:t>
            </a:r>
          </a:p>
          <a:p>
            <a:pPr marL="514350" indent="-514350">
              <a:buFont typeface="+mj-lt"/>
              <a:buAutoNum type="arabicPeriod"/>
            </a:pPr>
            <a:r>
              <a:rPr lang="en-IN" b="1">
                <a:solidFill>
                  <a:srgbClr val="0070C0"/>
                </a:solidFill>
              </a:rPr>
              <a:t>माध्यमिक शिक्षा प्रत्येक देश के लोक शक्ति के उत्थान का आधार</a:t>
            </a:r>
          </a:p>
          <a:p>
            <a:pPr marL="514350" indent="-514350">
              <a:buFont typeface="+mj-lt"/>
              <a:buAutoNum type="arabicPeriod"/>
            </a:pPr>
            <a:r>
              <a:rPr lang="en-IN" b="1">
                <a:solidFill>
                  <a:srgbClr val="0070C0"/>
                </a:solidFill>
              </a:rPr>
              <a:t>माध्यमिक शिक्षा स्वयं में पूर्ण इकाई।</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164985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D7844-8831-321F-2393-604509645961}"/>
              </a:ext>
            </a:extLst>
          </p:cNvPr>
          <p:cNvSpPr>
            <a:spLocks noGrp="1"/>
          </p:cNvSpPr>
          <p:nvPr>
            <p:ph type="title"/>
          </p:nvPr>
        </p:nvSpPr>
        <p:spPr/>
        <p:txBody>
          <a:bodyPr>
            <a:normAutofit fontScale="90000"/>
          </a:bodyPr>
          <a:lstStyle/>
          <a:p>
            <a:pPr algn="ctr"/>
            <a:r>
              <a:rPr lang="en-IN" b="1">
                <a:solidFill>
                  <a:srgbClr val="C00000"/>
                </a:solidFill>
              </a:rPr>
              <a:t>माध्यमिक शिक्षा की समस्या एवं उनका निराकरण</a:t>
            </a:r>
            <a:br>
              <a:rPr lang="en-IN" b="1">
                <a:solidFill>
                  <a:srgbClr val="C00000"/>
                </a:solidFill>
              </a:rPr>
            </a:br>
            <a:r>
              <a:rPr lang="en-IN" b="1">
                <a:solidFill>
                  <a:srgbClr val="00B050"/>
                </a:solidFill>
              </a:rPr>
              <a:t>Problems of secondary education and their solution</a:t>
            </a:r>
            <a:endParaRPr lang="en-US" b="1">
              <a:solidFill>
                <a:srgbClr val="00B050"/>
              </a:solidFill>
            </a:endParaRPr>
          </a:p>
        </p:txBody>
      </p:sp>
      <p:sp>
        <p:nvSpPr>
          <p:cNvPr id="3" name="Content Placeholder 2">
            <a:extLst>
              <a:ext uri="{FF2B5EF4-FFF2-40B4-BE49-F238E27FC236}">
                <a16:creationId xmlns:a16="http://schemas.microsoft.com/office/drawing/2014/main" id="{E19A8B6A-9F15-023D-9F73-2B4A56CA267D}"/>
              </a:ext>
            </a:extLst>
          </p:cNvPr>
          <p:cNvSpPr>
            <a:spLocks noGrp="1"/>
          </p:cNvSpPr>
          <p:nvPr>
            <p:ph idx="1"/>
          </p:nvPr>
        </p:nvSpPr>
        <p:spPr/>
        <p:txBody>
          <a:bodyPr>
            <a:normAutofit fontScale="92500" lnSpcReduction="20000"/>
          </a:bodyPr>
          <a:lstStyle/>
          <a:p>
            <a:pPr marL="514350" indent="-514350">
              <a:buFont typeface="+mj-lt"/>
              <a:buAutoNum type="arabicPeriod"/>
            </a:pPr>
            <a:r>
              <a:rPr lang="en-IN" b="1">
                <a:solidFill>
                  <a:srgbClr val="0070C0"/>
                </a:solidFill>
              </a:rPr>
              <a:t>उद्देश्य हीनता</a:t>
            </a:r>
          </a:p>
          <a:p>
            <a:pPr marL="514350" indent="-514350">
              <a:buFont typeface="+mj-lt"/>
              <a:buAutoNum type="arabicPeriod"/>
            </a:pPr>
            <a:r>
              <a:rPr lang="en-IN" b="1">
                <a:solidFill>
                  <a:srgbClr val="0070C0"/>
                </a:solidFill>
              </a:rPr>
              <a:t>छात्र अनुशासन हीनता</a:t>
            </a:r>
          </a:p>
          <a:p>
            <a:pPr marL="514350" indent="-514350">
              <a:buFont typeface="+mj-lt"/>
              <a:buAutoNum type="arabicPeriod"/>
            </a:pPr>
            <a:r>
              <a:rPr lang="en-IN" b="1">
                <a:solidFill>
                  <a:srgbClr val="0070C0"/>
                </a:solidFill>
              </a:rPr>
              <a:t>धन का अभाव</a:t>
            </a:r>
          </a:p>
          <a:p>
            <a:pPr marL="514350" indent="-514350">
              <a:buFont typeface="+mj-lt"/>
              <a:buAutoNum type="arabicPeriod"/>
            </a:pPr>
            <a:r>
              <a:rPr lang="en-IN" b="1">
                <a:solidFill>
                  <a:srgbClr val="0070C0"/>
                </a:solidFill>
              </a:rPr>
              <a:t>निर्देशन का अभाव</a:t>
            </a:r>
          </a:p>
          <a:p>
            <a:pPr marL="514350" indent="-514350">
              <a:buFont typeface="+mj-lt"/>
              <a:buAutoNum type="arabicPeriod"/>
            </a:pPr>
            <a:r>
              <a:rPr lang="en-IN" b="1">
                <a:solidFill>
                  <a:srgbClr val="0070C0"/>
                </a:solidFill>
              </a:rPr>
              <a:t>दोषपूर्ण पाठ्यक्रम</a:t>
            </a:r>
          </a:p>
          <a:p>
            <a:pPr marL="514350" indent="-514350">
              <a:buFont typeface="+mj-lt"/>
              <a:buAutoNum type="arabicPeriod"/>
            </a:pPr>
            <a:r>
              <a:rPr lang="en-IN" b="1">
                <a:solidFill>
                  <a:srgbClr val="0070C0"/>
                </a:solidFill>
              </a:rPr>
              <a:t>दोषपूर्ण परीक्षा- प्रणाली</a:t>
            </a:r>
          </a:p>
          <a:p>
            <a:pPr marL="514350" indent="-514350">
              <a:buFont typeface="+mj-lt"/>
              <a:buAutoNum type="arabicPeriod"/>
            </a:pPr>
            <a:r>
              <a:rPr lang="en-IN" b="1">
                <a:solidFill>
                  <a:srgbClr val="0070C0"/>
                </a:solidFill>
              </a:rPr>
              <a:t>शिक्षण का निम्न स्तर</a:t>
            </a:r>
          </a:p>
          <a:p>
            <a:pPr marL="514350" indent="-514350">
              <a:buFont typeface="+mj-lt"/>
              <a:buAutoNum type="arabicPeriod"/>
            </a:pPr>
            <a:r>
              <a:rPr lang="en-IN" b="1">
                <a:solidFill>
                  <a:srgbClr val="0070C0"/>
                </a:solidFill>
              </a:rPr>
              <a:t>गैर सरकारी विद्यालयों की अत्यधिक वृद्धि</a:t>
            </a:r>
          </a:p>
          <a:p>
            <a:pPr marL="514350" indent="-514350">
              <a:buFont typeface="+mj-lt"/>
              <a:buAutoNum type="arabicPeriod"/>
            </a:pPr>
            <a:r>
              <a:rPr lang="en-IN" b="1">
                <a:solidFill>
                  <a:srgbClr val="0070C0"/>
                </a:solidFill>
              </a:rPr>
              <a:t>सामुदायिक जीवन का अभाव</a:t>
            </a:r>
          </a:p>
          <a:p>
            <a:pPr marL="514350" indent="-514350">
              <a:buFont typeface="+mj-lt"/>
              <a:buAutoNum type="arabicPeriod"/>
            </a:pPr>
            <a:r>
              <a:rPr lang="en-IN" b="1">
                <a:solidFill>
                  <a:srgbClr val="0070C0"/>
                </a:solidFill>
              </a:rPr>
              <a:t>शिक्षा के व्यवसायीकरण का अभाव</a:t>
            </a:r>
          </a:p>
          <a:p>
            <a:pPr marL="0" indent="0">
              <a:buNone/>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26924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434D4-F08F-B681-96B2-648F808264B3}"/>
              </a:ext>
            </a:extLst>
          </p:cNvPr>
          <p:cNvSpPr>
            <a:spLocks noGrp="1"/>
          </p:cNvSpPr>
          <p:nvPr>
            <p:ph type="title"/>
          </p:nvPr>
        </p:nvSpPr>
        <p:spPr/>
        <p:txBody>
          <a:bodyPr/>
          <a:lstStyle/>
          <a:p>
            <a:pPr algn="ctr"/>
            <a:r>
              <a:rPr lang="en-IN" b="1">
                <a:solidFill>
                  <a:srgbClr val="C00000"/>
                </a:solidFill>
              </a:rPr>
              <a:t>माध्यमिक शिक्षा के दोष</a:t>
            </a:r>
            <a:br>
              <a:rPr lang="en-IN" b="1">
                <a:solidFill>
                  <a:srgbClr val="C00000"/>
                </a:solidFill>
              </a:rPr>
            </a:br>
            <a:r>
              <a:rPr lang="en-IN" b="1">
                <a:solidFill>
                  <a:srgbClr val="C00000"/>
                </a:solidFill>
              </a:rPr>
              <a:t> </a:t>
            </a:r>
            <a:r>
              <a:rPr lang="en-IN" b="1">
                <a:solidFill>
                  <a:srgbClr val="00B050"/>
                </a:solidFill>
              </a:rPr>
              <a:t>Defects of secondary education</a:t>
            </a:r>
            <a:endParaRPr lang="en-US" b="1">
              <a:solidFill>
                <a:srgbClr val="00B050"/>
              </a:solidFill>
            </a:endParaRPr>
          </a:p>
        </p:txBody>
      </p:sp>
      <p:sp>
        <p:nvSpPr>
          <p:cNvPr id="3" name="Content Placeholder 2">
            <a:extLst>
              <a:ext uri="{FF2B5EF4-FFF2-40B4-BE49-F238E27FC236}">
                <a16:creationId xmlns:a16="http://schemas.microsoft.com/office/drawing/2014/main" id="{DB463941-0A9C-8ADE-FFA3-AABA48C2705E}"/>
              </a:ext>
            </a:extLst>
          </p:cNvPr>
          <p:cNvSpPr>
            <a:spLocks noGrp="1"/>
          </p:cNvSpPr>
          <p:nvPr>
            <p:ph idx="1"/>
          </p:nvPr>
        </p:nvSpPr>
        <p:spPr/>
        <p:txBody>
          <a:bodyPr/>
          <a:lstStyle/>
          <a:p>
            <a:pPr marL="514350" indent="-514350">
              <a:buFont typeface="+mj-lt"/>
              <a:buAutoNum type="arabicPeriod"/>
            </a:pPr>
            <a:r>
              <a:rPr lang="en-IN" b="1">
                <a:solidFill>
                  <a:srgbClr val="0070C0"/>
                </a:solidFill>
              </a:rPr>
              <a:t>माध्यमिक पाठ्यक्रम काफी बोझिल है पाठ्यक्रम में विषयों की भरमार है।</a:t>
            </a:r>
          </a:p>
          <a:p>
            <a:pPr marL="514350" indent="-514350">
              <a:buFont typeface="+mj-lt"/>
              <a:buAutoNum type="arabicPeriod"/>
            </a:pPr>
            <a:r>
              <a:rPr lang="en-IN" b="1">
                <a:solidFill>
                  <a:srgbClr val="0070C0"/>
                </a:solidFill>
              </a:rPr>
              <a:t>इन स्तर के छात्र एवं शिक्षक शिक्षा के उद्देश्यों के संबंध में स्पष्ट नहीं है।</a:t>
            </a:r>
          </a:p>
          <a:p>
            <a:pPr marL="514350" indent="-514350">
              <a:buFont typeface="+mj-lt"/>
              <a:buAutoNum type="arabicPeriod"/>
            </a:pPr>
            <a:r>
              <a:rPr lang="en-IN" b="1">
                <a:solidFill>
                  <a:srgbClr val="0070C0"/>
                </a:solidFill>
              </a:rPr>
              <a:t>प्रशासन व निरीक्षण कार्य प्रभावशाली नहीं है</a:t>
            </a:r>
          </a:p>
          <a:p>
            <a:pPr marL="514350" indent="-514350">
              <a:buFont typeface="+mj-lt"/>
              <a:buAutoNum type="arabicPeriod"/>
            </a:pPr>
            <a:r>
              <a:rPr lang="en-IN" b="1">
                <a:solidFill>
                  <a:srgbClr val="0070C0"/>
                </a:solidFill>
              </a:rPr>
              <a:t>परीक्षा प्रणाली दोषपूर्ण है।</a:t>
            </a:r>
          </a:p>
          <a:p>
            <a:pPr marL="514350" indent="-514350">
              <a:buFont typeface="+mj-lt"/>
              <a:buAutoNum type="arabicPeriod"/>
            </a:pPr>
            <a:r>
              <a:rPr lang="en-IN" b="1">
                <a:solidFill>
                  <a:srgbClr val="0070C0"/>
                </a:solidFill>
              </a:rPr>
              <a:t>अध्यापन विधियों में गतिशीलता है उनमें गतिशीलता की कमी पाई जाती है।</a:t>
            </a:r>
          </a:p>
          <a:p>
            <a:pPr marL="514350" indent="-514350">
              <a:buFont typeface="+mj-lt"/>
              <a:buAutoNum type="arabicPeriod"/>
            </a:pPr>
            <a:r>
              <a:rPr lang="en-IN" b="1">
                <a:solidFill>
                  <a:srgbClr val="0070C0"/>
                </a:solidFill>
              </a:rPr>
              <a:t>छात्र एवं शिक्षकों में नजदीकी संबंधों का अभाव पाया जाता है।</a:t>
            </a:r>
            <a:endParaRPr lang="en-US" b="1">
              <a:solidFill>
                <a:srgbClr val="0070C0"/>
              </a:solidFill>
            </a:endParaRPr>
          </a:p>
        </p:txBody>
      </p:sp>
    </p:spTree>
    <p:extLst>
      <p:ext uri="{BB962C8B-B14F-4D97-AF65-F5344CB8AC3E}">
        <p14:creationId xmlns:p14="http://schemas.microsoft.com/office/powerpoint/2010/main" val="2629243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इकाई-6</vt:lpstr>
      <vt:lpstr>माध्यमिक शिक्षा का विकास Development of secondary education</vt:lpstr>
      <vt:lpstr>माध्यमिक शिक्षा के उद्देश्य Objectives of secondary education</vt:lpstr>
      <vt:lpstr>माध्यमिक शिक्षा का पाठ्यक्रम Curriculum of secondary education</vt:lpstr>
      <vt:lpstr>माध्यमिक शिक्षा की वर्तमान स्थिति Present position of secondary education</vt:lpstr>
      <vt:lpstr>माध्यमिक शिक्षा का महत्व एवं आवश्यकता Importance and need of secondary education</vt:lpstr>
      <vt:lpstr>माध्यमिक शिक्षा की समस्या एवं उनका निराकरण Problems of secondary education and their solution</vt:lpstr>
      <vt:lpstr>माध्यमिक शिक्षा के दोष  Defects of secondary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इकाई-6</dc:title>
  <dc:creator>Unknown User</dc:creator>
  <cp:lastModifiedBy>Unknown User</cp:lastModifiedBy>
  <cp:revision>4</cp:revision>
  <dcterms:created xsi:type="dcterms:W3CDTF">2022-06-11T08:59:59Z</dcterms:created>
  <dcterms:modified xsi:type="dcterms:W3CDTF">2022-06-14T07:01:23Z</dcterms:modified>
</cp:coreProperties>
</file>