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0" r:id="rId17"/>
    <p:sldId id="272" r:id="rId18"/>
    <p:sldId id="273" r:id="rId19"/>
    <p:sldId id="274" r:id="rId20"/>
    <p:sldId id="275" r:id="rId21"/>
    <p:sldId id="276"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theme" Target="theme/theme1.xml" /><Relationship Id="rId3" Type="http://schemas.openxmlformats.org/officeDocument/2006/relationships/slide" Target="slides/slide2.xml" /><Relationship Id="rId21" Type="http://schemas.openxmlformats.org/officeDocument/2006/relationships/slide" Target="slides/slide20.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viewProps" Target="viewProps.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tableStyles" Target="tableStyle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643ED11-856B-CE40-A5F9-E163DD7465B0}" type="datetimeFigureOut">
              <a:rPr lang="en-US"/>
              <a:t>6/15/2022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6C2791F-A411-DE42-924D-D8434BEBE719}" type="slidenum">
              <a:rPr lang="en-US"/>
              <a:t>‹#›</a:t>
            </a:fld>
            <a:endParaRPr lang="en-US"/>
          </a:p>
        </p:txBody>
      </p:sp>
    </p:spTree>
    <p:extLst>
      <p:ext uri="{BB962C8B-B14F-4D97-AF65-F5344CB8AC3E}">
        <p14:creationId xmlns:p14="http://schemas.microsoft.com/office/powerpoint/2010/main" val="2489472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6C2791F-A411-DE42-924D-D8434BEBE719}" type="slidenum">
              <a:rPr lang="en-US"/>
              <a:t>20</a:t>
            </a:fld>
            <a:endParaRPr lang="en-US"/>
          </a:p>
        </p:txBody>
      </p:sp>
    </p:spTree>
    <p:extLst>
      <p:ext uri="{BB962C8B-B14F-4D97-AF65-F5344CB8AC3E}">
        <p14:creationId xmlns:p14="http://schemas.microsoft.com/office/powerpoint/2010/main" val="30968393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7D439F-C8D0-0A3C-A488-B2B28DB335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D9AEE43-92AC-6366-ADE9-73B93899FD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FB2D61-9BAA-F302-7EC1-135B8D72E6D1}"/>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A6D34261-294D-262C-ACF7-93B224BF6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1AEEE9-0970-CC53-C2D3-66BB375BFCE8}"/>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983069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AC4AE-D840-3BFE-C800-B68AAF52CA2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A2C316-6C5F-AF72-8519-5FDCB1205D3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0D604C-837A-042E-E98D-C6E562DABC2D}"/>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7A920D40-92EB-E768-2257-8CF80A371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49EEFC8-FE48-4C14-4584-5F5CA75FEE13}"/>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39941704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6B7D3-5723-6084-3F8C-6EBA33839A2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35E5BA2-B9F3-C20F-FFCF-B18A572614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31473D-1ADD-471F-03CE-59894C7B320B}"/>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E8B687D8-5982-994F-39B1-2E2AC66098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C73B416-CFC1-EF75-4BB3-1554D9FD672A}"/>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516225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A3E32-357B-40EF-44CA-FE805251EB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E4C0E77-93C7-1192-D2EE-85CDC6D824D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5AF78F0-FDFA-9E48-7057-D13AF5B0D4C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5B7F745-3FEC-3BF3-6731-9713244CF6DA}"/>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6" name="Footer Placeholder 5">
            <a:extLst>
              <a:ext uri="{FF2B5EF4-FFF2-40B4-BE49-F238E27FC236}">
                <a16:creationId xmlns:a16="http://schemas.microsoft.com/office/drawing/2014/main" id="{0F0A61D6-1C72-E329-2486-667EF49265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F5EE6AD-3D9C-337E-8875-4653602EF207}"/>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062082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392207-0716-FB07-251C-EE90F2607A3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53CF738-6337-2338-2591-7EF14012DEC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C6F4AA-354C-EE84-6EC2-D7D153E72D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BDB9A27-44A7-60D4-C9BD-5F11ADB3B92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5FC5C9C-A813-AFE6-0E91-7A8BA7762F9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4E74A4F-5938-60DB-7FD9-4FBA466380E0}"/>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8" name="Footer Placeholder 7">
            <a:extLst>
              <a:ext uri="{FF2B5EF4-FFF2-40B4-BE49-F238E27FC236}">
                <a16:creationId xmlns:a16="http://schemas.microsoft.com/office/drawing/2014/main" id="{CCDB13EB-E2A6-6FDA-FE59-FF48CF4713F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5CF9478-1C9D-3637-AB4F-78B3F1EEF8EC}"/>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1877744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FE242-7BF1-8AB1-05C4-DAAF3770774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542BC8F-C0F2-72E6-6347-72827BE2A30E}"/>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4" name="Footer Placeholder 3">
            <a:extLst>
              <a:ext uri="{FF2B5EF4-FFF2-40B4-BE49-F238E27FC236}">
                <a16:creationId xmlns:a16="http://schemas.microsoft.com/office/drawing/2014/main" id="{BEA78A4A-6E2E-E59E-2EE6-203ADAF5A94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03CB61D-A74E-C9F4-CB57-8518E99FCA27}"/>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899243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0ACAE6-55DB-6DFA-5D51-7175BCF52A11}"/>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3" name="Footer Placeholder 2">
            <a:extLst>
              <a:ext uri="{FF2B5EF4-FFF2-40B4-BE49-F238E27FC236}">
                <a16:creationId xmlns:a16="http://schemas.microsoft.com/office/drawing/2014/main" id="{D8EDB834-18FD-8D6B-8AC2-6F76DEE97AE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ACECCE3-0BED-CAD6-36D2-618E9953A255}"/>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4809232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5B04C-E527-30DE-04B7-872E29D1E4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59C87DD-AB9D-C4C6-3038-93B0E28147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07B6BC5-2D78-28EA-CA34-A034E29528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499255B-235A-D576-ADEA-3A3FC699570A}"/>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6" name="Footer Placeholder 5">
            <a:extLst>
              <a:ext uri="{FF2B5EF4-FFF2-40B4-BE49-F238E27FC236}">
                <a16:creationId xmlns:a16="http://schemas.microsoft.com/office/drawing/2014/main" id="{FB1A337D-9D0F-B3FC-85C5-1F007262F9A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F0466E-408E-F3E1-357B-215371C3A588}"/>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757139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D9B99-76CF-FD4E-65B9-62059FCDDDC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86AE45B-7B32-A445-3ADC-EFABB24C2B0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3693285-E481-56D3-9F6F-743967DFC4C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3050730-321E-EFE2-902D-5A20911D0BC0}"/>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6" name="Footer Placeholder 5">
            <a:extLst>
              <a:ext uri="{FF2B5EF4-FFF2-40B4-BE49-F238E27FC236}">
                <a16:creationId xmlns:a16="http://schemas.microsoft.com/office/drawing/2014/main" id="{4B2272FB-3BCE-49DA-48A3-4E2FA93F8E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78AD35-5738-A7CF-761E-950EEC041535}"/>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4565993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B3CC0-BCDC-DFB0-C3BF-60B5BE176BE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5852B32-0500-A54F-583B-E737C361A8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9C8331-9439-C78F-8A53-2E2F99B7F4D4}"/>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69B46989-6B32-6389-4B4C-0CC96A24FB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3EEE4B7-9452-70BA-9882-3349E7BD0F42}"/>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2641042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82F6C3-C67E-1EFE-C219-41B24440718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202AEEE-BA80-FAB3-9C65-6EC42A6E628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B3194-FF64-F9B9-06B9-48636EF0B286}"/>
              </a:ext>
            </a:extLst>
          </p:cNvPr>
          <p:cNvSpPr>
            <a:spLocks noGrp="1"/>
          </p:cNvSpPr>
          <p:nvPr>
            <p:ph type="dt" sz="half" idx="10"/>
          </p:nvPr>
        </p:nvSpPr>
        <p:spPr/>
        <p:txBody>
          <a:body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5B72AD1C-187E-ABBD-318C-93F13A89E2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01C1DA-4867-CDEC-31C4-6EC697598E28}"/>
              </a:ext>
            </a:extLst>
          </p:cNvPr>
          <p:cNvSpPr>
            <a:spLocks noGrp="1"/>
          </p:cNvSpPr>
          <p:nvPr>
            <p:ph type="sldNum" sz="quarter" idx="12"/>
          </p:nvPr>
        </p:nvSpPr>
        <p:spPr/>
        <p:txBody>
          <a:bodyPr/>
          <a:lstStyle/>
          <a:p>
            <a:fld id="{B7108D50-5BA9-EB46-B246-2853C5FF4ACC}" type="slidenum">
              <a:rPr lang="en-US"/>
              <a:t>‹#›</a:t>
            </a:fld>
            <a:endParaRPr lang="en-US"/>
          </a:p>
        </p:txBody>
      </p:sp>
    </p:spTree>
    <p:extLst>
      <p:ext uri="{BB962C8B-B14F-4D97-AF65-F5344CB8AC3E}">
        <p14:creationId xmlns:p14="http://schemas.microsoft.com/office/powerpoint/2010/main" val="12060823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F0111E9-8748-183C-DCD6-DCC070115B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D1AB21A-3BBD-8C99-9ED5-6E4803AE91B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AB752F5-AC28-11F2-E73F-C7B558E2AFA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91BA217-6409-EA46-AAAB-572C284FB498}" type="datetimeFigureOut">
              <a:rPr lang="en-US"/>
              <a:t>6/15/2022</a:t>
            </a:fld>
            <a:endParaRPr lang="en-US"/>
          </a:p>
        </p:txBody>
      </p:sp>
      <p:sp>
        <p:nvSpPr>
          <p:cNvPr id="5" name="Footer Placeholder 4">
            <a:extLst>
              <a:ext uri="{FF2B5EF4-FFF2-40B4-BE49-F238E27FC236}">
                <a16:creationId xmlns:a16="http://schemas.microsoft.com/office/drawing/2014/main" id="{CCA0F6D9-B3CF-5393-78C6-588E232313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AC39DA7-B61D-A8D4-B702-2748FAEBA6A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08D50-5BA9-EB46-B246-2853C5FF4ACC}" type="slidenum">
              <a:rPr lang="en-US"/>
              <a:t>‹#›</a:t>
            </a:fld>
            <a:endParaRPr lang="en-US"/>
          </a:p>
        </p:txBody>
      </p:sp>
    </p:spTree>
    <p:extLst>
      <p:ext uri="{BB962C8B-B14F-4D97-AF65-F5344CB8AC3E}">
        <p14:creationId xmlns:p14="http://schemas.microsoft.com/office/powerpoint/2010/main" val="3022452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B851E-7691-2FE0-6CC1-7648B51CEA1C}"/>
              </a:ext>
            </a:extLst>
          </p:cNvPr>
          <p:cNvSpPr>
            <a:spLocks noGrp="1"/>
          </p:cNvSpPr>
          <p:nvPr>
            <p:ph type="ctrTitle"/>
          </p:nvPr>
        </p:nvSpPr>
        <p:spPr/>
        <p:txBody>
          <a:bodyPr/>
          <a:lstStyle/>
          <a:p>
            <a:r>
              <a:rPr lang="en-IN" b="1">
                <a:solidFill>
                  <a:srgbClr val="C00000"/>
                </a:solidFill>
              </a:rPr>
              <a:t>इकाई -5</a:t>
            </a:r>
            <a:br>
              <a:rPr lang="en-IN" b="1">
                <a:solidFill>
                  <a:srgbClr val="C00000"/>
                </a:solidFill>
              </a:rPr>
            </a:br>
            <a:endParaRPr lang="en-US" b="1">
              <a:solidFill>
                <a:srgbClr val="C00000"/>
              </a:solidFill>
            </a:endParaRPr>
          </a:p>
        </p:txBody>
      </p:sp>
      <p:sp>
        <p:nvSpPr>
          <p:cNvPr id="3" name="Subtitle 2">
            <a:extLst>
              <a:ext uri="{FF2B5EF4-FFF2-40B4-BE49-F238E27FC236}">
                <a16:creationId xmlns:a16="http://schemas.microsoft.com/office/drawing/2014/main" id="{E94C9098-D692-D7F4-E9A9-95771C56DBD4}"/>
              </a:ext>
            </a:extLst>
          </p:cNvPr>
          <p:cNvSpPr>
            <a:spLocks noGrp="1"/>
          </p:cNvSpPr>
          <p:nvPr>
            <p:ph type="subTitle" idx="1"/>
          </p:nvPr>
        </p:nvSpPr>
        <p:spPr/>
        <p:txBody>
          <a:bodyPr/>
          <a:lstStyle/>
          <a:p>
            <a:r>
              <a:rPr lang="en-IN" b="1">
                <a:solidFill>
                  <a:srgbClr val="C00000"/>
                </a:solidFill>
              </a:rPr>
              <a:t>Problems of pre-primary education</a:t>
            </a:r>
          </a:p>
          <a:p>
            <a:endParaRPr lang="en-IN" b="1">
              <a:solidFill>
                <a:srgbClr val="C00000"/>
              </a:solidFill>
            </a:endParaRPr>
          </a:p>
          <a:p>
            <a:endParaRPr lang="en-IN" b="1">
              <a:solidFill>
                <a:srgbClr val="C00000"/>
              </a:solidFill>
            </a:endParaRPr>
          </a:p>
          <a:p>
            <a:endParaRPr lang="en-IN" b="1">
              <a:solidFill>
                <a:srgbClr val="C00000"/>
              </a:solidFill>
            </a:endParaRPr>
          </a:p>
          <a:p>
            <a:endParaRPr lang="en-US" b="1">
              <a:solidFill>
                <a:srgbClr val="C00000"/>
              </a:solidFill>
            </a:endParaRPr>
          </a:p>
        </p:txBody>
      </p:sp>
    </p:spTree>
    <p:extLst>
      <p:ext uri="{BB962C8B-B14F-4D97-AF65-F5344CB8AC3E}">
        <p14:creationId xmlns:p14="http://schemas.microsoft.com/office/powerpoint/2010/main" val="37322188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EC181-B5A6-C2B1-2745-D6D7EF1820B3}"/>
              </a:ext>
            </a:extLst>
          </p:cNvPr>
          <p:cNvSpPr>
            <a:spLocks noGrp="1"/>
          </p:cNvSpPr>
          <p:nvPr>
            <p:ph type="title"/>
          </p:nvPr>
        </p:nvSpPr>
        <p:spPr/>
        <p:txBody>
          <a:bodyPr>
            <a:normAutofit fontScale="90000"/>
          </a:bodyPr>
          <a:lstStyle/>
          <a:p>
            <a:pPr algn="ctr"/>
            <a:r>
              <a:rPr lang="en-IN" b="1">
                <a:solidFill>
                  <a:srgbClr val="C00000"/>
                </a:solidFill>
              </a:rPr>
              <a:t>पूर्व प्राथमिक शिक्षा का अर्थ</a:t>
            </a:r>
            <a:br>
              <a:rPr lang="en-IN" b="1">
                <a:solidFill>
                  <a:srgbClr val="C00000"/>
                </a:solidFill>
              </a:rPr>
            </a:br>
            <a:r>
              <a:rPr lang="en-IN" b="1">
                <a:solidFill>
                  <a:srgbClr val="00B050"/>
                </a:solidFill>
              </a:rPr>
              <a:t>Pre-primary education in India</a:t>
            </a:r>
            <a:br>
              <a:rPr lang="en-IN" b="1">
                <a:solidFill>
                  <a:srgbClr val="C00000"/>
                </a:solidFill>
              </a:rPr>
            </a:br>
            <a:endParaRPr lang="en-US" b="1">
              <a:solidFill>
                <a:srgbClr val="C00000"/>
              </a:solidFill>
            </a:endParaRPr>
          </a:p>
        </p:txBody>
      </p:sp>
      <p:sp>
        <p:nvSpPr>
          <p:cNvPr id="3" name="Content Placeholder 2">
            <a:extLst>
              <a:ext uri="{FF2B5EF4-FFF2-40B4-BE49-F238E27FC236}">
                <a16:creationId xmlns:a16="http://schemas.microsoft.com/office/drawing/2014/main" id="{5FC3A837-5537-6AEB-56AF-A3579121566A}"/>
              </a:ext>
            </a:extLst>
          </p:cNvPr>
          <p:cNvSpPr>
            <a:spLocks noGrp="1"/>
          </p:cNvSpPr>
          <p:nvPr>
            <p:ph idx="1"/>
          </p:nvPr>
        </p:nvSpPr>
        <p:spPr/>
        <p:txBody>
          <a:bodyPr/>
          <a:lstStyle/>
          <a:p>
            <a:pPr marL="0" indent="0">
              <a:buNone/>
            </a:pPr>
            <a:r>
              <a:rPr lang="en-IN" b="1">
                <a:solidFill>
                  <a:srgbClr val="0070C0"/>
                </a:solidFill>
              </a:rPr>
              <a:t>बालक प्राथमिक विद्यालय की प्रथम कक्षा में प्रवेश से पहले जो भी शिक्षा प्राप्त करता है, पूर्व –प्राथमिक शिक्षा कहलाती है। यर्थात में – पूर्व प्राथमिक शिक्षा माता के गर्भ- धारण के साथ ही शुरू हो जाती है । और बालक के  5 या 6 वर्ष के होने तक चलती है।</a:t>
            </a:r>
          </a:p>
          <a:p>
            <a:pPr marL="0" indent="0">
              <a:buNone/>
            </a:pPr>
            <a:r>
              <a:rPr lang="en-IN" b="1">
                <a:solidFill>
                  <a:srgbClr val="0070C0"/>
                </a:solidFill>
              </a:rPr>
              <a:t>पूर्व प्राथमिक शिक्षा को दो भागों, जन्म पूर्व शिक्षा और जन्मोत्तर शिक्षा में विभक्त किया जा सकता है। जन्म पूर्व शिक्षा के तहत  माता के गर्भ में इस बालक की देखभाल आती है। इसमें माता के स्वास्थ्य, भोजन, मनोस्थिति आदि पर ध्यान दिया जाता है। जिससे गर्भ में स्थित बच्चे का शारीरिक, मानसिक और संवेगात्मक विकास उचित तरीके से हो सके। जन्मोत्तर शिक्षा के तहत घर, परिवार व पड़ोस तथा पूर्व -प्राथमिक कक्षा में अर्जित ज्ञान आता है।</a:t>
            </a:r>
            <a:endParaRPr lang="en-US" b="1">
              <a:solidFill>
                <a:srgbClr val="0070C0"/>
              </a:solidFill>
            </a:endParaRPr>
          </a:p>
        </p:txBody>
      </p:sp>
    </p:spTree>
    <p:extLst>
      <p:ext uri="{BB962C8B-B14F-4D97-AF65-F5344CB8AC3E}">
        <p14:creationId xmlns:p14="http://schemas.microsoft.com/office/powerpoint/2010/main" val="2701696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F2528-6275-FEFE-108B-9895D7BBF125}"/>
              </a:ext>
            </a:extLst>
          </p:cNvPr>
          <p:cNvSpPr>
            <a:spLocks noGrp="1"/>
          </p:cNvSpPr>
          <p:nvPr>
            <p:ph type="title"/>
          </p:nvPr>
        </p:nvSpPr>
        <p:spPr/>
        <p:txBody>
          <a:bodyPr/>
          <a:lstStyle/>
          <a:p>
            <a:pPr algn="ctr"/>
            <a:r>
              <a:rPr lang="en-IN" b="1">
                <a:solidFill>
                  <a:srgbClr val="C00000"/>
                </a:solidFill>
              </a:rPr>
              <a:t>भारत में पूर्व- प्राथमिक शिक्षा</a:t>
            </a:r>
            <a:br>
              <a:rPr lang="en-IN" b="1">
                <a:solidFill>
                  <a:srgbClr val="C00000"/>
                </a:solidFill>
              </a:rPr>
            </a:br>
            <a:r>
              <a:rPr lang="en-IN" b="1">
                <a:solidFill>
                  <a:srgbClr val="00B050"/>
                </a:solidFill>
              </a:rPr>
              <a:t>pre- primary education in India</a:t>
            </a:r>
            <a:endParaRPr lang="en-US" b="1">
              <a:solidFill>
                <a:srgbClr val="00B050"/>
              </a:solidFill>
            </a:endParaRPr>
          </a:p>
        </p:txBody>
      </p:sp>
      <p:sp>
        <p:nvSpPr>
          <p:cNvPr id="3" name="Content Placeholder 2">
            <a:extLst>
              <a:ext uri="{FF2B5EF4-FFF2-40B4-BE49-F238E27FC236}">
                <a16:creationId xmlns:a16="http://schemas.microsoft.com/office/drawing/2014/main" id="{6E9EF9BA-1F7D-E790-BAD1-5508F7D296C5}"/>
              </a:ext>
            </a:extLst>
          </p:cNvPr>
          <p:cNvSpPr>
            <a:spLocks noGrp="1"/>
          </p:cNvSpPr>
          <p:nvPr>
            <p:ph idx="1"/>
          </p:nvPr>
        </p:nvSpPr>
        <p:spPr/>
        <p:txBody>
          <a:bodyPr/>
          <a:lstStyle/>
          <a:p>
            <a:pPr marL="0" indent="0">
              <a:buNone/>
            </a:pPr>
            <a:r>
              <a:rPr lang="en-IN" b="1">
                <a:solidFill>
                  <a:srgbClr val="0070C0"/>
                </a:solidFill>
              </a:rPr>
              <a:t>भारतवर्ष में पूर्व प्राथमिक शिक्षा से अभिप्राय उच्च शिक्षा से है जिसे बालकों को प्राथमिक शिक्षा आरंभ होने से पहले दिया जाता है। दूसरे रूप में, इसे विद्यालय पूर्व की तैयारी के रूप में जाना जाता है। इसलिए पूर्व प्राथमिक शिक्षा को प्राथमिक शिक्षा से पहले की शिक्षा कहा जाता है।</a:t>
            </a:r>
          </a:p>
          <a:p>
            <a:pPr marL="0" indent="0">
              <a:buNone/>
            </a:pPr>
            <a:r>
              <a:rPr lang="en-IN" b="1">
                <a:solidFill>
                  <a:srgbClr val="0070C0"/>
                </a:solidFill>
              </a:rPr>
              <a:t>मनोवैज्ञानिक फ्रायड ने इस संबंध में लिखा है- </a:t>
            </a:r>
            <a:r>
              <a:rPr lang="en-IN" b="1">
                <a:solidFill>
                  <a:srgbClr val="00B050"/>
                </a:solidFill>
              </a:rPr>
              <a:t>“मनुष्य चार पांच वर्ष की आयु में ही जो बनना होता है बन जाता है।”</a:t>
            </a:r>
          </a:p>
          <a:p>
            <a:pPr marL="0" indent="0">
              <a:buNone/>
            </a:pPr>
            <a:r>
              <a:rPr lang="en-IN" b="1">
                <a:solidFill>
                  <a:srgbClr val="0070C0"/>
                </a:solidFill>
              </a:rPr>
              <a:t>डॉ.एस.एन. मुखर्जी ने भी कहा है – </a:t>
            </a:r>
            <a:r>
              <a:rPr lang="en-IN" b="1">
                <a:solidFill>
                  <a:srgbClr val="C00000"/>
                </a:solidFill>
              </a:rPr>
              <a:t>“भारत में पूर्व प्राथमिक शिक्षा अभी अपनी शैशवावस्था में है इसका आंदोलन अभी शुरू हुआ है पर यह लोकप्रिय हुआ दिखाई देता है।”</a:t>
            </a:r>
            <a:endParaRPr lang="en-US" b="1">
              <a:solidFill>
                <a:srgbClr val="C00000"/>
              </a:solidFill>
            </a:endParaRPr>
          </a:p>
        </p:txBody>
      </p:sp>
    </p:spTree>
    <p:extLst>
      <p:ext uri="{BB962C8B-B14F-4D97-AF65-F5344CB8AC3E}">
        <p14:creationId xmlns:p14="http://schemas.microsoft.com/office/powerpoint/2010/main" val="11145906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51B98-FE0C-F480-FFBB-2CC6001B3492}"/>
              </a:ext>
            </a:extLst>
          </p:cNvPr>
          <p:cNvSpPr>
            <a:spLocks noGrp="1"/>
          </p:cNvSpPr>
          <p:nvPr>
            <p:ph type="title"/>
          </p:nvPr>
        </p:nvSpPr>
        <p:spPr/>
        <p:txBody>
          <a:bodyPr/>
          <a:lstStyle/>
          <a:p>
            <a:pPr algn="ctr"/>
            <a:r>
              <a:rPr lang="en-IN" b="1">
                <a:solidFill>
                  <a:srgbClr val="C00000"/>
                </a:solidFill>
              </a:rPr>
              <a:t>पूर्व -प्राथमिक शिक्षा के उद्देश्य</a:t>
            </a:r>
            <a:br>
              <a:rPr lang="en-IN" b="1">
                <a:solidFill>
                  <a:srgbClr val="C00000"/>
                </a:solidFill>
              </a:rPr>
            </a:br>
            <a:r>
              <a:rPr lang="en-IN" b="1">
                <a:solidFill>
                  <a:srgbClr val="00B050"/>
                </a:solidFill>
              </a:rPr>
              <a:t>Aims of Pre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2AF5080C-4CBC-2C25-F381-B5C2F4E651C5}"/>
              </a:ext>
            </a:extLst>
          </p:cNvPr>
          <p:cNvSpPr>
            <a:spLocks noGrp="1"/>
          </p:cNvSpPr>
          <p:nvPr>
            <p:ph idx="1"/>
          </p:nvPr>
        </p:nvSpPr>
        <p:spPr/>
        <p:txBody>
          <a:bodyPr>
            <a:normAutofit lnSpcReduction="10000"/>
          </a:bodyPr>
          <a:lstStyle/>
          <a:p>
            <a:pPr marL="0" indent="0">
              <a:buNone/>
            </a:pPr>
            <a:r>
              <a:rPr lang="en-IN" b="1">
                <a:solidFill>
                  <a:srgbClr val="0070C0"/>
                </a:solidFill>
              </a:rPr>
              <a:t>पूर्व प्राथमिक शिक्षा का प्रमुख उद्देश्य 3 वर्ष से 6 वर्ष तक की उम्र के बालकों को शारीरिक मानसिक सामाजिक तथा संवेगात्मक विकास के उपर्युक्त मौके देना है। कोठारी शिक्षा आयोग के अनुसार पूर्व प्राथमिक शिक्षा के उद्देश्य निम्न है-</a:t>
            </a:r>
          </a:p>
          <a:p>
            <a:pPr marL="514350" indent="-514350">
              <a:buFont typeface="+mj-lt"/>
              <a:buAutoNum type="arabicPeriod"/>
            </a:pPr>
            <a:r>
              <a:rPr lang="en-IN" b="1">
                <a:solidFill>
                  <a:srgbClr val="0070C0"/>
                </a:solidFill>
              </a:rPr>
              <a:t>सृजनात्मक एवं कलात्मक क्रियाकलापों द्वारा बच्चों की मांसपेशियों का विकास करना</a:t>
            </a:r>
          </a:p>
          <a:p>
            <a:pPr marL="514350" indent="-514350">
              <a:buFont typeface="+mj-lt"/>
              <a:buAutoNum type="arabicPeriod"/>
            </a:pPr>
            <a:r>
              <a:rPr lang="en-IN" b="1">
                <a:solidFill>
                  <a:srgbClr val="0070C0"/>
                </a:solidFill>
              </a:rPr>
              <a:t>बालकों को स्वास्थ्यवर्धक वातावरण जैसे -खुली जगह ,शुद्ध हवा ,प्रकाश आदि उपलब्ध कराना</a:t>
            </a:r>
          </a:p>
          <a:p>
            <a:pPr marL="514350" indent="-514350">
              <a:buFont typeface="+mj-lt"/>
              <a:buAutoNum type="arabicPeriod"/>
            </a:pPr>
            <a:r>
              <a:rPr lang="en-IN" b="1">
                <a:solidFill>
                  <a:srgbClr val="0070C0"/>
                </a:solidFill>
              </a:rPr>
              <a:t>आंखों और उंगलियों में तालमेल बनाना</a:t>
            </a:r>
          </a:p>
          <a:p>
            <a:pPr marL="514350" indent="-514350">
              <a:buFont typeface="+mj-lt"/>
              <a:buAutoNum type="arabicPeriod"/>
            </a:pPr>
            <a:r>
              <a:rPr lang="en-IN" b="1">
                <a:solidFill>
                  <a:srgbClr val="0070C0"/>
                </a:solidFill>
              </a:rPr>
              <a:t>खेलों के द्वारा बालकों में शारीरिक एवं सामाजिक विकास को संतुलित करना।</a:t>
            </a:r>
            <a:endParaRPr lang="en-US" b="1">
              <a:solidFill>
                <a:srgbClr val="0070C0"/>
              </a:solidFill>
            </a:endParaRPr>
          </a:p>
        </p:txBody>
      </p:sp>
    </p:spTree>
    <p:extLst>
      <p:ext uri="{BB962C8B-B14F-4D97-AF65-F5344CB8AC3E}">
        <p14:creationId xmlns:p14="http://schemas.microsoft.com/office/powerpoint/2010/main" val="11950855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87F26-573D-8CF0-56DB-E4216EA42287}"/>
              </a:ext>
            </a:extLst>
          </p:cNvPr>
          <p:cNvSpPr>
            <a:spLocks noGrp="1"/>
          </p:cNvSpPr>
          <p:nvPr>
            <p:ph type="title"/>
          </p:nvPr>
        </p:nvSpPr>
        <p:spPr/>
        <p:txBody>
          <a:bodyPr>
            <a:normAutofit fontScale="90000"/>
          </a:bodyPr>
          <a:lstStyle/>
          <a:p>
            <a:pPr algn="ctr"/>
            <a:r>
              <a:rPr lang="en-IN" b="1">
                <a:solidFill>
                  <a:srgbClr val="C00000"/>
                </a:solidFill>
              </a:rPr>
              <a:t>पूर्व- प्राथमिक शिक्षा का महत्व एवं आवश्यकता</a:t>
            </a:r>
            <a:br>
              <a:rPr lang="en-IN" b="1">
                <a:solidFill>
                  <a:srgbClr val="C00000"/>
                </a:solidFill>
              </a:rPr>
            </a:br>
            <a:r>
              <a:rPr lang="en-IN" b="1">
                <a:solidFill>
                  <a:srgbClr val="00B050"/>
                </a:solidFill>
              </a:rPr>
              <a:t>Importance and need of Pre- primary education</a:t>
            </a:r>
            <a:br>
              <a:rPr lang="en-IN" b="1">
                <a:solidFill>
                  <a:srgbClr val="00B050"/>
                </a:solidFill>
              </a:rPr>
            </a:br>
            <a:endParaRPr lang="en-US" b="1">
              <a:solidFill>
                <a:srgbClr val="00B050"/>
              </a:solidFill>
            </a:endParaRPr>
          </a:p>
        </p:txBody>
      </p:sp>
      <p:sp>
        <p:nvSpPr>
          <p:cNvPr id="3" name="Content Placeholder 2">
            <a:extLst>
              <a:ext uri="{FF2B5EF4-FFF2-40B4-BE49-F238E27FC236}">
                <a16:creationId xmlns:a16="http://schemas.microsoft.com/office/drawing/2014/main" id="{0F78B057-DD8F-AABD-C9B2-E36A7F07D971}"/>
              </a:ext>
            </a:extLst>
          </p:cNvPr>
          <p:cNvSpPr>
            <a:spLocks noGrp="1"/>
          </p:cNvSpPr>
          <p:nvPr>
            <p:ph idx="1"/>
          </p:nvPr>
        </p:nvSpPr>
        <p:spPr/>
        <p:txBody>
          <a:bodyPr/>
          <a:lstStyle/>
          <a:p>
            <a:pPr marL="514350" indent="-514350">
              <a:buFont typeface="+mj-lt"/>
              <a:buAutoNum type="arabicPeriod"/>
            </a:pPr>
            <a:r>
              <a:rPr lang="en-IN" b="1">
                <a:solidFill>
                  <a:srgbClr val="0070C0"/>
                </a:solidFill>
              </a:rPr>
              <a:t>शिशुओं के उचित पोषण एवं रोगों की रोकथाम हेतु</a:t>
            </a:r>
          </a:p>
          <a:p>
            <a:pPr marL="514350" indent="-514350">
              <a:buFont typeface="+mj-lt"/>
              <a:buAutoNum type="arabicPeriod"/>
            </a:pPr>
            <a:r>
              <a:rPr lang="en-IN" b="1">
                <a:solidFill>
                  <a:srgbClr val="0070C0"/>
                </a:solidFill>
              </a:rPr>
              <a:t>उचित व्यक्तित्व निर्माण हेतु</a:t>
            </a:r>
          </a:p>
          <a:p>
            <a:pPr marL="514350" indent="-514350">
              <a:buFont typeface="+mj-lt"/>
              <a:buAutoNum type="arabicPeriod"/>
            </a:pPr>
            <a:r>
              <a:rPr lang="en-IN" b="1">
                <a:solidFill>
                  <a:srgbClr val="0070C0"/>
                </a:solidFill>
              </a:rPr>
              <a:t>भावात्मक विकास हेतु</a:t>
            </a:r>
          </a:p>
          <a:p>
            <a:pPr marL="514350" indent="-514350">
              <a:buFont typeface="+mj-lt"/>
              <a:buAutoNum type="arabicPeriod"/>
            </a:pPr>
            <a:r>
              <a:rPr lang="en-IN" b="1">
                <a:solidFill>
                  <a:srgbClr val="0070C0"/>
                </a:solidFill>
              </a:rPr>
              <a:t>संप्रेषण के माध्यम द्वारा भाषा के विकास हेतु</a:t>
            </a:r>
          </a:p>
          <a:p>
            <a:pPr marL="514350" indent="-514350">
              <a:buFont typeface="+mj-lt"/>
              <a:buAutoNum type="arabicPeriod"/>
            </a:pPr>
            <a:r>
              <a:rPr lang="en-IN" b="1">
                <a:solidFill>
                  <a:srgbClr val="0070C0"/>
                </a:solidFill>
              </a:rPr>
              <a:t>प्राथमिक शिक्षा के लिए तैयार करने हेतु</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8069219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B6904-BC29-F290-E2E5-55D97F024DD5}"/>
              </a:ext>
            </a:extLst>
          </p:cNvPr>
          <p:cNvSpPr>
            <a:spLocks noGrp="1"/>
          </p:cNvSpPr>
          <p:nvPr>
            <p:ph type="title"/>
          </p:nvPr>
        </p:nvSpPr>
        <p:spPr/>
        <p:txBody>
          <a:bodyPr/>
          <a:lstStyle/>
          <a:p>
            <a:pPr algn="ctr"/>
            <a:r>
              <a:rPr lang="en-IN" b="1">
                <a:solidFill>
                  <a:srgbClr val="C00000"/>
                </a:solidFill>
              </a:rPr>
              <a:t>पूर्व -प्राथमिक शिक्षा का कार्यक्रम</a:t>
            </a:r>
            <a:br>
              <a:rPr lang="en-IN" b="1">
                <a:solidFill>
                  <a:srgbClr val="C00000"/>
                </a:solidFill>
              </a:rPr>
            </a:br>
            <a:r>
              <a:rPr lang="en-IN" b="1">
                <a:solidFill>
                  <a:srgbClr val="00B050"/>
                </a:solidFill>
              </a:rPr>
              <a:t>Programme of pre-primary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D11736CB-5503-C14A-D6E8-91105322A753}"/>
              </a:ext>
            </a:extLst>
          </p:cNvPr>
          <p:cNvSpPr>
            <a:spLocks noGrp="1"/>
          </p:cNvSpPr>
          <p:nvPr>
            <p:ph idx="1"/>
          </p:nvPr>
        </p:nvSpPr>
        <p:spPr/>
        <p:txBody>
          <a:bodyPr/>
          <a:lstStyle/>
          <a:p>
            <a:pPr marL="0" indent="0">
              <a:buNone/>
            </a:pPr>
            <a:r>
              <a:rPr lang="en-IN" b="1">
                <a:solidFill>
                  <a:srgbClr val="0070C0"/>
                </a:solidFill>
              </a:rPr>
              <a:t>प्रायः  पूर्व प्राथमिक शिक्षा केंद्रों में बालक 3 से 5 घंटे तक समय बिताते हैं, छोटे बालकों को जिसने भारत सहानुभूति पूर्ण व्यवहार की जरूरत होती है वैसा व्यवहार पुरुषों की अपेक्षा नारी ज्यादा उचित प्रकार से प्रदान कर सकती है। इसलिए पूर्व प्राथमिक शिक्षा केंद्रों में अध्यापन व्यवस्था प्रायः  महिला अध्यापिका ओं के हाथ में ही रहती है। इन शिक्षा केंद्रों में बालकों को शिशु गीत ,गिनती ,खेल, व्यायाम, सामूहिक नृत्य ,अभिनय चित्रकारी ,पालतू पशु पक्षियों की देखभाल, बागवानी तथा कागज मिट्टी गत्ते, लकड़ी के टुकड़ों से विभिन्न आकार बनाना सिखाया जाता है।</a:t>
            </a:r>
            <a:endParaRPr lang="en-US" b="1">
              <a:solidFill>
                <a:srgbClr val="0070C0"/>
              </a:solidFill>
            </a:endParaRPr>
          </a:p>
        </p:txBody>
      </p:sp>
    </p:spTree>
    <p:extLst>
      <p:ext uri="{BB962C8B-B14F-4D97-AF65-F5344CB8AC3E}">
        <p14:creationId xmlns:p14="http://schemas.microsoft.com/office/powerpoint/2010/main" val="864411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C3CB1-0EF0-BA20-898F-2CE973FCB257}"/>
              </a:ext>
            </a:extLst>
          </p:cNvPr>
          <p:cNvSpPr>
            <a:spLocks noGrp="1"/>
          </p:cNvSpPr>
          <p:nvPr>
            <p:ph type="title"/>
          </p:nvPr>
        </p:nvSpPr>
        <p:spPr/>
        <p:txBody>
          <a:bodyPr/>
          <a:lstStyle/>
          <a:p>
            <a:pPr algn="ctr"/>
            <a:r>
              <a:rPr lang="en-IN" b="1">
                <a:solidFill>
                  <a:srgbClr val="C00000"/>
                </a:solidFill>
              </a:rPr>
              <a:t>पूर्व- प्राथमिक विद्यालयों के प्रकार</a:t>
            </a:r>
            <a:br>
              <a:rPr lang="en-IN" b="1">
                <a:solidFill>
                  <a:srgbClr val="C00000"/>
                </a:solidFill>
              </a:rPr>
            </a:br>
            <a:r>
              <a:rPr lang="en-IN" b="1">
                <a:solidFill>
                  <a:srgbClr val="00B050"/>
                </a:solidFill>
              </a:rPr>
              <a:t>Types of Pre- primary schools</a:t>
            </a:r>
            <a:endParaRPr lang="en-US" b="1">
              <a:solidFill>
                <a:srgbClr val="00B050"/>
              </a:solidFill>
            </a:endParaRPr>
          </a:p>
        </p:txBody>
      </p:sp>
      <p:sp>
        <p:nvSpPr>
          <p:cNvPr id="3" name="Content Placeholder 2">
            <a:extLst>
              <a:ext uri="{FF2B5EF4-FFF2-40B4-BE49-F238E27FC236}">
                <a16:creationId xmlns:a16="http://schemas.microsoft.com/office/drawing/2014/main" id="{BA8CAD74-87BA-837E-5D40-5057F927C7E8}"/>
              </a:ext>
            </a:extLst>
          </p:cNvPr>
          <p:cNvSpPr>
            <a:spLocks noGrp="1"/>
          </p:cNvSpPr>
          <p:nvPr>
            <p:ph idx="1"/>
          </p:nvPr>
        </p:nvSpPr>
        <p:spPr/>
        <p:txBody>
          <a:bodyPr/>
          <a:lstStyle/>
          <a:p>
            <a:pPr marL="514350" indent="-514350">
              <a:buFont typeface="+mj-lt"/>
              <a:buAutoNum type="arabicPeriod"/>
            </a:pPr>
            <a:r>
              <a:rPr lang="en-IN" b="1">
                <a:solidFill>
                  <a:srgbClr val="0070C0"/>
                </a:solidFill>
              </a:rPr>
              <a:t>क्रेश</a:t>
            </a:r>
          </a:p>
          <a:p>
            <a:pPr marL="514350" indent="-514350">
              <a:buFont typeface="+mj-lt"/>
              <a:buAutoNum type="arabicPeriod"/>
            </a:pPr>
            <a:r>
              <a:rPr lang="en-IN" b="1">
                <a:solidFill>
                  <a:srgbClr val="0070C0"/>
                </a:solidFill>
              </a:rPr>
              <a:t>किंडर गार्टन</a:t>
            </a:r>
          </a:p>
          <a:p>
            <a:pPr marL="514350" indent="-514350">
              <a:buFont typeface="+mj-lt"/>
              <a:buAutoNum type="arabicPeriod"/>
            </a:pPr>
            <a:r>
              <a:rPr lang="en-IN" b="1">
                <a:solidFill>
                  <a:srgbClr val="0070C0"/>
                </a:solidFill>
              </a:rPr>
              <a:t>मांटेसरी स्कूल</a:t>
            </a:r>
          </a:p>
          <a:p>
            <a:pPr marL="514350" indent="-514350">
              <a:buFont typeface="+mj-lt"/>
              <a:buAutoNum type="arabicPeriod"/>
            </a:pPr>
            <a:r>
              <a:rPr lang="en-IN" b="1">
                <a:solidFill>
                  <a:srgbClr val="0070C0"/>
                </a:solidFill>
              </a:rPr>
              <a:t>नर्सरी स्कूल</a:t>
            </a:r>
          </a:p>
          <a:p>
            <a:pPr marL="514350" indent="-514350">
              <a:buFont typeface="+mj-lt"/>
              <a:buAutoNum type="arabicPeriod"/>
            </a:pPr>
            <a:r>
              <a:rPr lang="en-IN" b="1">
                <a:solidFill>
                  <a:srgbClr val="0070C0"/>
                </a:solidFill>
              </a:rPr>
              <a:t>पूर्व - बेसिक विद्यालय</a:t>
            </a:r>
          </a:p>
          <a:p>
            <a:pPr marL="514350" indent="-514350">
              <a:buFont typeface="+mj-lt"/>
              <a:buAutoNum type="arabicPeriod"/>
            </a:pPr>
            <a:r>
              <a:rPr lang="en-IN" b="1">
                <a:solidFill>
                  <a:srgbClr val="0070C0"/>
                </a:solidFill>
              </a:rPr>
              <a:t>सरस्वती शिशु मंदिर</a:t>
            </a:r>
          </a:p>
          <a:p>
            <a:pPr marL="514350" indent="-514350">
              <a:buFont typeface="+mj-lt"/>
              <a:buAutoNum type="arabicPeriod"/>
            </a:pPr>
            <a:r>
              <a:rPr lang="en-IN" b="1">
                <a:solidFill>
                  <a:srgbClr val="0070C0"/>
                </a:solidFill>
              </a:rPr>
              <a:t>आंगनवाड़ी।</a:t>
            </a:r>
            <a:endParaRPr lang="en-US" b="1">
              <a:solidFill>
                <a:srgbClr val="0070C0"/>
              </a:solidFill>
            </a:endParaRPr>
          </a:p>
        </p:txBody>
      </p:sp>
    </p:spTree>
    <p:extLst>
      <p:ext uri="{BB962C8B-B14F-4D97-AF65-F5344CB8AC3E}">
        <p14:creationId xmlns:p14="http://schemas.microsoft.com/office/powerpoint/2010/main" val="22614768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84BD7-BD38-08E3-BE55-07B460B7D4B6}"/>
              </a:ext>
            </a:extLst>
          </p:cNvPr>
          <p:cNvSpPr>
            <a:spLocks noGrp="1"/>
          </p:cNvSpPr>
          <p:nvPr>
            <p:ph type="title"/>
          </p:nvPr>
        </p:nvSpPr>
        <p:spPr/>
        <p:txBody>
          <a:bodyPr/>
          <a:lstStyle/>
          <a:p>
            <a:pPr algn="ctr"/>
            <a:r>
              <a:rPr lang="en-IN" b="1">
                <a:solidFill>
                  <a:srgbClr val="C00000"/>
                </a:solidFill>
              </a:rPr>
              <a:t>पूर्व- प्राथमिक शिक्षा की समस्याएं</a:t>
            </a:r>
            <a:br>
              <a:rPr lang="en-IN" b="1">
                <a:solidFill>
                  <a:srgbClr val="C00000"/>
                </a:solidFill>
              </a:rPr>
            </a:br>
            <a:r>
              <a:rPr lang="en-IN" b="1">
                <a:solidFill>
                  <a:srgbClr val="00B050"/>
                </a:solidFill>
              </a:rPr>
              <a:t>Problems of pre-primary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2AD2D631-A9BB-62ED-AC53-F5C989B63878}"/>
              </a:ext>
            </a:extLst>
          </p:cNvPr>
          <p:cNvSpPr>
            <a:spLocks noGrp="1"/>
          </p:cNvSpPr>
          <p:nvPr>
            <p:ph idx="1"/>
          </p:nvPr>
        </p:nvSpPr>
        <p:spPr/>
        <p:txBody>
          <a:bodyPr>
            <a:normAutofit fontScale="92500" lnSpcReduction="20000"/>
          </a:bodyPr>
          <a:lstStyle/>
          <a:p>
            <a:pPr marL="514350" indent="-514350">
              <a:buFont typeface="+mj-lt"/>
              <a:buAutoNum type="arabicPeriod"/>
            </a:pPr>
            <a:r>
              <a:rPr lang="en-IN" b="1">
                <a:solidFill>
                  <a:srgbClr val="0070C0"/>
                </a:solidFill>
              </a:rPr>
              <a:t>पाठ्यक्रम की समस्या</a:t>
            </a:r>
          </a:p>
          <a:p>
            <a:pPr marL="514350" indent="-514350">
              <a:buFont typeface="+mj-lt"/>
              <a:buAutoNum type="arabicPeriod"/>
            </a:pPr>
            <a:r>
              <a:rPr lang="en-IN" b="1">
                <a:solidFill>
                  <a:srgbClr val="0070C0"/>
                </a:solidFill>
              </a:rPr>
              <a:t>उद्देश्यों की अस्पष्टता</a:t>
            </a:r>
          </a:p>
          <a:p>
            <a:pPr marL="514350" indent="-514350">
              <a:buFont typeface="+mj-lt"/>
              <a:buAutoNum type="arabicPeriod"/>
            </a:pPr>
            <a:r>
              <a:rPr lang="en-IN" b="1">
                <a:solidFill>
                  <a:srgbClr val="0070C0"/>
                </a:solidFill>
              </a:rPr>
              <a:t>अपव्यय एवं अवरोधन की समस्या</a:t>
            </a:r>
          </a:p>
          <a:p>
            <a:pPr marL="514350" indent="-514350">
              <a:buFont typeface="+mj-lt"/>
              <a:buAutoNum type="arabicPeriod"/>
            </a:pPr>
            <a:r>
              <a:rPr lang="en-IN" b="1">
                <a:solidFill>
                  <a:srgbClr val="0070C0"/>
                </a:solidFill>
              </a:rPr>
              <a:t>अभिभावकों का दृष्टिकोण</a:t>
            </a:r>
          </a:p>
          <a:p>
            <a:pPr marL="514350" indent="-514350">
              <a:buFont typeface="+mj-lt"/>
              <a:buAutoNum type="arabicPeriod"/>
            </a:pPr>
            <a:r>
              <a:rPr lang="en-IN" b="1">
                <a:solidFill>
                  <a:srgbClr val="0070C0"/>
                </a:solidFill>
              </a:rPr>
              <a:t>धन की समस्या</a:t>
            </a:r>
          </a:p>
          <a:p>
            <a:pPr marL="514350" indent="-514350">
              <a:buFont typeface="+mj-lt"/>
              <a:buAutoNum type="arabicPeriod"/>
            </a:pPr>
            <a:r>
              <a:rPr lang="en-IN" b="1">
                <a:solidFill>
                  <a:srgbClr val="0070C0"/>
                </a:solidFill>
              </a:rPr>
              <a:t>प्रशिक्षित अध्यापकों की समस्या</a:t>
            </a:r>
          </a:p>
          <a:p>
            <a:pPr marL="514350" indent="-514350">
              <a:buFont typeface="+mj-lt"/>
              <a:buAutoNum type="arabicPeriod"/>
            </a:pPr>
            <a:r>
              <a:rPr lang="en-IN" b="1">
                <a:solidFill>
                  <a:srgbClr val="0070C0"/>
                </a:solidFill>
              </a:rPr>
              <a:t>अनुसंधान व नवाचारों की कमी</a:t>
            </a:r>
          </a:p>
          <a:p>
            <a:pPr marL="514350" indent="-514350">
              <a:buFont typeface="+mj-lt"/>
              <a:buAutoNum type="arabicPeriod"/>
            </a:pPr>
            <a:r>
              <a:rPr lang="en-IN" b="1">
                <a:solidFill>
                  <a:srgbClr val="0070C0"/>
                </a:solidFill>
              </a:rPr>
              <a:t>प्रबंध की समस्या</a:t>
            </a:r>
          </a:p>
          <a:p>
            <a:pPr marL="514350" indent="-514350">
              <a:buFont typeface="+mj-lt"/>
              <a:buAutoNum type="arabicPeriod"/>
            </a:pPr>
            <a:r>
              <a:rPr lang="en-IN" b="1">
                <a:solidFill>
                  <a:srgbClr val="0070C0"/>
                </a:solidFill>
              </a:rPr>
              <a:t>दोषपूर्ण शिक्षण विधियां</a:t>
            </a:r>
          </a:p>
          <a:p>
            <a:pPr marL="514350" indent="-514350">
              <a:buFont typeface="+mj-lt"/>
              <a:buAutoNum type="arabicPeriod"/>
            </a:pPr>
            <a:r>
              <a:rPr lang="en-IN" b="1">
                <a:solidFill>
                  <a:srgbClr val="0070C0"/>
                </a:solidFill>
              </a:rPr>
              <a:t>विस्तार की समस्या।</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9656956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19B1D-E5E2-F520-31B6-AEA65BBD488D}"/>
              </a:ext>
            </a:extLst>
          </p:cNvPr>
          <p:cNvSpPr>
            <a:spLocks noGrp="1"/>
          </p:cNvSpPr>
          <p:nvPr>
            <p:ph type="title"/>
          </p:nvPr>
        </p:nvSpPr>
        <p:spPr>
          <a:xfrm>
            <a:off x="998934" y="681037"/>
            <a:ext cx="10515600" cy="1325563"/>
          </a:xfrm>
        </p:spPr>
        <p:txBody>
          <a:bodyPr>
            <a:normAutofit fontScale="90000"/>
          </a:bodyPr>
          <a:lstStyle/>
          <a:p>
            <a:pPr algn="ctr"/>
            <a:r>
              <a:rPr lang="en-IN" b="1">
                <a:solidFill>
                  <a:srgbClr val="C00000"/>
                </a:solidFill>
              </a:rPr>
              <a:t>पूर्व -प्राथमिक शिक्षा की समस्याओं के निराकरण हेतु सुझाव</a:t>
            </a:r>
            <a:br>
              <a:rPr lang="en-IN" b="1">
                <a:solidFill>
                  <a:srgbClr val="C00000"/>
                </a:solidFill>
              </a:rPr>
            </a:br>
            <a:endParaRPr lang="en-US" b="1">
              <a:solidFill>
                <a:srgbClr val="C00000"/>
              </a:solidFill>
            </a:endParaRPr>
          </a:p>
        </p:txBody>
      </p:sp>
      <p:sp>
        <p:nvSpPr>
          <p:cNvPr id="3" name="Content Placeholder 2">
            <a:extLst>
              <a:ext uri="{FF2B5EF4-FFF2-40B4-BE49-F238E27FC236}">
                <a16:creationId xmlns:a16="http://schemas.microsoft.com/office/drawing/2014/main" id="{85B62271-0679-7F26-EEC4-F1B7CF4920CE}"/>
              </a:ext>
            </a:extLst>
          </p:cNvPr>
          <p:cNvSpPr>
            <a:spLocks noGrp="1"/>
          </p:cNvSpPr>
          <p:nvPr>
            <p:ph idx="1"/>
          </p:nvPr>
        </p:nvSpPr>
        <p:spPr>
          <a:xfrm>
            <a:off x="838200" y="1884164"/>
            <a:ext cx="10515600" cy="4292799"/>
          </a:xfrm>
        </p:spPr>
        <p:txBody>
          <a:bodyPr/>
          <a:lstStyle/>
          <a:p>
            <a:r>
              <a:rPr lang="en-IN" b="1">
                <a:solidFill>
                  <a:srgbClr val="0070C0"/>
                </a:solidFill>
              </a:rPr>
              <a:t>शिक्षण प्रणालियों में सुधार</a:t>
            </a:r>
          </a:p>
          <a:p>
            <a:r>
              <a:rPr lang="en-IN" b="1">
                <a:solidFill>
                  <a:srgbClr val="0070C0"/>
                </a:solidFill>
              </a:rPr>
              <a:t>प्रशिक्षित शिक्षकों की व्यवस्था</a:t>
            </a:r>
          </a:p>
          <a:p>
            <a:r>
              <a:rPr lang="en-IN" b="1">
                <a:solidFill>
                  <a:srgbClr val="0070C0"/>
                </a:solidFill>
              </a:rPr>
              <a:t>विद्यालयों की दशा में सुधार</a:t>
            </a:r>
          </a:p>
          <a:p>
            <a:r>
              <a:rPr lang="en-IN" b="1">
                <a:solidFill>
                  <a:srgbClr val="0070C0"/>
                </a:solidFill>
              </a:rPr>
              <a:t>प्रबंध तंत्र में सुधार</a:t>
            </a:r>
          </a:p>
          <a:p>
            <a:r>
              <a:rPr lang="en-IN" b="1">
                <a:solidFill>
                  <a:srgbClr val="0070C0"/>
                </a:solidFill>
              </a:rPr>
              <a:t>आर्थिक सहायता</a:t>
            </a:r>
          </a:p>
          <a:p>
            <a:r>
              <a:rPr lang="en-IN" b="1">
                <a:solidFill>
                  <a:srgbClr val="0070C0"/>
                </a:solidFill>
              </a:rPr>
              <a:t>पाठ्यक्रम में सुधार</a:t>
            </a:r>
          </a:p>
          <a:p>
            <a:r>
              <a:rPr lang="en-IN" b="1">
                <a:solidFill>
                  <a:srgbClr val="0070C0"/>
                </a:solidFill>
              </a:rPr>
              <a:t>बच्चों का विद्यालय में ठहराव</a:t>
            </a:r>
          </a:p>
          <a:p>
            <a:r>
              <a:rPr lang="en-IN" b="1">
                <a:solidFill>
                  <a:srgbClr val="0070C0"/>
                </a:solidFill>
              </a:rPr>
              <a:t>अन्य प्रयास।</a:t>
            </a:r>
            <a:endParaRPr lang="en-US" b="1">
              <a:solidFill>
                <a:srgbClr val="0070C0"/>
              </a:solidFill>
            </a:endParaRPr>
          </a:p>
        </p:txBody>
      </p:sp>
    </p:spTree>
    <p:extLst>
      <p:ext uri="{BB962C8B-B14F-4D97-AF65-F5344CB8AC3E}">
        <p14:creationId xmlns:p14="http://schemas.microsoft.com/office/powerpoint/2010/main" val="25390463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D69A5B-5285-84CB-20EC-0C658C8F4C2C}"/>
              </a:ext>
            </a:extLst>
          </p:cNvPr>
          <p:cNvSpPr>
            <a:spLocks noGrp="1"/>
          </p:cNvSpPr>
          <p:nvPr>
            <p:ph type="title"/>
          </p:nvPr>
        </p:nvSpPr>
        <p:spPr/>
        <p:txBody>
          <a:bodyPr/>
          <a:lstStyle/>
          <a:p>
            <a:r>
              <a:rPr lang="en-IN" b="1">
                <a:solidFill>
                  <a:srgbClr val="C00000"/>
                </a:solidFill>
              </a:rPr>
              <a:t>भारत में पूर्व -प्राथमिक शिक्षा की वर्तमान स्थिति</a:t>
            </a:r>
            <a:endParaRPr lang="en-US" b="1">
              <a:solidFill>
                <a:srgbClr val="C00000"/>
              </a:solidFill>
            </a:endParaRPr>
          </a:p>
        </p:txBody>
      </p:sp>
      <p:sp>
        <p:nvSpPr>
          <p:cNvPr id="3" name="Content Placeholder 2">
            <a:extLst>
              <a:ext uri="{FF2B5EF4-FFF2-40B4-BE49-F238E27FC236}">
                <a16:creationId xmlns:a16="http://schemas.microsoft.com/office/drawing/2014/main" id="{934EE565-6BEE-49B4-850E-F5185BFA8F0B}"/>
              </a:ext>
            </a:extLst>
          </p:cNvPr>
          <p:cNvSpPr>
            <a:spLocks noGrp="1"/>
          </p:cNvSpPr>
          <p:nvPr>
            <p:ph idx="1"/>
          </p:nvPr>
        </p:nvSpPr>
        <p:spPr/>
        <p:txBody>
          <a:bodyPr/>
          <a:lstStyle/>
          <a:p>
            <a:pPr marL="0" indent="0">
              <a:buNone/>
            </a:pPr>
            <a:r>
              <a:rPr lang="en-IN" b="1">
                <a:solidFill>
                  <a:srgbClr val="0070C0"/>
                </a:solidFill>
              </a:rPr>
              <a:t>पूर्व –प्राथमिक शिक्षा की वर्तमान दशा संतोषजनक नहीं है। पूर्व प्राथमिक विद्यालयों में मात्र उच्च वर्ग के बालक ही पढ़ पाते हैं। इन विद्यालयों का शुल्क ज्यादा होता है। अतः ज्यादातर पूर्व प्राथमिक विद्यालयों के पास ना तो प्रयुक्त भवन है और ना ही आवश्यक शिक्षण -सामग्री।</a:t>
            </a:r>
          </a:p>
          <a:p>
            <a:pPr marL="0" indent="0">
              <a:buNone/>
            </a:pPr>
            <a:r>
              <a:rPr lang="en-IN" b="1">
                <a:solidFill>
                  <a:srgbClr val="0070C0"/>
                </a:solidFill>
              </a:rPr>
              <a:t>अप्रशिक्षित अध्यापक इन स्कूलों की सबसे बड़ी कमी है। आप्रशिक्षित अध्यापक शिशु मनोविज्ञान के आधारभूत सिद्धांतों के ज्ञान के अभाव में परंपरागत शिक्षण करते हैं जो कि शिशुओं के स्वाभाविक विकास में बाधा डालता है।</a:t>
            </a:r>
          </a:p>
        </p:txBody>
      </p:sp>
    </p:spTree>
    <p:extLst>
      <p:ext uri="{BB962C8B-B14F-4D97-AF65-F5344CB8AC3E}">
        <p14:creationId xmlns:p14="http://schemas.microsoft.com/office/powerpoint/2010/main" val="40017755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A017F9-AB2F-5D77-FCD6-21F66D32E7C5}"/>
              </a:ext>
            </a:extLst>
          </p:cNvPr>
          <p:cNvSpPr>
            <a:spLocks noGrp="1"/>
          </p:cNvSpPr>
          <p:nvPr>
            <p:ph type="title"/>
          </p:nvPr>
        </p:nvSpPr>
        <p:spPr/>
        <p:txBody>
          <a:bodyPr/>
          <a:lstStyle/>
          <a:p>
            <a:pPr algn="ctr"/>
            <a:r>
              <a:rPr lang="en-IN" b="1">
                <a:solidFill>
                  <a:srgbClr val="C00000"/>
                </a:solidFill>
              </a:rPr>
              <a:t>प्राथमिक शिक्षा का अर्थ</a:t>
            </a:r>
            <a:br>
              <a:rPr lang="en-IN" b="1">
                <a:solidFill>
                  <a:srgbClr val="00B050"/>
                </a:solidFill>
              </a:rPr>
            </a:br>
            <a:r>
              <a:rPr lang="en-IN" b="1">
                <a:solidFill>
                  <a:srgbClr val="00B050"/>
                </a:solidFill>
              </a:rPr>
              <a:t>Meaning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425D29AF-C843-0E37-01EB-F384C0C82D26}"/>
              </a:ext>
            </a:extLst>
          </p:cNvPr>
          <p:cNvSpPr>
            <a:spLocks noGrp="1"/>
          </p:cNvSpPr>
          <p:nvPr>
            <p:ph idx="1"/>
          </p:nvPr>
        </p:nvSpPr>
        <p:spPr/>
        <p:txBody>
          <a:bodyPr/>
          <a:lstStyle/>
          <a:p>
            <a:pPr marL="0" indent="0">
              <a:buNone/>
            </a:pPr>
            <a:r>
              <a:rPr lang="en-IN" b="1">
                <a:solidFill>
                  <a:srgbClr val="0070C0"/>
                </a:solidFill>
              </a:rPr>
              <a:t>औपचारिक रूप से शिक्षा व्यवस्था के प्रथम स्तर को प्राथमिक स्तर कहा जाता है। प्राथमिक स्तर पर बालक किसी पाठशाला में प्रवेश लेकर नियमित तरीके से विद्या का अध्ययन शुरू कर देता है। प्राथमिक शिक्षा के द्वारा बालक को शिक्षा प्रक्रिया के प्रथम आवश्यकता संप्रेषण के माध्यम से भाषा की शिक्षा प्रदान की जाती है। साथ ही उन्हें सामाजिक जीवन यापन की प्राथमिक क्रियाओं में प्रशिक्षण दिया जाता है। अतः इस प्रकार से हम कह सकते हैं कि प्राथमिक शिक्षा मानव जाति के प्रत्येक सदस्य के लिए अनिवार्य है।</a:t>
            </a:r>
            <a:endParaRPr lang="en-US" b="1">
              <a:solidFill>
                <a:srgbClr val="0070C0"/>
              </a:solidFill>
            </a:endParaRPr>
          </a:p>
        </p:txBody>
      </p:sp>
    </p:spTree>
    <p:extLst>
      <p:ext uri="{BB962C8B-B14F-4D97-AF65-F5344CB8AC3E}">
        <p14:creationId xmlns:p14="http://schemas.microsoft.com/office/powerpoint/2010/main" val="20542134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6625AA-3DF2-D2FB-905B-8CAE7EF66FA3}"/>
              </a:ext>
            </a:extLst>
          </p:cNvPr>
          <p:cNvSpPr>
            <a:spLocks noGrp="1"/>
          </p:cNvSpPr>
          <p:nvPr>
            <p:ph type="title"/>
          </p:nvPr>
        </p:nvSpPr>
        <p:spPr/>
        <p:txBody>
          <a:bodyPr/>
          <a:lstStyle/>
          <a:p>
            <a:pPr algn="ctr"/>
            <a:r>
              <a:rPr lang="en-IN" b="1">
                <a:solidFill>
                  <a:srgbClr val="C00000"/>
                </a:solidFill>
              </a:rPr>
              <a:t>प्राथमिक शिक्षा की ऐतिहासिक पृष्ठभूमि</a:t>
            </a:r>
            <a:br>
              <a:rPr lang="en-IN" b="1">
                <a:solidFill>
                  <a:srgbClr val="C00000"/>
                </a:solidFill>
              </a:rPr>
            </a:br>
            <a:r>
              <a:rPr lang="en-IN" b="1">
                <a:solidFill>
                  <a:srgbClr val="00B050"/>
                </a:solidFill>
              </a:rPr>
              <a:t>Historical background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6E8F14F7-3160-D03A-F5F1-A83D36E4CCCB}"/>
              </a:ext>
            </a:extLst>
          </p:cNvPr>
          <p:cNvSpPr>
            <a:spLocks noGrp="1"/>
          </p:cNvSpPr>
          <p:nvPr>
            <p:ph idx="1"/>
          </p:nvPr>
        </p:nvSpPr>
        <p:spPr/>
        <p:txBody>
          <a:bodyPr/>
          <a:lstStyle/>
          <a:p>
            <a:pPr marL="0" indent="0">
              <a:buNone/>
            </a:pPr>
            <a:r>
              <a:rPr lang="en-IN" b="1">
                <a:solidFill>
                  <a:srgbClr val="C00000"/>
                </a:solidFill>
              </a:rPr>
              <a:t>शिक्षा के इतिहास के अध्ययन हेतु हम इसे मुख्य रूप से 5 कालों में बांट सकते हैं-</a:t>
            </a:r>
          </a:p>
          <a:p>
            <a:pPr marL="514350" indent="-514350">
              <a:buFont typeface="+mj-lt"/>
              <a:buAutoNum type="arabicPeriod"/>
            </a:pPr>
            <a:r>
              <a:rPr lang="en-IN" b="1">
                <a:solidFill>
                  <a:srgbClr val="0070C0"/>
                </a:solidFill>
              </a:rPr>
              <a:t>वैदिक काल (प्रारंभ से 600 बी.सी तक)</a:t>
            </a:r>
          </a:p>
          <a:p>
            <a:pPr marL="514350" indent="-514350">
              <a:buFont typeface="+mj-lt"/>
              <a:buAutoNum type="arabicPeriod"/>
            </a:pPr>
            <a:r>
              <a:rPr lang="en-IN" b="1">
                <a:solidFill>
                  <a:srgbClr val="0070C0"/>
                </a:solidFill>
              </a:rPr>
              <a:t>बौद्ध काल (500 बी.सी से 12 ईसवी तक)</a:t>
            </a:r>
          </a:p>
          <a:p>
            <a:pPr marL="514350" indent="-514350">
              <a:buFont typeface="+mj-lt"/>
              <a:buAutoNum type="arabicPeriod"/>
            </a:pPr>
            <a:r>
              <a:rPr lang="en-IN" b="1">
                <a:solidFill>
                  <a:srgbClr val="0070C0"/>
                </a:solidFill>
              </a:rPr>
              <a:t>मध्यकाल (1200 ई.से 1800ई. तक)</a:t>
            </a:r>
          </a:p>
          <a:p>
            <a:pPr marL="514350" indent="-514350">
              <a:buFont typeface="+mj-lt"/>
              <a:buAutoNum type="arabicPeriod"/>
            </a:pPr>
            <a:r>
              <a:rPr lang="en-IN" b="1">
                <a:solidFill>
                  <a:srgbClr val="0070C0"/>
                </a:solidFill>
              </a:rPr>
              <a:t>ब्रिटिश काल (1800 ई. से 1947 ई. तक)</a:t>
            </a:r>
          </a:p>
          <a:p>
            <a:pPr marL="514350" indent="-514350">
              <a:buFont typeface="+mj-lt"/>
              <a:buAutoNum type="arabicPeriod"/>
            </a:pPr>
            <a:r>
              <a:rPr lang="en-IN" b="1">
                <a:solidFill>
                  <a:srgbClr val="0070C0"/>
                </a:solidFill>
              </a:rPr>
              <a:t>आधुनिक काल (1947 ई. से अब तक)</a:t>
            </a:r>
            <a:endParaRPr lang="en-US" b="1">
              <a:solidFill>
                <a:srgbClr val="0070C0"/>
              </a:solidFill>
            </a:endParaRPr>
          </a:p>
        </p:txBody>
      </p:sp>
    </p:spTree>
    <p:extLst>
      <p:ext uri="{BB962C8B-B14F-4D97-AF65-F5344CB8AC3E}">
        <p14:creationId xmlns:p14="http://schemas.microsoft.com/office/powerpoint/2010/main" val="41430650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8C66D8-D0EF-969B-8137-BCAE8C60299C}"/>
              </a:ext>
            </a:extLst>
          </p:cNvPr>
          <p:cNvSpPr>
            <a:spLocks noGrp="1"/>
          </p:cNvSpPr>
          <p:nvPr>
            <p:ph type="title"/>
          </p:nvPr>
        </p:nvSpPr>
        <p:spPr/>
        <p:txBody>
          <a:bodyPr/>
          <a:lstStyle/>
          <a:p>
            <a:pPr algn="ctr"/>
            <a:r>
              <a:rPr lang="en-IN" b="1">
                <a:solidFill>
                  <a:srgbClr val="C00000"/>
                </a:solidFill>
              </a:rPr>
              <a:t>प्राथमिक शिक्षा के उद्देश्य</a:t>
            </a:r>
            <a:br>
              <a:rPr lang="en-IN" b="1">
                <a:solidFill>
                  <a:srgbClr val="C00000"/>
                </a:solidFill>
              </a:rPr>
            </a:br>
            <a:r>
              <a:rPr lang="en-IN" b="1">
                <a:solidFill>
                  <a:srgbClr val="00B050"/>
                </a:solidFill>
              </a:rPr>
              <a:t>Aims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B8A3E687-40F0-C554-1F8B-374708B5F294}"/>
              </a:ext>
            </a:extLst>
          </p:cNvPr>
          <p:cNvSpPr>
            <a:spLocks noGrp="1"/>
          </p:cNvSpPr>
          <p:nvPr>
            <p:ph idx="1"/>
          </p:nvPr>
        </p:nvSpPr>
        <p:spPr/>
        <p:txBody>
          <a:bodyPr>
            <a:normAutofit lnSpcReduction="10000"/>
          </a:bodyPr>
          <a:lstStyle/>
          <a:p>
            <a:pPr marL="514350" indent="-514350">
              <a:buFont typeface="+mj-lt"/>
              <a:buAutoNum type="arabicPeriod"/>
            </a:pPr>
            <a:r>
              <a:rPr lang="en-IN" b="1">
                <a:solidFill>
                  <a:srgbClr val="0070C0"/>
                </a:solidFill>
              </a:rPr>
              <a:t>प्रथम भाषा मातृ भाषा का ज्ञान प्रदान करना</a:t>
            </a:r>
          </a:p>
          <a:p>
            <a:pPr marL="514350" indent="-514350">
              <a:buFont typeface="+mj-lt"/>
              <a:buAutoNum type="arabicPeriod"/>
            </a:pPr>
            <a:r>
              <a:rPr lang="en-IN" b="1">
                <a:solidFill>
                  <a:srgbClr val="0070C0"/>
                </a:solidFill>
              </a:rPr>
              <a:t>व्यावहारिक समस्याओं के निराकरण के लिए जोड़, घटाना, गुणा, भाग की योग्यता प्रदान करना</a:t>
            </a:r>
          </a:p>
          <a:p>
            <a:pPr marL="514350" indent="-514350">
              <a:buFont typeface="+mj-lt"/>
              <a:buAutoNum type="arabicPeriod"/>
            </a:pPr>
            <a:r>
              <a:rPr lang="en-IN" b="1">
                <a:solidFill>
                  <a:srgbClr val="0070C0"/>
                </a:solidFill>
              </a:rPr>
              <a:t>बालकों में स्व अध्ययन की आदत डालना</a:t>
            </a:r>
          </a:p>
          <a:p>
            <a:pPr marL="514350" indent="-514350">
              <a:buFont typeface="+mj-lt"/>
              <a:buAutoNum type="arabicPeriod"/>
            </a:pPr>
            <a:r>
              <a:rPr lang="en-IN" b="1">
                <a:solidFill>
                  <a:srgbClr val="0070C0"/>
                </a:solidFill>
              </a:rPr>
              <a:t>सर्जनात्मक क्रियाओं के द्वारा स्वतंत्र अभिव्यक्ति की योग्यता विकसित करना</a:t>
            </a:r>
          </a:p>
          <a:p>
            <a:pPr marL="514350" indent="-514350">
              <a:buFont typeface="+mj-lt"/>
              <a:buAutoNum type="arabicPeriod"/>
            </a:pPr>
            <a:r>
              <a:rPr lang="en-IN" b="1">
                <a:solidFill>
                  <a:srgbClr val="0070C0"/>
                </a:solidFill>
              </a:rPr>
              <a:t>वैज्ञानिक खोज विधि को सिखाना एवं विज्ञान व तकनीकी के महत्व को समझाना</a:t>
            </a:r>
          </a:p>
          <a:p>
            <a:pPr marL="514350" indent="-514350">
              <a:buFont typeface="+mj-lt"/>
              <a:buAutoNum type="arabicPeriod"/>
            </a:pPr>
            <a:r>
              <a:rPr lang="en-IN" b="1">
                <a:solidFill>
                  <a:srgbClr val="0070C0"/>
                </a:solidFill>
              </a:rPr>
              <a:t>भारत की मिली-जुली संस्कृति से परिचय कराना तथा अस्पृश्यता, जातिवाद व सांप्रदायिकता का विरोध करना सिखाना।</a:t>
            </a:r>
            <a:endParaRPr lang="en-US" b="1">
              <a:solidFill>
                <a:srgbClr val="0070C0"/>
              </a:solidFill>
            </a:endParaRPr>
          </a:p>
        </p:txBody>
      </p:sp>
    </p:spTree>
    <p:extLst>
      <p:ext uri="{BB962C8B-B14F-4D97-AF65-F5344CB8AC3E}">
        <p14:creationId xmlns:p14="http://schemas.microsoft.com/office/powerpoint/2010/main" val="37462036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46F9F1-3DAD-F5A1-35A8-CFE7B8685A63}"/>
              </a:ext>
            </a:extLst>
          </p:cNvPr>
          <p:cNvSpPr>
            <a:spLocks noGrp="1"/>
          </p:cNvSpPr>
          <p:nvPr>
            <p:ph type="title"/>
          </p:nvPr>
        </p:nvSpPr>
        <p:spPr/>
        <p:txBody>
          <a:bodyPr/>
          <a:lstStyle/>
          <a:p>
            <a:pPr algn="ctr"/>
            <a:r>
              <a:rPr lang="en-IN" b="1">
                <a:solidFill>
                  <a:srgbClr val="C00000"/>
                </a:solidFill>
              </a:rPr>
              <a:t>प्राथमिक शिक्षा का पाठ्यक्रम</a:t>
            </a:r>
            <a:br>
              <a:rPr lang="en-IN" b="1">
                <a:solidFill>
                  <a:srgbClr val="C00000"/>
                </a:solidFill>
              </a:rPr>
            </a:br>
            <a:r>
              <a:rPr lang="en-IN" b="1">
                <a:solidFill>
                  <a:srgbClr val="00B050"/>
                </a:solidFill>
              </a:rPr>
              <a:t>Curriculum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95A9473C-5B02-3D13-6AFB-46E62637A4DF}"/>
              </a:ext>
            </a:extLst>
          </p:cNvPr>
          <p:cNvSpPr>
            <a:spLocks noGrp="1"/>
          </p:cNvSpPr>
          <p:nvPr>
            <p:ph idx="1"/>
          </p:nvPr>
        </p:nvSpPr>
        <p:spPr/>
        <p:txBody>
          <a:bodyPr/>
          <a:lstStyle/>
          <a:p>
            <a:pPr marL="0" indent="0">
              <a:buNone/>
            </a:pPr>
            <a:r>
              <a:rPr lang="en-IN" b="1">
                <a:solidFill>
                  <a:srgbClr val="0070C0"/>
                </a:solidFill>
              </a:rPr>
              <a:t>साधारण भाषा में पाठ्यक्रम से आशय विद्यालय के संपूर्ण वातावरण से है, जिसमें पाठ्यवस्तु ,अध्ययन, संपर्क एवं क्रियाएं शामिल है। आज शिक्षा का उद्देश्य केवल एक निश्चित पाठ्यपुस्तक कंठस्थ  करा देना नहीं है। हमें बालकों की रूचि इच्छाओं प्रवृत्तियों, क्षमताओं एवं मनोवृतियों आदि को ध्यान में रखकर शिक्षा देना है। कोठारी आयोग 1966 ने अवर प्राथमिक एवं उच्च प्राथमिक स्तर के पाठ्यक्रम का पुनर्गठन किया है जो इस प्रकार है-</a:t>
            </a:r>
          </a:p>
          <a:p>
            <a:pPr marL="514350" indent="-514350">
              <a:buFont typeface="+mj-lt"/>
              <a:buAutoNum type="arabicPeriod"/>
            </a:pPr>
            <a:r>
              <a:rPr lang="en-IN" b="1">
                <a:solidFill>
                  <a:srgbClr val="0070C0"/>
                </a:solidFill>
              </a:rPr>
              <a:t>अवर प्राथमिक स्तर</a:t>
            </a:r>
          </a:p>
          <a:p>
            <a:pPr marL="514350" indent="-514350">
              <a:buFont typeface="+mj-lt"/>
              <a:buAutoNum type="arabicPeriod"/>
            </a:pPr>
            <a:r>
              <a:rPr lang="en-IN" b="1">
                <a:solidFill>
                  <a:srgbClr val="0070C0"/>
                </a:solidFill>
              </a:rPr>
              <a:t>उच्च प्राथमिक शिक्षा</a:t>
            </a:r>
          </a:p>
          <a:p>
            <a:pPr marL="0" indent="0">
              <a:buNone/>
            </a:pPr>
            <a:endParaRPr lang="en-IN" b="1">
              <a:solidFill>
                <a:srgbClr val="0070C0"/>
              </a:solidFill>
            </a:endParaRPr>
          </a:p>
          <a:p>
            <a:pPr marL="0" indent="0">
              <a:buNone/>
            </a:pPr>
            <a:endParaRPr lang="en-IN" b="1">
              <a:solidFill>
                <a:srgbClr val="0070C0"/>
              </a:solidFill>
            </a:endParaRP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39114834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7558-4F17-BC28-6AB5-D852AAE2EB44}"/>
              </a:ext>
            </a:extLst>
          </p:cNvPr>
          <p:cNvSpPr>
            <a:spLocks noGrp="1"/>
          </p:cNvSpPr>
          <p:nvPr>
            <p:ph type="title"/>
          </p:nvPr>
        </p:nvSpPr>
        <p:spPr/>
        <p:txBody>
          <a:bodyPr/>
          <a:lstStyle/>
          <a:p>
            <a:pPr algn="ctr"/>
            <a:r>
              <a:rPr lang="en-IN" b="1">
                <a:solidFill>
                  <a:srgbClr val="C00000"/>
                </a:solidFill>
              </a:rPr>
              <a:t>प्राथमिक शिक्षा का सार्वजनिकरण</a:t>
            </a:r>
            <a:br>
              <a:rPr lang="en-IN" b="1">
                <a:solidFill>
                  <a:srgbClr val="C00000"/>
                </a:solidFill>
              </a:rPr>
            </a:br>
            <a:r>
              <a:rPr lang="en-IN" b="1">
                <a:solidFill>
                  <a:srgbClr val="00B050"/>
                </a:solidFill>
              </a:rPr>
              <a:t>Universalisation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2DE88BC9-6640-311F-D2BF-1BD534C8E925}"/>
              </a:ext>
            </a:extLst>
          </p:cNvPr>
          <p:cNvSpPr>
            <a:spLocks noGrp="1"/>
          </p:cNvSpPr>
          <p:nvPr>
            <p:ph idx="1"/>
          </p:nvPr>
        </p:nvSpPr>
        <p:spPr/>
        <p:txBody>
          <a:bodyPr/>
          <a:lstStyle/>
          <a:p>
            <a:pPr marL="0" indent="0">
              <a:buNone/>
            </a:pPr>
            <a:r>
              <a:rPr lang="en-IN" b="1">
                <a:solidFill>
                  <a:srgbClr val="0070C0"/>
                </a:solidFill>
              </a:rPr>
              <a:t>प्राथमिक शिक्षा को सर्वव्यापी बनाने के तीन आधारों का होना आवश्यक है-प्राथमिक शिक्षा सुविधा को सर्वव्यापी बनाना, प्राथमिक विद्यालयों में नामांकन को सर्वव्यापी बनाना, एवं प्राथमिक विद्यालयों में बालकों के टिके रहने को सर्वव्यापी बनाना।</a:t>
            </a:r>
          </a:p>
          <a:p>
            <a:pPr marL="514350" indent="-514350">
              <a:buFont typeface="+mj-lt"/>
              <a:buAutoNum type="arabicPeriod"/>
            </a:pPr>
            <a:r>
              <a:rPr lang="en-IN" b="1">
                <a:solidFill>
                  <a:srgbClr val="0070C0"/>
                </a:solidFill>
              </a:rPr>
              <a:t>सुविधाओं का सर्वव्यापीकरण</a:t>
            </a:r>
          </a:p>
          <a:p>
            <a:pPr marL="514350" indent="-514350">
              <a:buFont typeface="+mj-lt"/>
              <a:buAutoNum type="arabicPeriod"/>
            </a:pPr>
            <a:r>
              <a:rPr lang="en-IN" b="1">
                <a:solidFill>
                  <a:srgbClr val="0070C0"/>
                </a:solidFill>
              </a:rPr>
              <a:t>नामांकन का सर्वव्यापीकारण</a:t>
            </a:r>
          </a:p>
          <a:p>
            <a:pPr marL="514350" indent="-514350">
              <a:buFont typeface="+mj-lt"/>
              <a:buAutoNum type="arabicPeriod"/>
            </a:pPr>
            <a:r>
              <a:rPr lang="en-IN" b="1">
                <a:solidFill>
                  <a:srgbClr val="0070C0"/>
                </a:solidFill>
              </a:rPr>
              <a:t>टिके रहने का सर्वव्यापीकारण</a:t>
            </a:r>
            <a:endParaRPr lang="en-US" b="1">
              <a:solidFill>
                <a:srgbClr val="0070C0"/>
              </a:solidFill>
            </a:endParaRPr>
          </a:p>
        </p:txBody>
      </p:sp>
    </p:spTree>
    <p:extLst>
      <p:ext uri="{BB962C8B-B14F-4D97-AF65-F5344CB8AC3E}">
        <p14:creationId xmlns:p14="http://schemas.microsoft.com/office/powerpoint/2010/main" val="25020750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201A3-D090-F71C-6B30-2C969E7AFCCE}"/>
              </a:ext>
            </a:extLst>
          </p:cNvPr>
          <p:cNvSpPr>
            <a:spLocks noGrp="1"/>
          </p:cNvSpPr>
          <p:nvPr>
            <p:ph type="title"/>
          </p:nvPr>
        </p:nvSpPr>
        <p:spPr/>
        <p:txBody>
          <a:bodyPr/>
          <a:lstStyle/>
          <a:p>
            <a:pPr algn="ctr"/>
            <a:r>
              <a:rPr lang="en-IN" b="1">
                <a:solidFill>
                  <a:srgbClr val="C00000"/>
                </a:solidFill>
              </a:rPr>
              <a:t>प्राथमिक शिक्षा में अपव्यय एवं अवरोधन की समस्या</a:t>
            </a:r>
            <a:endParaRPr lang="en-US" b="1">
              <a:solidFill>
                <a:srgbClr val="C00000"/>
              </a:solidFill>
            </a:endParaRPr>
          </a:p>
        </p:txBody>
      </p:sp>
      <p:sp>
        <p:nvSpPr>
          <p:cNvPr id="3" name="Content Placeholder 2">
            <a:extLst>
              <a:ext uri="{FF2B5EF4-FFF2-40B4-BE49-F238E27FC236}">
                <a16:creationId xmlns:a16="http://schemas.microsoft.com/office/drawing/2014/main" id="{7474E175-2A21-029B-C342-3A2541C15BF7}"/>
              </a:ext>
            </a:extLst>
          </p:cNvPr>
          <p:cNvSpPr>
            <a:spLocks noGrp="1"/>
          </p:cNvSpPr>
          <p:nvPr>
            <p:ph idx="1"/>
          </p:nvPr>
        </p:nvSpPr>
        <p:spPr/>
        <p:txBody>
          <a:bodyPr/>
          <a:lstStyle/>
          <a:p>
            <a:pPr marL="0" indent="0">
              <a:buNone/>
            </a:pPr>
            <a:r>
              <a:rPr lang="en-IN" b="1">
                <a:solidFill>
                  <a:srgbClr val="00B050"/>
                </a:solidFill>
              </a:rPr>
              <a:t>प्राथमिक स्तर पर अपव्यय के मुख्य कारण निम्नानुसार है-</a:t>
            </a:r>
          </a:p>
          <a:p>
            <a:pPr marL="514350" indent="-514350">
              <a:buFont typeface="+mj-lt"/>
              <a:buAutoNum type="arabicPeriod"/>
            </a:pPr>
            <a:r>
              <a:rPr lang="en-IN" b="1">
                <a:solidFill>
                  <a:srgbClr val="0070C0"/>
                </a:solidFill>
              </a:rPr>
              <a:t>शैक्षिक कारण</a:t>
            </a:r>
          </a:p>
          <a:p>
            <a:pPr marL="514350" indent="-514350">
              <a:buFont typeface="+mj-lt"/>
              <a:buAutoNum type="arabicPeriod"/>
            </a:pPr>
            <a:r>
              <a:rPr lang="en-IN" b="1">
                <a:solidFill>
                  <a:srgbClr val="0070C0"/>
                </a:solidFill>
              </a:rPr>
              <a:t>सामाजिक एवं पारिवारिक कारण</a:t>
            </a:r>
          </a:p>
          <a:p>
            <a:pPr marL="514350" indent="-514350">
              <a:buFont typeface="+mj-lt"/>
              <a:buAutoNum type="arabicPeriod"/>
            </a:pPr>
            <a:r>
              <a:rPr lang="en-IN" b="1">
                <a:solidFill>
                  <a:srgbClr val="0070C0"/>
                </a:solidFill>
              </a:rPr>
              <a:t>आर्थिक कारण</a:t>
            </a:r>
          </a:p>
          <a:p>
            <a:pPr marL="514350" indent="-514350">
              <a:buFont typeface="+mj-lt"/>
              <a:buAutoNum type="arabicPeriod"/>
            </a:pPr>
            <a:r>
              <a:rPr lang="en-IN" b="1">
                <a:solidFill>
                  <a:srgbClr val="0070C0"/>
                </a:solidFill>
              </a:rPr>
              <a:t>प्रशासनिक कारण</a:t>
            </a:r>
          </a:p>
          <a:p>
            <a:pPr marL="514350" indent="-514350">
              <a:buFont typeface="+mj-lt"/>
              <a:buAutoNum type="arabicPeriod"/>
            </a:pPr>
            <a:r>
              <a:rPr lang="en-IN" b="1">
                <a:solidFill>
                  <a:srgbClr val="0070C0"/>
                </a:solidFill>
              </a:rPr>
              <a:t>भौतिक कारण</a:t>
            </a:r>
          </a:p>
          <a:p>
            <a:pPr marL="514350" indent="-514350">
              <a:buFont typeface="+mj-lt"/>
              <a:buAutoNum type="arabicPeriod"/>
            </a:pPr>
            <a:endParaRPr lang="en-US" b="1">
              <a:solidFill>
                <a:srgbClr val="0070C0"/>
              </a:solidFill>
            </a:endParaRPr>
          </a:p>
        </p:txBody>
      </p:sp>
    </p:spTree>
    <p:extLst>
      <p:ext uri="{BB962C8B-B14F-4D97-AF65-F5344CB8AC3E}">
        <p14:creationId xmlns:p14="http://schemas.microsoft.com/office/powerpoint/2010/main" val="2926698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55D9A-89E1-2DF4-E4FA-31C9E537CE1D}"/>
              </a:ext>
            </a:extLst>
          </p:cNvPr>
          <p:cNvSpPr>
            <a:spLocks noGrp="1"/>
          </p:cNvSpPr>
          <p:nvPr>
            <p:ph type="title"/>
          </p:nvPr>
        </p:nvSpPr>
        <p:spPr/>
        <p:txBody>
          <a:bodyPr/>
          <a:lstStyle/>
          <a:p>
            <a:pPr algn="ctr"/>
            <a:r>
              <a:rPr lang="en-IN" b="1">
                <a:solidFill>
                  <a:srgbClr val="C00000"/>
                </a:solidFill>
              </a:rPr>
              <a:t>ऑपरेशन ब्लैक- बोर्</a:t>
            </a:r>
            <a:br>
              <a:rPr lang="en-IN" b="1">
                <a:solidFill>
                  <a:srgbClr val="C00000"/>
                </a:solidFill>
              </a:rPr>
            </a:br>
            <a:r>
              <a:rPr lang="en-IN" b="1">
                <a:solidFill>
                  <a:srgbClr val="00B050"/>
                </a:solidFill>
              </a:rPr>
              <a:t>Operation black-board</a:t>
            </a:r>
            <a:endParaRPr lang="en-US" b="1">
              <a:solidFill>
                <a:srgbClr val="00B050"/>
              </a:solidFill>
            </a:endParaRPr>
          </a:p>
        </p:txBody>
      </p:sp>
      <p:sp>
        <p:nvSpPr>
          <p:cNvPr id="3" name="Content Placeholder 2">
            <a:extLst>
              <a:ext uri="{FF2B5EF4-FFF2-40B4-BE49-F238E27FC236}">
                <a16:creationId xmlns:a16="http://schemas.microsoft.com/office/drawing/2014/main" id="{1A373E4D-689C-FD5F-399C-402F4B6BD4CA}"/>
              </a:ext>
            </a:extLst>
          </p:cNvPr>
          <p:cNvSpPr>
            <a:spLocks noGrp="1"/>
          </p:cNvSpPr>
          <p:nvPr>
            <p:ph idx="1"/>
          </p:nvPr>
        </p:nvSpPr>
        <p:spPr/>
        <p:txBody>
          <a:bodyPr>
            <a:normAutofit/>
          </a:bodyPr>
          <a:lstStyle/>
          <a:p>
            <a:pPr marL="0" indent="0">
              <a:buNone/>
            </a:pPr>
            <a:r>
              <a:rPr lang="en-IN" b="1">
                <a:solidFill>
                  <a:srgbClr val="0070C0"/>
                </a:solidFill>
              </a:rPr>
              <a:t>ऑपरेशन ब्लैक -बोर्ड प्राथमिक विद्यालयों की दयनीय स्थिति के एहसास तथा उसको ठीक करने के प्रति समर्पण है। प्राथमिक विद्यालयों मैं आवश्यक सुविधाएं उपलब्ध कराने के लिए ऑपरेशन ब्लैक -बोर्ड नामक कार्यक्रम तैयार किया गया। ऑपरेशन ब्लैक बोर्ड का उद्देश्य प्राथमिक विद्यालयों में न्यूनतम आवश्यक सुविधाओं की व्यवस्था को सुनिश्चित करना है-</a:t>
            </a:r>
          </a:p>
          <a:p>
            <a:pPr marL="0" indent="0">
              <a:buNone/>
            </a:pPr>
            <a:r>
              <a:rPr lang="en-IN" b="1">
                <a:solidFill>
                  <a:srgbClr val="C00000"/>
                </a:solidFill>
              </a:rPr>
              <a:t>ऑपरेशन ब्लैक बोर्ड के अंतर्गत प्राथमिक विद्यालयों में-</a:t>
            </a:r>
          </a:p>
          <a:p>
            <a:pPr marL="514350" indent="-514350">
              <a:buFont typeface="+mj-lt"/>
              <a:buAutoNum type="arabicPeriod"/>
            </a:pPr>
            <a:r>
              <a:rPr lang="en-IN" b="1">
                <a:solidFill>
                  <a:srgbClr val="0070C0"/>
                </a:solidFill>
              </a:rPr>
              <a:t>दो बड़े कमरे जिन्हें प्रत्येक मौसम में उपयोग में लाया जा सके,आवश्यक खेल सामग्री एवं खिलौने,श्यामपट् ,मानचित्र</a:t>
            </a:r>
          </a:p>
          <a:p>
            <a:pPr marL="514350" indent="-514350">
              <a:buFont typeface="+mj-lt"/>
              <a:buAutoNum type="arabicPeriod"/>
            </a:pPr>
            <a:r>
              <a:rPr lang="en-IN" b="1">
                <a:solidFill>
                  <a:srgbClr val="0070C0"/>
                </a:solidFill>
              </a:rPr>
              <a:t>चार्ट तथा अन्य अधिगम सामग्री को न्यूनतम आवश्यकताओं के रूप में निर्धारित किया गया है।</a:t>
            </a:r>
            <a:endParaRPr lang="en-US" b="1">
              <a:solidFill>
                <a:srgbClr val="0070C0"/>
              </a:solidFill>
            </a:endParaRPr>
          </a:p>
        </p:txBody>
      </p:sp>
    </p:spTree>
    <p:extLst>
      <p:ext uri="{BB962C8B-B14F-4D97-AF65-F5344CB8AC3E}">
        <p14:creationId xmlns:p14="http://schemas.microsoft.com/office/powerpoint/2010/main" val="146634732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81F23-35DD-0AB0-097E-705098A56E95}"/>
              </a:ext>
            </a:extLst>
          </p:cNvPr>
          <p:cNvSpPr>
            <a:spLocks noGrp="1"/>
          </p:cNvSpPr>
          <p:nvPr>
            <p:ph type="title"/>
          </p:nvPr>
        </p:nvSpPr>
        <p:spPr/>
        <p:txBody>
          <a:bodyPr/>
          <a:lstStyle/>
          <a:p>
            <a:pPr algn="ctr"/>
            <a:r>
              <a:rPr lang="en-IN" b="1">
                <a:solidFill>
                  <a:srgbClr val="C00000"/>
                </a:solidFill>
              </a:rPr>
              <a:t>बेसिक शिक्षा </a:t>
            </a:r>
            <a:r>
              <a:rPr lang="en-IN" b="1">
                <a:solidFill>
                  <a:srgbClr val="00B050"/>
                </a:solidFill>
              </a:rPr>
              <a:t>(Basic education)</a:t>
            </a:r>
            <a:endParaRPr lang="en-US" b="1">
              <a:solidFill>
                <a:srgbClr val="00B050"/>
              </a:solidFill>
            </a:endParaRPr>
          </a:p>
        </p:txBody>
      </p:sp>
      <p:sp>
        <p:nvSpPr>
          <p:cNvPr id="3" name="Content Placeholder 2">
            <a:extLst>
              <a:ext uri="{FF2B5EF4-FFF2-40B4-BE49-F238E27FC236}">
                <a16:creationId xmlns:a16="http://schemas.microsoft.com/office/drawing/2014/main" id="{F5692A0E-45BC-F6CB-3299-D3D3B0DA115D}"/>
              </a:ext>
            </a:extLst>
          </p:cNvPr>
          <p:cNvSpPr>
            <a:spLocks noGrp="1"/>
          </p:cNvSpPr>
          <p:nvPr>
            <p:ph idx="1"/>
          </p:nvPr>
        </p:nvSpPr>
        <p:spPr/>
        <p:txBody>
          <a:bodyPr/>
          <a:lstStyle/>
          <a:p>
            <a:pPr marL="0" indent="0">
              <a:buNone/>
            </a:pPr>
            <a:r>
              <a:rPr lang="en-IN" b="1">
                <a:solidFill>
                  <a:srgbClr val="0070C0"/>
                </a:solidFill>
              </a:rPr>
              <a:t>बेसिक शिक्षा की शुरुआत उस समय देश में प्रचलित शिक्षा प्रणाली के दोषों को दूर करने के लिए की गई थी। गांधीजी ब्रिटिश कालीन शिक्षा में तत्कालीन कमियों से अच्छी तरह से परिचित थे। बेसिक शिक्षा महात्मा गांधी के उस समय की देश में तत्कालीन परिस्थितियों के संदर्भ में शिक्षा संबंधी विचारों का प्रतिफल है। बेसिक शिक्षा गांधी जी की अंतिम एवं सबसे महत्वपूर्ण देन है। इस शिक्षा योजना  द्वारा उन्होंने देश के लिए एक  वास्तविक शिक्षा की रूपरेखा प्रस्तुत की है</a:t>
            </a:r>
            <a:endParaRPr lang="en-US" b="1">
              <a:solidFill>
                <a:srgbClr val="0070C0"/>
              </a:solidFill>
            </a:endParaRPr>
          </a:p>
        </p:txBody>
      </p:sp>
    </p:spTree>
    <p:extLst>
      <p:ext uri="{BB962C8B-B14F-4D97-AF65-F5344CB8AC3E}">
        <p14:creationId xmlns:p14="http://schemas.microsoft.com/office/powerpoint/2010/main" val="33459914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F7AA0-A015-DA18-5262-14998E7F892B}"/>
              </a:ext>
            </a:extLst>
          </p:cNvPr>
          <p:cNvSpPr>
            <a:spLocks noGrp="1"/>
          </p:cNvSpPr>
          <p:nvPr>
            <p:ph type="title"/>
          </p:nvPr>
        </p:nvSpPr>
        <p:spPr/>
        <p:txBody>
          <a:bodyPr/>
          <a:lstStyle/>
          <a:p>
            <a:r>
              <a:rPr lang="en-IN" b="1">
                <a:solidFill>
                  <a:srgbClr val="C00000"/>
                </a:solidFill>
              </a:rPr>
              <a:t>प्राथमिक शिक्षा का महत्व और आवश्यकता</a:t>
            </a:r>
            <a:br>
              <a:rPr lang="en-IN" b="1">
                <a:solidFill>
                  <a:srgbClr val="C00000"/>
                </a:solidFill>
              </a:rPr>
            </a:br>
            <a:r>
              <a:rPr lang="en-IN" b="1">
                <a:solidFill>
                  <a:srgbClr val="00B050"/>
                </a:solidFill>
              </a:rPr>
              <a:t>Importance and need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52DC4059-ACCF-1047-D50B-49FE2370D761}"/>
              </a:ext>
            </a:extLst>
          </p:cNvPr>
          <p:cNvSpPr>
            <a:spLocks noGrp="1"/>
          </p:cNvSpPr>
          <p:nvPr>
            <p:ph idx="1"/>
          </p:nvPr>
        </p:nvSpPr>
        <p:spPr/>
        <p:txBody>
          <a:bodyPr/>
          <a:lstStyle/>
          <a:p>
            <a:pPr marL="514350" indent="-514350">
              <a:buFont typeface="+mj-lt"/>
              <a:buAutoNum type="arabicPeriod"/>
            </a:pPr>
            <a:r>
              <a:rPr lang="en-IN" b="1">
                <a:solidFill>
                  <a:srgbClr val="0070C0"/>
                </a:solidFill>
              </a:rPr>
              <a:t>प्राथमिक शिक्षा एक लोक शिक्षा</a:t>
            </a:r>
          </a:p>
          <a:p>
            <a:pPr marL="514350" indent="-514350">
              <a:buFont typeface="+mj-lt"/>
              <a:buAutoNum type="arabicPeriod"/>
            </a:pPr>
            <a:r>
              <a:rPr lang="en-IN" b="1">
                <a:solidFill>
                  <a:srgbClr val="0070C0"/>
                </a:solidFill>
              </a:rPr>
              <a:t>प्राथमिक शिक्षा भावी शिक्षा का आधार</a:t>
            </a:r>
          </a:p>
          <a:p>
            <a:pPr marL="514350" indent="-514350">
              <a:buFont typeface="+mj-lt"/>
              <a:buAutoNum type="arabicPeriod"/>
            </a:pPr>
            <a:r>
              <a:rPr lang="en-IN" b="1">
                <a:solidFill>
                  <a:srgbClr val="0070C0"/>
                </a:solidFill>
              </a:rPr>
              <a:t>प्राथमिक शिक्षा सामान्य जीवन की शिक्षा</a:t>
            </a:r>
          </a:p>
          <a:p>
            <a:pPr marL="514350" indent="-514350">
              <a:buFont typeface="+mj-lt"/>
              <a:buAutoNum type="arabicPeriod"/>
            </a:pPr>
            <a:r>
              <a:rPr lang="en-IN" b="1">
                <a:solidFill>
                  <a:srgbClr val="0070C0"/>
                </a:solidFill>
              </a:rPr>
              <a:t>प्राथमिक शिक्षा देश के अधिकांश लोगों की शिक्षा</a:t>
            </a:r>
          </a:p>
          <a:p>
            <a:pPr marL="514350" indent="-514350">
              <a:buFont typeface="+mj-lt"/>
              <a:buAutoNum type="arabicPeriod"/>
            </a:pPr>
            <a:r>
              <a:rPr lang="en-IN" b="1">
                <a:solidFill>
                  <a:srgbClr val="0070C0"/>
                </a:solidFill>
              </a:rPr>
              <a:t>प्राथमिक शिक्षा व्यक्तित्व श्रजन का आधार।</a:t>
            </a:r>
            <a:endParaRPr lang="en-US" b="1">
              <a:solidFill>
                <a:srgbClr val="0070C0"/>
              </a:solidFill>
            </a:endParaRPr>
          </a:p>
        </p:txBody>
      </p:sp>
    </p:spTree>
    <p:extLst>
      <p:ext uri="{BB962C8B-B14F-4D97-AF65-F5344CB8AC3E}">
        <p14:creationId xmlns:p14="http://schemas.microsoft.com/office/powerpoint/2010/main" val="19050430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6C40DE-CF0B-B1A7-94EA-8281D375E1EF}"/>
              </a:ext>
            </a:extLst>
          </p:cNvPr>
          <p:cNvSpPr>
            <a:spLocks noGrp="1"/>
          </p:cNvSpPr>
          <p:nvPr>
            <p:ph type="title"/>
          </p:nvPr>
        </p:nvSpPr>
        <p:spPr/>
        <p:txBody>
          <a:bodyPr/>
          <a:lstStyle/>
          <a:p>
            <a:pPr algn="ctr"/>
            <a:r>
              <a:rPr lang="en-IN" b="1">
                <a:solidFill>
                  <a:srgbClr val="C00000"/>
                </a:solidFill>
              </a:rPr>
              <a:t>मूल्यांकन </a:t>
            </a:r>
            <a:r>
              <a:rPr lang="en-IN" b="1">
                <a:solidFill>
                  <a:srgbClr val="00B050"/>
                </a:solidFill>
              </a:rPr>
              <a:t>(Evalution)</a:t>
            </a:r>
            <a:endParaRPr lang="en-US" b="1">
              <a:solidFill>
                <a:srgbClr val="00B050"/>
              </a:solidFill>
            </a:endParaRPr>
          </a:p>
        </p:txBody>
      </p:sp>
      <p:sp>
        <p:nvSpPr>
          <p:cNvPr id="3" name="Content Placeholder 2">
            <a:extLst>
              <a:ext uri="{FF2B5EF4-FFF2-40B4-BE49-F238E27FC236}">
                <a16:creationId xmlns:a16="http://schemas.microsoft.com/office/drawing/2014/main" id="{3B4C130C-5B8B-0DE3-DEA2-46F6CC9CA089}"/>
              </a:ext>
            </a:extLst>
          </p:cNvPr>
          <p:cNvSpPr>
            <a:spLocks noGrp="1"/>
          </p:cNvSpPr>
          <p:nvPr>
            <p:ph idx="1"/>
          </p:nvPr>
        </p:nvSpPr>
        <p:spPr/>
        <p:txBody>
          <a:bodyPr/>
          <a:lstStyle/>
          <a:p>
            <a:pPr marL="0" indent="0">
              <a:buNone/>
            </a:pPr>
            <a:r>
              <a:rPr lang="en-IN" b="1">
                <a:solidFill>
                  <a:srgbClr val="0070C0"/>
                </a:solidFill>
              </a:rPr>
              <a:t>मूल्यांकन गतिशील समाज में एक वैज्ञानिक प्रक्रिया है। इसका अर्थ केवल मापन से नहीं है। मापन का अर्थ अंकों में बदलना होता है। यह मूल्यांकन का एक पक्ष है। मूल्यांकन एक निरंतर चलने वाली प्रक्रिया है। और शिक्षा प्रणाली का एक महत्वपूर्ण अंग है इसका प्रत्यक्ष संबंध शैक्षिक उद्देश्यों से है इस प्रणाली द्वारा हम बालकों के व्यवहारों, आदतों, कुशलताओ, सौंदर्यानुभूति की योग्यताओं तथा समझ व दृष्टिकोण का सहज अनुमान लगा सकते हैं। छात्रों की सभी उपलब्धियों की जांच इसके द्वारा संभव है। यह उसकी प्रगति एवं विकास का परिचायक है।</a:t>
            </a:r>
            <a:endParaRPr lang="en-US" b="1">
              <a:solidFill>
                <a:srgbClr val="0070C0"/>
              </a:solidFill>
            </a:endParaRPr>
          </a:p>
        </p:txBody>
      </p:sp>
    </p:spTree>
    <p:extLst>
      <p:ext uri="{BB962C8B-B14F-4D97-AF65-F5344CB8AC3E}">
        <p14:creationId xmlns:p14="http://schemas.microsoft.com/office/powerpoint/2010/main" val="41917818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62AA8-36D0-0FC2-C63E-E4818B81B1DD}"/>
              </a:ext>
            </a:extLst>
          </p:cNvPr>
          <p:cNvSpPr>
            <a:spLocks noGrp="1"/>
          </p:cNvSpPr>
          <p:nvPr>
            <p:ph type="title"/>
          </p:nvPr>
        </p:nvSpPr>
        <p:spPr/>
        <p:txBody>
          <a:bodyPr/>
          <a:lstStyle/>
          <a:p>
            <a:pPr algn="ctr"/>
            <a:r>
              <a:rPr lang="en-IN" b="1">
                <a:solidFill>
                  <a:srgbClr val="C00000"/>
                </a:solidFill>
              </a:rPr>
              <a:t>प्राथमिक शिक्षा हेतु भाभी कार्यक्रम</a:t>
            </a:r>
            <a:br>
              <a:rPr lang="en-IN" b="1">
                <a:solidFill>
                  <a:srgbClr val="C00000"/>
                </a:solidFill>
              </a:rPr>
            </a:br>
            <a:r>
              <a:rPr lang="en-IN" b="1">
                <a:solidFill>
                  <a:srgbClr val="00B050"/>
                </a:solidFill>
              </a:rPr>
              <a:t>Future program of primary education</a:t>
            </a:r>
            <a:endParaRPr lang="en-US" b="1">
              <a:solidFill>
                <a:srgbClr val="00B050"/>
              </a:solidFill>
            </a:endParaRPr>
          </a:p>
        </p:txBody>
      </p:sp>
      <p:sp>
        <p:nvSpPr>
          <p:cNvPr id="3" name="Content Placeholder 2">
            <a:extLst>
              <a:ext uri="{FF2B5EF4-FFF2-40B4-BE49-F238E27FC236}">
                <a16:creationId xmlns:a16="http://schemas.microsoft.com/office/drawing/2014/main" id="{8BACFDF0-7E9A-8719-399B-70E5DE42BDD4}"/>
              </a:ext>
            </a:extLst>
          </p:cNvPr>
          <p:cNvSpPr>
            <a:spLocks noGrp="1"/>
          </p:cNvSpPr>
          <p:nvPr>
            <p:ph idx="1"/>
          </p:nvPr>
        </p:nvSpPr>
        <p:spPr>
          <a:xfrm>
            <a:off x="838200" y="2141537"/>
            <a:ext cx="10515600" cy="4351338"/>
          </a:xfrm>
        </p:spPr>
        <p:txBody>
          <a:bodyPr>
            <a:normAutofit lnSpcReduction="10000"/>
          </a:bodyPr>
          <a:lstStyle/>
          <a:p>
            <a:pPr marL="0" indent="0">
              <a:buNone/>
            </a:pPr>
            <a:r>
              <a:rPr lang="en-IN" b="1">
                <a:solidFill>
                  <a:srgbClr val="0070C0"/>
                </a:solidFill>
              </a:rPr>
              <a:t>1 से 6 से11 वर्ष के आयु क्रम के बालकों को 2018-19 तक प्राथमिक शिक्षा प्रदान करना 6 वर्ष 14 वर्ष के लिए यह सीमा 2020 -21 तक तय की थी।</a:t>
            </a:r>
          </a:p>
          <a:p>
            <a:pPr marL="0" indent="0">
              <a:buNone/>
            </a:pPr>
            <a:r>
              <a:rPr lang="en-IN" b="1">
                <a:solidFill>
                  <a:srgbClr val="0070C0"/>
                </a:solidFill>
              </a:rPr>
              <a:t>प्राथमिक शिक्षा में प्रवेश का स्थान कई स्तरों पर रखा गया है। अर्थात 6 11 व 14 वर्ष की आयु पर छात्र प्रवेश ले सकेंगे।</a:t>
            </a:r>
          </a:p>
          <a:p>
            <a:pPr marL="0" indent="0">
              <a:buNone/>
            </a:pPr>
            <a:r>
              <a:rPr lang="en-IN" b="1">
                <a:solidFill>
                  <a:srgbClr val="0070C0"/>
                </a:solidFill>
              </a:rPr>
              <a:t>बालिकाओं एवं पिछड़ी जाति के बालकों की शिक्षा पर विशेष ध्यान दिया जाएगा।</a:t>
            </a:r>
          </a:p>
          <a:p>
            <a:pPr marL="0" indent="0">
              <a:buNone/>
            </a:pPr>
            <a:r>
              <a:rPr lang="en-IN" b="1">
                <a:solidFill>
                  <a:srgbClr val="0070C0"/>
                </a:solidFill>
              </a:rPr>
              <a:t>पाठ्यक्रम ,अध्यापन -विधियों शैक्षिक सामग्री तथा परीक्षा प्रणाली में सुधार किया जाएगा।</a:t>
            </a:r>
          </a:p>
          <a:p>
            <a:pPr marL="0" indent="0">
              <a:buNone/>
            </a:pPr>
            <a:r>
              <a:rPr lang="en-IN" b="1">
                <a:solidFill>
                  <a:srgbClr val="0070C0"/>
                </a:solidFill>
              </a:rPr>
              <a:t>प्रत्येक विकास -खंड क्षेत्र में एक </a:t>
            </a:r>
            <a:r>
              <a:rPr lang="en-IN" b="1">
                <a:solidFill>
                  <a:srgbClr val="C00000"/>
                </a:solidFill>
              </a:rPr>
              <a:t>‘आदर्श प्राथमिक विद्यालय’ </a:t>
            </a:r>
            <a:r>
              <a:rPr lang="en-IN" b="1">
                <a:solidFill>
                  <a:srgbClr val="0070C0"/>
                </a:solidFill>
              </a:rPr>
              <a:t>की स्थापना की जाएगी।</a:t>
            </a:r>
          </a:p>
          <a:p>
            <a:pPr marL="0" indent="0">
              <a:buNone/>
            </a:pPr>
            <a:endParaRPr lang="en-US" b="1">
              <a:solidFill>
                <a:srgbClr val="0070C0"/>
              </a:solidFill>
            </a:endParaRPr>
          </a:p>
        </p:txBody>
      </p:sp>
    </p:spTree>
    <p:extLst>
      <p:ext uri="{BB962C8B-B14F-4D97-AF65-F5344CB8AC3E}">
        <p14:creationId xmlns:p14="http://schemas.microsoft.com/office/powerpoint/2010/main" val="35156601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21</Slides>
  <Notes>1</Notes>
  <HiddenSlides>0</HiddenSlide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इकाई -5 </vt:lpstr>
      <vt:lpstr>पूर्व प्राथमिक शिक्षा का अर्थ Pre-primary education in India </vt:lpstr>
      <vt:lpstr>भारत में पूर्व- प्राथमिक शिक्षा pre- primary education in India</vt:lpstr>
      <vt:lpstr>पूर्व -प्राथमिक शिक्षा के उद्देश्य Aims of Pre primary education</vt:lpstr>
      <vt:lpstr>पूर्व- प्राथमिक शिक्षा का महत्व एवं आवश्यकता Importance and need of Pre- primary education </vt:lpstr>
      <vt:lpstr>पूर्व -प्राथमिक शिक्षा का कार्यक्रम Programme of pre-primary Education</vt:lpstr>
      <vt:lpstr>पूर्व- प्राथमिक विद्यालयों के प्रकार Types of Pre- primary schools</vt:lpstr>
      <vt:lpstr>पूर्व- प्राथमिक शिक्षा की समस्याएं Problems of pre-primary education</vt:lpstr>
      <vt:lpstr>पूर्व -प्राथमिक शिक्षा की समस्याओं के निराकरण हेतु सुझाव </vt:lpstr>
      <vt:lpstr>भारत में पूर्व -प्राथमिक शिक्षा की वर्तमान स्थिति</vt:lpstr>
      <vt:lpstr>प्राथमिक शिक्षा का अर्थ Meaning of primary education</vt:lpstr>
      <vt:lpstr>प्राथमिक शिक्षा की ऐतिहासिक पृष्ठभूमि Historical background of primary education</vt:lpstr>
      <vt:lpstr>प्राथमिक शिक्षा के उद्देश्य Aims of primary education</vt:lpstr>
      <vt:lpstr>प्राथमिक शिक्षा का पाठ्यक्रम Curriculum of primary education</vt:lpstr>
      <vt:lpstr>प्राथमिक शिक्षा का सार्वजनिकरण Universalisation of primary education</vt:lpstr>
      <vt:lpstr>प्राथमिक शिक्षा में अपव्यय एवं अवरोधन की समस्या</vt:lpstr>
      <vt:lpstr>ऑपरेशन ब्लैक- बोर् Operation black-board</vt:lpstr>
      <vt:lpstr>बेसिक शिक्षा (Basic education)</vt:lpstr>
      <vt:lpstr>प्राथमिक शिक्षा का महत्व और आवश्यकता Importance and need of primary education</vt:lpstr>
      <vt:lpstr>मूल्यांकन (Evalution)</vt:lpstr>
      <vt:lpstr>प्राथमिक शिक्षा हेतु भाभी कार्यक्रम Future program of primary education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इकाई -5 </dc:title>
  <dc:creator>Unknown User</dc:creator>
  <cp:lastModifiedBy>Unknown User</cp:lastModifiedBy>
  <cp:revision>12</cp:revision>
  <dcterms:created xsi:type="dcterms:W3CDTF">2022-06-10T07:25:02Z</dcterms:created>
  <dcterms:modified xsi:type="dcterms:W3CDTF">2022-06-15T05:55:20Z</dcterms:modified>
</cp:coreProperties>
</file>