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1"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presProps" Target="presProps.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B33C-25E9-BFF4-F16A-DB4E99C3AF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E3FDFF-5339-72C9-5D96-27007EDCAC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7B8E00-1FCA-CAC8-54FA-310959668DF8}"/>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D4D0F262-436B-0C02-2410-7670BA568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9B043-05FF-828A-B314-F8A4D9D7B24B}"/>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2624591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BD238-3955-D899-259E-2E4ED2DB03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A50299-9786-A999-FC5A-7ED3A6A548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439B4-0EF7-F56F-92AF-FCD418A6AFC3}"/>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DB5930DE-41D9-E44A-5D27-8F21BFBFD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8E7F4-5CD3-397A-D03D-5DA4A6AB7102}"/>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1095394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293E-EEB1-B79D-5043-85AD075FA7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1796A9-98FF-B1E7-9E65-C4E8764ADB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8368C2-3A5E-D455-68D6-9AA023A3F7F7}"/>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9172BD27-2147-BDCA-1457-9EB1EA8DA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F820B-D3AA-731B-6D64-40119D60F746}"/>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38204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E7D60-D8D6-A156-B55B-7C99AF39BA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CE836B-0835-81D6-68D3-52BDE9F7F6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CC10DF-2890-A7BD-39EF-0F92029F76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C66C52-4A35-ECCA-A6FE-AB208CB5B4BB}"/>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6" name="Footer Placeholder 5">
            <a:extLst>
              <a:ext uri="{FF2B5EF4-FFF2-40B4-BE49-F238E27FC236}">
                <a16:creationId xmlns:a16="http://schemas.microsoft.com/office/drawing/2014/main" id="{4FDE5F4F-128A-0C5D-7783-7A93CADBAD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57E04C-3767-02F3-CC4F-2EB3DA403DC9}"/>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1008721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0B57-0F45-2A61-C05E-85F638E88F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54DEE-9174-19E4-C6E0-D22249ED2B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1D1516-3B34-BA54-6A77-B5E50DF4B9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A918C8-273E-898E-BC41-2CFE542008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15E1DC-CD87-9B37-040D-3D881AE30D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3C8E13-3C06-4DE3-1BD8-9A5136C9234B}"/>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8" name="Footer Placeholder 7">
            <a:extLst>
              <a:ext uri="{FF2B5EF4-FFF2-40B4-BE49-F238E27FC236}">
                <a16:creationId xmlns:a16="http://schemas.microsoft.com/office/drawing/2014/main" id="{9160C392-9E1D-24CA-58D9-9DABEC103F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D38515-BEF7-4B1B-D122-5E4D373B479D}"/>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3608579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4A3D-E876-9761-0DDA-1EBE6E2C63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779D6C-E7F6-F7B5-BDBB-594AB897B008}"/>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4" name="Footer Placeholder 3">
            <a:extLst>
              <a:ext uri="{FF2B5EF4-FFF2-40B4-BE49-F238E27FC236}">
                <a16:creationId xmlns:a16="http://schemas.microsoft.com/office/drawing/2014/main" id="{659B61F2-FCB3-FE5B-9C41-F49905F03E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2D937-7209-D1EC-01C0-E34481127486}"/>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1097510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BD50F9-58B8-D3D0-85B9-D5D2F766F2E9}"/>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3" name="Footer Placeholder 2">
            <a:extLst>
              <a:ext uri="{FF2B5EF4-FFF2-40B4-BE49-F238E27FC236}">
                <a16:creationId xmlns:a16="http://schemas.microsoft.com/office/drawing/2014/main" id="{FC89991F-7B6B-A7FB-7B29-D8E3E59DE7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DA540A-ECDA-672E-3649-7FA3D27CEB2D}"/>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573895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C3A43-0267-BA80-E9B0-9BC4A8CCE1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892A30-BF59-FDF2-F0F3-60383D1184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CA3CA6-6DBF-6FE2-64C7-3CF1734D2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BCFAA8-30BB-5604-2643-76C7AD3E4310}"/>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6" name="Footer Placeholder 5">
            <a:extLst>
              <a:ext uri="{FF2B5EF4-FFF2-40B4-BE49-F238E27FC236}">
                <a16:creationId xmlns:a16="http://schemas.microsoft.com/office/drawing/2014/main" id="{01F472A1-BF84-C60F-AE1F-319053734C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451602-C130-2B16-5DFA-2B4DD2B0D917}"/>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3451645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99B3-BE9E-1E03-5FB6-8A394AC01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1E75C6-5765-0FB2-6667-82EA8AF62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998E18-41CC-521C-F23B-F88403EEA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06D014-B177-489D-FD80-D8BD0BE8525E}"/>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6" name="Footer Placeholder 5">
            <a:extLst>
              <a:ext uri="{FF2B5EF4-FFF2-40B4-BE49-F238E27FC236}">
                <a16:creationId xmlns:a16="http://schemas.microsoft.com/office/drawing/2014/main" id="{EC2D461D-996A-AB26-C8CA-BF6365E3AC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3FDC18-10E0-C769-05FA-EA2682FA8AAE}"/>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133735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DDD1-417C-1A45-235A-B444075F38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2C8977-50F4-3603-DE95-AEC0195B29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467186-14DB-CB05-DB4A-A6003011F1BF}"/>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98313B4A-FCD3-D843-5290-1AD8C9EBF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35E8D-4EEE-A144-E49E-CC2E35ED3DC1}"/>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383235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C1C78F-E6B1-81EC-7514-D8A7DEF0D0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CFA02B-B31A-1C12-F86C-E19A50F31F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49E74E-0900-A2AC-0B6E-697EDF28BB32}"/>
              </a:ext>
            </a:extLst>
          </p:cNvPr>
          <p:cNvSpPr>
            <a:spLocks noGrp="1"/>
          </p:cNvSpPr>
          <p:nvPr>
            <p:ph type="dt" sz="half" idx="10"/>
          </p:nvPr>
        </p:nvSpPr>
        <p:spPr/>
        <p:txBody>
          <a:body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44356518-01E1-C622-41DB-BDD9F882E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2825A-2E5D-B6B4-0F2C-94D9E20FD8D2}"/>
              </a:ext>
            </a:extLst>
          </p:cNvPr>
          <p:cNvSpPr>
            <a:spLocks noGrp="1"/>
          </p:cNvSpPr>
          <p:nvPr>
            <p:ph type="sldNum" sz="quarter" idx="12"/>
          </p:nvPr>
        </p:nvSpPr>
        <p:spPr/>
        <p:txBody>
          <a:bodyPr/>
          <a:lstStyle/>
          <a:p>
            <a:fld id="{BD36686B-69F3-A64D-BD17-4173C19633BC}" type="slidenum">
              <a:rPr lang="en-US"/>
              <a:t>‹#›</a:t>
            </a:fld>
            <a:endParaRPr lang="en-US"/>
          </a:p>
        </p:txBody>
      </p:sp>
    </p:spTree>
    <p:extLst>
      <p:ext uri="{BB962C8B-B14F-4D97-AF65-F5344CB8AC3E}">
        <p14:creationId xmlns:p14="http://schemas.microsoft.com/office/powerpoint/2010/main" val="3871574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1E3F32-750B-53E7-9C8A-B7123A7961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A347D5-D72F-A1C7-BF30-9AC0BD70DF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1033FB-B51F-9E9E-7C85-C7EBC13EB6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6514F5-31E9-9B44-AF17-3348D7AA49B7}" type="datetimeFigureOut">
              <a:rPr lang="en-US"/>
              <a:t>6/15/2022</a:t>
            </a:fld>
            <a:endParaRPr lang="en-US"/>
          </a:p>
        </p:txBody>
      </p:sp>
      <p:sp>
        <p:nvSpPr>
          <p:cNvPr id="5" name="Footer Placeholder 4">
            <a:extLst>
              <a:ext uri="{FF2B5EF4-FFF2-40B4-BE49-F238E27FC236}">
                <a16:creationId xmlns:a16="http://schemas.microsoft.com/office/drawing/2014/main" id="{FC7DDDA9-8002-B209-A8D4-09F7BDA7FB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3DD5E2-2EB6-A175-381A-2F53C55DD7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6686B-69F3-A64D-BD17-4173C19633BC}" type="slidenum">
              <a:rPr lang="en-US"/>
              <a:t>‹#›</a:t>
            </a:fld>
            <a:endParaRPr lang="en-US"/>
          </a:p>
        </p:txBody>
      </p:sp>
    </p:spTree>
    <p:extLst>
      <p:ext uri="{BB962C8B-B14F-4D97-AF65-F5344CB8AC3E}">
        <p14:creationId xmlns:p14="http://schemas.microsoft.com/office/powerpoint/2010/main" val="24865101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A3D6E-A42E-F91D-54CC-B0195078729F}"/>
              </a:ext>
            </a:extLst>
          </p:cNvPr>
          <p:cNvSpPr>
            <a:spLocks noGrp="1"/>
          </p:cNvSpPr>
          <p:nvPr>
            <p:ph type="ctrTitle"/>
          </p:nvPr>
        </p:nvSpPr>
        <p:spPr/>
        <p:txBody>
          <a:bodyPr/>
          <a:lstStyle/>
          <a:p>
            <a:r>
              <a:rPr lang="en-IN" b="1">
                <a:solidFill>
                  <a:srgbClr val="C00000"/>
                </a:solidFill>
              </a:rPr>
              <a:t>बी.ए.सेमेस्टर-द्वित्तीय </a:t>
            </a:r>
            <a:endParaRPr lang="en-US" b="1">
              <a:solidFill>
                <a:srgbClr val="C00000"/>
              </a:solidFill>
            </a:endParaRPr>
          </a:p>
        </p:txBody>
      </p:sp>
      <p:sp>
        <p:nvSpPr>
          <p:cNvPr id="3" name="Subtitle 2">
            <a:extLst>
              <a:ext uri="{FF2B5EF4-FFF2-40B4-BE49-F238E27FC236}">
                <a16:creationId xmlns:a16="http://schemas.microsoft.com/office/drawing/2014/main" id="{A9D1511E-4B06-3E86-59D8-A7B6217FCB24}"/>
              </a:ext>
            </a:extLst>
          </p:cNvPr>
          <p:cNvSpPr>
            <a:spLocks noGrp="1"/>
          </p:cNvSpPr>
          <p:nvPr>
            <p:ph type="subTitle" idx="1"/>
          </p:nvPr>
        </p:nvSpPr>
        <p:spPr/>
        <p:txBody>
          <a:bodyPr/>
          <a:lstStyle/>
          <a:p>
            <a:r>
              <a:rPr lang="en-IN" b="1">
                <a:solidFill>
                  <a:srgbClr val="C00000"/>
                </a:solidFill>
              </a:rPr>
              <a:t>इकाई -4</a:t>
            </a:r>
            <a:endParaRPr lang="en-US" b="1">
              <a:solidFill>
                <a:srgbClr val="C00000"/>
              </a:solidFill>
            </a:endParaRPr>
          </a:p>
        </p:txBody>
      </p:sp>
    </p:spTree>
    <p:extLst>
      <p:ext uri="{BB962C8B-B14F-4D97-AF65-F5344CB8AC3E}">
        <p14:creationId xmlns:p14="http://schemas.microsoft.com/office/powerpoint/2010/main" val="2830298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B546-8386-64BA-BDF2-76BD83DB611F}"/>
              </a:ext>
            </a:extLst>
          </p:cNvPr>
          <p:cNvSpPr>
            <a:spLocks noGrp="1"/>
          </p:cNvSpPr>
          <p:nvPr>
            <p:ph type="title"/>
          </p:nvPr>
        </p:nvSpPr>
        <p:spPr/>
        <p:txBody>
          <a:bodyPr/>
          <a:lstStyle/>
          <a:p>
            <a:r>
              <a:rPr lang="en-IN" b="1">
                <a:solidFill>
                  <a:srgbClr val="C00000"/>
                </a:solidFill>
              </a:rPr>
              <a:t>Post-independent ERA of Indian education </a:t>
            </a:r>
            <a:endParaRPr lang="en-US" b="1">
              <a:solidFill>
                <a:srgbClr val="C00000"/>
              </a:solidFill>
            </a:endParaRPr>
          </a:p>
        </p:txBody>
      </p:sp>
      <p:sp>
        <p:nvSpPr>
          <p:cNvPr id="3" name="Content Placeholder 2">
            <a:extLst>
              <a:ext uri="{FF2B5EF4-FFF2-40B4-BE49-F238E27FC236}">
                <a16:creationId xmlns:a16="http://schemas.microsoft.com/office/drawing/2014/main" id="{BD2898A7-AD06-1A5A-F4D7-643CEE55E234}"/>
              </a:ext>
            </a:extLst>
          </p:cNvPr>
          <p:cNvSpPr>
            <a:spLocks noGrp="1"/>
          </p:cNvSpPr>
          <p:nvPr>
            <p:ph idx="1"/>
          </p:nvPr>
        </p:nvSpPr>
        <p:spPr>
          <a:xfrm>
            <a:off x="838200" y="1980802"/>
            <a:ext cx="10515600" cy="4351338"/>
          </a:xfrm>
        </p:spPr>
        <p:txBody>
          <a:bodyPr/>
          <a:lstStyle/>
          <a:p>
            <a:pPr marL="0" indent="0">
              <a:buNone/>
            </a:pPr>
            <a:r>
              <a:rPr lang="en-IN" b="1">
                <a:solidFill>
                  <a:srgbClr val="00B050"/>
                </a:solidFill>
              </a:rPr>
              <a:t>विश्वविद्यालय शिक्षा आयोग (University education commission)</a:t>
            </a:r>
          </a:p>
          <a:p>
            <a:pPr marL="0" indent="0">
              <a:buNone/>
            </a:pPr>
            <a:r>
              <a:rPr lang="en-IN" b="1">
                <a:solidFill>
                  <a:srgbClr val="0070C0"/>
                </a:solidFill>
              </a:rPr>
              <a:t> केंद्रीय भारत सरकार ने इस सुझाव पर अमल करते हुए 14 नवंबर 1948 को शिक्षाविद् </a:t>
            </a:r>
            <a:r>
              <a:rPr lang="en-IN" b="1">
                <a:solidFill>
                  <a:srgbClr val="C00000"/>
                </a:solidFill>
              </a:rPr>
              <a:t>डॉ. सर्वपल्ली राधाकृष्णन</a:t>
            </a:r>
            <a:r>
              <a:rPr lang="en-IN" b="1">
                <a:solidFill>
                  <a:srgbClr val="0070C0"/>
                </a:solidFill>
              </a:rPr>
              <a:t> की अध्यक्षता में विश्वविद्यालय शिक्षा आयोग की स्थापना कर दी। इस आयोग को राधाकृष्णन आयोग के नाम से भी पुकारा जाता है। इस आयोग के गठन में अनेक शिक्षा विशेषज्ञों को सदस्य बनाया गया कथा यू.के एवं यू.एस के विशेषज्ञों को भी शामिल किया गया। इस आयोग की नियुक्ति केंद्रीय शिक्षा मंत्रालय द्वारा की गई। विश्वविद्यालय आयोग समिति के अध्यक्ष डॉ राधाकृष्णन ऑफ ईस्टर्न रिलिजन एवं ऑक्सफोर्ड विश्वविद्यालय थे।</a:t>
            </a:r>
            <a:endParaRPr lang="en-US" b="1">
              <a:solidFill>
                <a:srgbClr val="0070C0"/>
              </a:solidFill>
            </a:endParaRPr>
          </a:p>
        </p:txBody>
      </p:sp>
    </p:spTree>
    <p:extLst>
      <p:ext uri="{BB962C8B-B14F-4D97-AF65-F5344CB8AC3E}">
        <p14:creationId xmlns:p14="http://schemas.microsoft.com/office/powerpoint/2010/main" val="254022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51802-9178-624C-C9D9-7731B6A6D388}"/>
              </a:ext>
            </a:extLst>
          </p:cNvPr>
          <p:cNvSpPr>
            <a:spLocks noGrp="1"/>
          </p:cNvSpPr>
          <p:nvPr>
            <p:ph type="title"/>
          </p:nvPr>
        </p:nvSpPr>
        <p:spPr/>
        <p:txBody>
          <a:bodyPr/>
          <a:lstStyle/>
          <a:p>
            <a:r>
              <a:rPr lang="en-IN" b="1">
                <a:solidFill>
                  <a:srgbClr val="C00000"/>
                </a:solidFill>
              </a:rPr>
              <a:t>आयोग का कार्य - क्षेत्र</a:t>
            </a:r>
            <a:endParaRPr lang="en-US" b="1">
              <a:solidFill>
                <a:srgbClr val="C00000"/>
              </a:solidFill>
            </a:endParaRPr>
          </a:p>
        </p:txBody>
      </p:sp>
      <p:sp>
        <p:nvSpPr>
          <p:cNvPr id="3" name="Content Placeholder 2">
            <a:extLst>
              <a:ext uri="{FF2B5EF4-FFF2-40B4-BE49-F238E27FC236}">
                <a16:creationId xmlns:a16="http://schemas.microsoft.com/office/drawing/2014/main" id="{D5F72500-2B11-4C35-CBBE-85D131517CC3}"/>
              </a:ext>
            </a:extLst>
          </p:cNvPr>
          <p:cNvSpPr>
            <a:spLocks noGrp="1"/>
          </p:cNvSpPr>
          <p:nvPr>
            <p:ph idx="1"/>
          </p:nvPr>
        </p:nvSpPr>
        <p:spPr/>
        <p:txBody>
          <a:bodyPr>
            <a:normAutofit fontScale="92500" lnSpcReduction="10000"/>
          </a:bodyPr>
          <a:lstStyle/>
          <a:p>
            <a:pPr marL="0" indent="0">
              <a:buNone/>
            </a:pPr>
            <a:r>
              <a:rPr lang="en-IN" b="1">
                <a:solidFill>
                  <a:srgbClr val="0070C0"/>
                </a:solidFill>
              </a:rPr>
              <a:t>आयोग का कार्य क्षेत्र व्यापक स्तर पर था। आयोग को जिन विषयों के बारे में जांच करनी थी, उन पर रिपोर्ट देनी थी साथ ही उनसे संबंधित सिफारिशें करनी थी अथवा सुझाव देने थे, वे विषय इस प्रकार थे।</a:t>
            </a:r>
          </a:p>
          <a:p>
            <a:pPr marL="514350" indent="-514350">
              <a:buFont typeface="+mj-lt"/>
              <a:buAutoNum type="arabicPeriod"/>
            </a:pPr>
            <a:r>
              <a:rPr lang="en-IN" b="1">
                <a:solidFill>
                  <a:srgbClr val="0070C0"/>
                </a:solidFill>
              </a:rPr>
              <a:t>छात्रों का अनुशासन, छात्रावास तथा शैक्षिक कार्य संगठन एवं कोई भी अन्य विषय, जो भारत में विश्व विद्यालय शिक्षा एवं उन्नत शोध के समस्त पक्षों की संपूर्ण तथा व्यापक जांच हेतु आवश्यक है।</a:t>
            </a:r>
          </a:p>
          <a:p>
            <a:pPr marL="514350" indent="-514350">
              <a:buFont typeface="+mj-lt"/>
              <a:buAutoNum type="arabicPeriod"/>
            </a:pPr>
            <a:r>
              <a:rPr lang="en-IN" b="1">
                <a:solidFill>
                  <a:srgbClr val="0070C0"/>
                </a:solidFill>
              </a:rPr>
              <a:t>विश्वविद्यालय शिक्षा तथा शोध के लक्ष्य एवं उद्देश्य।</a:t>
            </a:r>
          </a:p>
          <a:p>
            <a:pPr marL="514350" indent="-514350">
              <a:buFont typeface="+mj-lt"/>
              <a:buAutoNum type="arabicPeriod"/>
            </a:pPr>
            <a:r>
              <a:rPr lang="en-IN" b="1">
                <a:solidFill>
                  <a:srgbClr val="0070C0"/>
                </a:solidFill>
              </a:rPr>
              <a:t>विश्वविद्यालय वित्त – व्यवस्था</a:t>
            </a:r>
          </a:p>
          <a:p>
            <a:pPr marL="514350" indent="-514350">
              <a:buFont typeface="+mj-lt"/>
              <a:buAutoNum type="arabicPeriod"/>
            </a:pPr>
            <a:r>
              <a:rPr lang="en-IN" b="1">
                <a:solidFill>
                  <a:srgbClr val="0070C0"/>
                </a:solidFill>
              </a:rPr>
              <a:t>उनके नियंत्रण में विश्वविद्यालयों तथा कॉलेजों में शिक्षण तथा परीक्षाओं के उच्चतम स्तरों को बनाए रखना।</a:t>
            </a:r>
          </a:p>
          <a:p>
            <a:pPr marL="514350" indent="-514350">
              <a:buFont typeface="+mj-lt"/>
              <a:buAutoNum type="arabicPeriod"/>
            </a:pPr>
            <a:r>
              <a:rPr lang="en-IN" b="1">
                <a:solidFill>
                  <a:srgbClr val="0070C0"/>
                </a:solidFill>
              </a:rPr>
              <a:t>विश्वविद्यालय में शिक्षा का माध्यम।</a:t>
            </a:r>
          </a:p>
          <a:p>
            <a:pPr marL="514350" indent="-514350">
              <a:buFont typeface="+mj-lt"/>
              <a:buAutoNum type="arabicPeriod"/>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132953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19C-C42C-0093-4421-4E5BA8AB4101}"/>
              </a:ext>
            </a:extLst>
          </p:cNvPr>
          <p:cNvSpPr>
            <a:spLocks noGrp="1"/>
          </p:cNvSpPr>
          <p:nvPr>
            <p:ph type="title"/>
          </p:nvPr>
        </p:nvSpPr>
        <p:spPr/>
        <p:txBody>
          <a:bodyPr/>
          <a:lstStyle/>
          <a:p>
            <a:pPr algn="ctr"/>
            <a:r>
              <a:rPr lang="en-IN" b="1">
                <a:solidFill>
                  <a:srgbClr val="C00000"/>
                </a:solidFill>
              </a:rPr>
              <a:t>आयोग के गठन का उद्देश्य</a:t>
            </a:r>
            <a:br>
              <a:rPr lang="en-IN" b="1">
                <a:solidFill>
                  <a:srgbClr val="C00000"/>
                </a:solidFill>
              </a:rPr>
            </a:br>
            <a:endParaRPr lang="en-US" b="1">
              <a:solidFill>
                <a:srgbClr val="C00000"/>
              </a:solidFill>
            </a:endParaRPr>
          </a:p>
        </p:txBody>
      </p:sp>
      <p:sp>
        <p:nvSpPr>
          <p:cNvPr id="3" name="Content Placeholder 2">
            <a:extLst>
              <a:ext uri="{FF2B5EF4-FFF2-40B4-BE49-F238E27FC236}">
                <a16:creationId xmlns:a16="http://schemas.microsoft.com/office/drawing/2014/main" id="{C6487323-0057-7BFB-CD6B-DAE92E20FD32}"/>
              </a:ext>
            </a:extLst>
          </p:cNvPr>
          <p:cNvSpPr>
            <a:spLocks noGrp="1"/>
          </p:cNvSpPr>
          <p:nvPr>
            <p:ph idx="1"/>
          </p:nvPr>
        </p:nvSpPr>
        <p:spPr/>
        <p:txBody>
          <a:bodyPr/>
          <a:lstStyle/>
          <a:p>
            <a:pPr marL="0" indent="0">
              <a:buNone/>
            </a:pPr>
            <a:r>
              <a:rPr lang="en-IN" b="1">
                <a:solidFill>
                  <a:srgbClr val="0070C0"/>
                </a:solidFill>
              </a:rPr>
              <a:t>विश्वविद्यालय शिक्षा आयोग के गठन का प्रमुख उद्देश्य राष्ट्रीय एवं अंतरराष्ट्रीय परिस्थितियों को दृष्टि में रखकर विश्व विद्यालय के समस्त बिंदुओं पर प्रकाश डालना था।</a:t>
            </a:r>
          </a:p>
          <a:p>
            <a:pPr marL="0" indent="0">
              <a:buNone/>
            </a:pPr>
            <a:r>
              <a:rPr lang="en-IN" b="1">
                <a:solidFill>
                  <a:srgbClr val="0070C0"/>
                </a:solidFill>
              </a:rPr>
              <a:t>“आयोग की नियुक्ति का उद्देश्य भारतीय विश्वविद्यालय के संबंध में रिपोर्ट प्रस्तुत करना था और देश की तत्कालीन एवं भावी आवश्यकताओं के अनुरूप उपर्युक्त उच्च शिक्षा के निर्माण एवं विस्तार के संबंध में सुझाव देना था।”</a:t>
            </a:r>
            <a:endParaRPr lang="en-US" b="1">
              <a:solidFill>
                <a:srgbClr val="0070C0"/>
              </a:solidFill>
            </a:endParaRPr>
          </a:p>
        </p:txBody>
      </p:sp>
    </p:spTree>
    <p:extLst>
      <p:ext uri="{BB962C8B-B14F-4D97-AF65-F5344CB8AC3E}">
        <p14:creationId xmlns:p14="http://schemas.microsoft.com/office/powerpoint/2010/main" val="103113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CC2E5-A633-7736-71B2-A527FA807EB4}"/>
              </a:ext>
            </a:extLst>
          </p:cNvPr>
          <p:cNvSpPr>
            <a:spLocks noGrp="1"/>
          </p:cNvSpPr>
          <p:nvPr>
            <p:ph type="title"/>
          </p:nvPr>
        </p:nvSpPr>
        <p:spPr/>
        <p:txBody>
          <a:bodyPr/>
          <a:lstStyle/>
          <a:p>
            <a:pPr algn="ctr"/>
            <a:r>
              <a:rPr lang="en-IN" b="1">
                <a:solidFill>
                  <a:srgbClr val="C00000"/>
                </a:solidFill>
              </a:rPr>
              <a:t>विश्वविद्यालय शिक्षा आयोग के सुझाव एवं सिफारिशें</a:t>
            </a:r>
            <a:endParaRPr lang="en-US" b="1">
              <a:solidFill>
                <a:srgbClr val="C00000"/>
              </a:solidFill>
            </a:endParaRPr>
          </a:p>
        </p:txBody>
      </p:sp>
      <p:sp>
        <p:nvSpPr>
          <p:cNvPr id="3" name="Content Placeholder 2">
            <a:extLst>
              <a:ext uri="{FF2B5EF4-FFF2-40B4-BE49-F238E27FC236}">
                <a16:creationId xmlns:a16="http://schemas.microsoft.com/office/drawing/2014/main" id="{0B6E11E6-3D8D-26BF-D395-AB4781DA3345}"/>
              </a:ext>
            </a:extLst>
          </p:cNvPr>
          <p:cNvSpPr>
            <a:spLocks noGrp="1"/>
          </p:cNvSpPr>
          <p:nvPr>
            <p:ph idx="1"/>
          </p:nvPr>
        </p:nvSpPr>
        <p:spPr/>
        <p:txBody>
          <a:bodyPr>
            <a:normAutofit/>
          </a:bodyPr>
          <a:lstStyle/>
          <a:p>
            <a:pPr marL="0" indent="0">
              <a:buNone/>
            </a:pPr>
            <a:r>
              <a:rPr lang="en-IN" b="1">
                <a:solidFill>
                  <a:srgbClr val="0070C0"/>
                </a:solidFill>
              </a:rPr>
              <a:t>विश्वविद्यालय शिक्षा आयोग ने विश्वविद्यालय की शिक्षा की समस्याओं का गहन अध्ययन कर संपूर्ण देश का भ्रमण किया तथा शिक्षकों एवं छात्रों का साक्षात्कार कर शिक्षा के सभी पहलुओं पर अपने सुझाव व्यक्त किए जो निम्नानुसार हैं-</a:t>
            </a:r>
          </a:p>
          <a:p>
            <a:pPr marL="514350" indent="-514350">
              <a:buFont typeface="+mj-lt"/>
              <a:buAutoNum type="arabicPeriod"/>
            </a:pPr>
            <a:r>
              <a:rPr lang="en-IN" b="1">
                <a:solidFill>
                  <a:srgbClr val="0070C0"/>
                </a:solidFill>
              </a:rPr>
              <a:t>विश्वविद्यालय शिक्षा के उद्देश्य,विश्वविद्यालय शिक्षा की संरचना</a:t>
            </a:r>
          </a:p>
          <a:p>
            <a:pPr marL="514350" indent="-514350">
              <a:buFont typeface="+mj-lt"/>
              <a:buAutoNum type="arabicPeriod"/>
            </a:pPr>
            <a:r>
              <a:rPr lang="en-IN" b="1">
                <a:solidFill>
                  <a:srgbClr val="0070C0"/>
                </a:solidFill>
              </a:rPr>
              <a:t>उच्च शिक्षा का पाठ्यक्रम,उच्च शिक्षा का प्रशासन एवं वित्त</a:t>
            </a:r>
          </a:p>
          <a:p>
            <a:pPr marL="514350" indent="-514350">
              <a:buFont typeface="+mj-lt"/>
              <a:buAutoNum type="arabicPeriod"/>
            </a:pPr>
            <a:r>
              <a:rPr lang="en-IN" b="1">
                <a:solidFill>
                  <a:srgbClr val="0070C0"/>
                </a:solidFill>
              </a:rPr>
              <a:t>शिक्षण वर्ग</a:t>
            </a:r>
          </a:p>
          <a:p>
            <a:pPr marL="514350" indent="-514350">
              <a:buFont typeface="+mj-lt"/>
              <a:buAutoNum type="arabicPeriod"/>
            </a:pPr>
            <a:r>
              <a:rPr lang="en-IN" b="1">
                <a:solidFill>
                  <a:srgbClr val="0070C0"/>
                </a:solidFill>
              </a:rPr>
              <a:t>स्तर,शिक्षा का माध्यम</a:t>
            </a:r>
          </a:p>
          <a:p>
            <a:pPr marL="514350" indent="-514350">
              <a:buFont typeface="+mj-lt"/>
              <a:buAutoNum type="arabicPeriod"/>
            </a:pPr>
            <a:r>
              <a:rPr lang="en-IN" b="1">
                <a:solidFill>
                  <a:srgbClr val="0070C0"/>
                </a:solidFill>
              </a:rPr>
              <a:t>परीक्षाएं,धार्मिक एवं नैतिक शिक्षा</a:t>
            </a:r>
          </a:p>
          <a:p>
            <a:pPr marL="514350" indent="-514350">
              <a:buFont typeface="+mj-lt"/>
              <a:buAutoNum type="arabicPeriod"/>
            </a:pPr>
            <a:r>
              <a:rPr lang="en-IN" b="1">
                <a:solidFill>
                  <a:srgbClr val="0070C0"/>
                </a:solidFill>
              </a:rPr>
              <a:t>स्त्री शिक्षा,व्यवसायिक शिक्षा।</a:t>
            </a:r>
          </a:p>
          <a:p>
            <a:pPr marL="514350" indent="-514350">
              <a:buFont typeface="+mj-lt"/>
              <a:buAutoNum type="arabicPeriod"/>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78897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59707-1CB3-8476-CBEB-A72CCF99F1E9}"/>
              </a:ext>
            </a:extLst>
          </p:cNvPr>
          <p:cNvSpPr>
            <a:spLocks noGrp="1"/>
          </p:cNvSpPr>
          <p:nvPr>
            <p:ph type="title"/>
          </p:nvPr>
        </p:nvSpPr>
        <p:spPr/>
        <p:txBody>
          <a:bodyPr>
            <a:normAutofit fontScale="90000"/>
          </a:bodyPr>
          <a:lstStyle/>
          <a:p>
            <a:pPr algn="ctr"/>
            <a:r>
              <a:rPr lang="en-IN" b="1">
                <a:solidFill>
                  <a:srgbClr val="C00000"/>
                </a:solidFill>
              </a:rPr>
              <a:t>विश्वविद्यालय शिक्षा आयोग का मूल्यांकन</a:t>
            </a:r>
            <a:br>
              <a:rPr lang="en-IN" b="1">
                <a:solidFill>
                  <a:srgbClr val="C00000"/>
                </a:solidFill>
              </a:rPr>
            </a:br>
            <a:r>
              <a:rPr lang="en-IN" b="1">
                <a:solidFill>
                  <a:srgbClr val="00B050"/>
                </a:solidFill>
              </a:rPr>
              <a:t>(Evolution of University education commission)</a:t>
            </a:r>
            <a:endParaRPr lang="en-US" b="1">
              <a:solidFill>
                <a:srgbClr val="00B050"/>
              </a:solidFill>
            </a:endParaRPr>
          </a:p>
        </p:txBody>
      </p:sp>
      <p:sp>
        <p:nvSpPr>
          <p:cNvPr id="3" name="Content Placeholder 2">
            <a:extLst>
              <a:ext uri="{FF2B5EF4-FFF2-40B4-BE49-F238E27FC236}">
                <a16:creationId xmlns:a16="http://schemas.microsoft.com/office/drawing/2014/main" id="{6A4BE05C-60B5-81F9-2679-FCD18F4AC38F}"/>
              </a:ext>
            </a:extLst>
          </p:cNvPr>
          <p:cNvSpPr>
            <a:spLocks noGrp="1"/>
          </p:cNvSpPr>
          <p:nvPr>
            <p:ph idx="1"/>
          </p:nvPr>
        </p:nvSpPr>
        <p:spPr/>
        <p:txBody>
          <a:bodyPr>
            <a:normAutofit lnSpcReduction="10000"/>
          </a:bodyPr>
          <a:lstStyle/>
          <a:p>
            <a:pPr marL="0" indent="0">
              <a:buNone/>
            </a:pPr>
            <a:r>
              <a:rPr lang="en-IN" b="1">
                <a:solidFill>
                  <a:srgbClr val="0070C0"/>
                </a:solidFill>
              </a:rPr>
              <a:t>डॉ राधाकृष्णन हिंदू विश्वविद्यालय के कुलपति थे इसके साथ-साथ वे विश्व के दार्शनिक शिक्षाविदों में अपना विशेष स्थान बना चुके थे इस आयोग का मूल्यांकन उसके द्वारा दी गई सिफारिशों के आधार पर ही किया जाना चाहिए।</a:t>
            </a:r>
          </a:p>
          <a:p>
            <a:pPr marL="0" indent="0">
              <a:buNone/>
            </a:pPr>
            <a:r>
              <a:rPr lang="en-IN" b="1">
                <a:solidFill>
                  <a:srgbClr val="0070C0"/>
                </a:solidFill>
              </a:rPr>
              <a:t>आयोग ने अपने कार्य क्षेत्र में निम्न उन सभी पक्षियों का अध्ययन किया, जिन पर अपना ध्यान केंद्रित किया-उद्देश्य, अनुसंधान, शिक्षक स्तर, माध्यम, सांस्कृतिक विकास, धार्मिक, व्यवसायिक शिक्षा एवं आर्थिक स्थिति। विश्वविद्यालय स्तर  पर सभी प्रकार की शिक्षा तथा विषयों पर ध्यान केंद्रित किया गया। आयोग ने इस बात का ध्यान रखा है कि जो कुछ कहा गया, वह किया जाए, स्वतंत्रता, समानता के आदर्शों की प्राप्ति, लोकतंत्र की रक्षा, राष्ट्रीयता का विकास तथा इसी के साथ –साथ देश की बौद्धिक क्षमताओं का पूर्ण रूप से उपयोग आयोग का मुख्य लक्ष्य रहा है।</a:t>
            </a:r>
            <a:endParaRPr lang="en-US" b="1">
              <a:solidFill>
                <a:srgbClr val="0070C0"/>
              </a:solidFill>
            </a:endParaRPr>
          </a:p>
        </p:txBody>
      </p:sp>
    </p:spTree>
    <p:extLst>
      <p:ext uri="{BB962C8B-B14F-4D97-AF65-F5344CB8AC3E}">
        <p14:creationId xmlns:p14="http://schemas.microsoft.com/office/powerpoint/2010/main" val="13001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EB083-B367-ADB4-AEBE-A967230C7095}"/>
              </a:ext>
            </a:extLst>
          </p:cNvPr>
          <p:cNvSpPr>
            <a:spLocks noGrp="1"/>
          </p:cNvSpPr>
          <p:nvPr>
            <p:ph type="title"/>
          </p:nvPr>
        </p:nvSpPr>
        <p:spPr/>
        <p:txBody>
          <a:bodyPr>
            <a:normAutofit fontScale="90000"/>
          </a:bodyPr>
          <a:lstStyle/>
          <a:p>
            <a:pPr algn="ctr"/>
            <a:r>
              <a:rPr lang="en-IN" b="1">
                <a:solidFill>
                  <a:srgbClr val="C00000"/>
                </a:solidFill>
              </a:rPr>
              <a:t>विश्वविद्यालय शिक्षा आयोग के दोष</a:t>
            </a:r>
            <a:br>
              <a:rPr lang="en-IN" b="1">
                <a:solidFill>
                  <a:srgbClr val="C00000"/>
                </a:solidFill>
              </a:rPr>
            </a:br>
            <a:r>
              <a:rPr lang="en-IN" b="1">
                <a:solidFill>
                  <a:srgbClr val="00B050"/>
                </a:solidFill>
              </a:rPr>
              <a:t>(Demerits of University education commission)</a:t>
            </a:r>
            <a:endParaRPr lang="en-US" b="1">
              <a:solidFill>
                <a:srgbClr val="00B050"/>
              </a:solidFill>
            </a:endParaRPr>
          </a:p>
        </p:txBody>
      </p:sp>
      <p:sp>
        <p:nvSpPr>
          <p:cNvPr id="3" name="Content Placeholder 2">
            <a:extLst>
              <a:ext uri="{FF2B5EF4-FFF2-40B4-BE49-F238E27FC236}">
                <a16:creationId xmlns:a16="http://schemas.microsoft.com/office/drawing/2014/main" id="{70549928-1625-29C9-58C0-05BCD2FEF4BC}"/>
              </a:ext>
            </a:extLst>
          </p:cNvPr>
          <p:cNvSpPr>
            <a:spLocks noGrp="1"/>
          </p:cNvSpPr>
          <p:nvPr>
            <p:ph idx="1"/>
          </p:nvPr>
        </p:nvSpPr>
        <p:spPr/>
        <p:txBody>
          <a:bodyPr/>
          <a:lstStyle/>
          <a:p>
            <a:pPr marL="0" indent="0">
              <a:buNone/>
            </a:pPr>
            <a:r>
              <a:rPr lang="en-IN" b="1">
                <a:solidFill>
                  <a:srgbClr val="C00000"/>
                </a:solidFill>
              </a:rPr>
              <a:t>इस आयोग के कुछ सुझाव तो काफी विशेषताएं लिए हुए हैं, लेकिन विशेषताओं के साथ –साथ उनमें दोष भी आ गए हैं, जिनका उल्लेख यहां किया जा रहा है-</a:t>
            </a:r>
          </a:p>
          <a:p>
            <a:pPr marL="514350" indent="-514350">
              <a:buFont typeface="+mj-lt"/>
              <a:buAutoNum type="arabicPeriod"/>
            </a:pPr>
            <a:r>
              <a:rPr lang="en-IN" b="1">
                <a:solidFill>
                  <a:srgbClr val="0070C0"/>
                </a:solidFill>
              </a:rPr>
              <a:t>ग्रामीण विश्वविद्यालय सुझाव अव्यावहारिक है</a:t>
            </a:r>
          </a:p>
          <a:p>
            <a:pPr marL="514350" indent="-514350">
              <a:buFont typeface="+mj-lt"/>
              <a:buAutoNum type="arabicPeriod"/>
            </a:pPr>
            <a:r>
              <a:rPr lang="en-IN" b="1">
                <a:solidFill>
                  <a:srgbClr val="0070C0"/>
                </a:solidFill>
              </a:rPr>
              <a:t>आदर्शवादिता पर आधारित</a:t>
            </a:r>
          </a:p>
          <a:p>
            <a:pPr marL="514350" indent="-514350">
              <a:buFont typeface="+mj-lt"/>
              <a:buAutoNum type="arabicPeriod"/>
            </a:pPr>
            <a:r>
              <a:rPr lang="en-IN" b="1">
                <a:solidFill>
                  <a:srgbClr val="0070C0"/>
                </a:solidFill>
              </a:rPr>
              <a:t>शिक्षकों के वेतनमान में भेदभाव</a:t>
            </a:r>
          </a:p>
          <a:p>
            <a:pPr marL="514350" indent="-514350">
              <a:buFont typeface="+mj-lt"/>
              <a:buAutoNum type="arabicPeriod"/>
            </a:pPr>
            <a:r>
              <a:rPr lang="en-IN" b="1">
                <a:solidFill>
                  <a:srgbClr val="0070C0"/>
                </a:solidFill>
              </a:rPr>
              <a:t>धार्मिक शिक्षा की अनिवार्यता</a:t>
            </a:r>
          </a:p>
          <a:p>
            <a:pPr marL="514350" indent="-514350">
              <a:buFont typeface="+mj-lt"/>
              <a:buAutoNum type="arabicPeriod"/>
            </a:pPr>
            <a:r>
              <a:rPr lang="en-IN" b="1">
                <a:solidFill>
                  <a:srgbClr val="0070C0"/>
                </a:solidFill>
              </a:rPr>
              <a:t>प्रबंध कारिणी समिति का सुझाव।</a:t>
            </a:r>
            <a:endParaRPr lang="en-US" b="1">
              <a:solidFill>
                <a:srgbClr val="0070C0"/>
              </a:solidFill>
            </a:endParaRPr>
          </a:p>
        </p:txBody>
      </p:sp>
    </p:spTree>
    <p:extLst>
      <p:ext uri="{BB962C8B-B14F-4D97-AF65-F5344CB8AC3E}">
        <p14:creationId xmlns:p14="http://schemas.microsoft.com/office/powerpoint/2010/main" val="886120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6C7C-A2F2-5455-B954-41913C22BD66}"/>
              </a:ext>
            </a:extLst>
          </p:cNvPr>
          <p:cNvSpPr>
            <a:spLocks noGrp="1"/>
          </p:cNvSpPr>
          <p:nvPr>
            <p:ph type="title"/>
          </p:nvPr>
        </p:nvSpPr>
        <p:spPr/>
        <p:txBody>
          <a:bodyPr>
            <a:normAutofit fontScale="90000"/>
          </a:bodyPr>
          <a:lstStyle/>
          <a:p>
            <a:pPr algn="ctr"/>
            <a:r>
              <a:rPr lang="en-IN" b="1">
                <a:solidFill>
                  <a:srgbClr val="C00000"/>
                </a:solidFill>
              </a:rPr>
              <a:t>माध्यमिक शिक्षा आयोग 1952-53 मुदालियर आयोग </a:t>
            </a:r>
            <a:r>
              <a:rPr lang="en-IN" b="1">
                <a:solidFill>
                  <a:srgbClr val="00B050"/>
                </a:solidFill>
              </a:rPr>
              <a:t>(Secondary education commission,1952-53 mudaliar commission</a:t>
            </a:r>
            <a:endParaRPr lang="en-US" b="1">
              <a:solidFill>
                <a:srgbClr val="00B050"/>
              </a:solidFill>
            </a:endParaRPr>
          </a:p>
        </p:txBody>
      </p:sp>
      <p:sp>
        <p:nvSpPr>
          <p:cNvPr id="3" name="Content Placeholder 2">
            <a:extLst>
              <a:ext uri="{FF2B5EF4-FFF2-40B4-BE49-F238E27FC236}">
                <a16:creationId xmlns:a16="http://schemas.microsoft.com/office/drawing/2014/main" id="{28AD4668-CED8-F360-9B3C-3D7FAB6E0AF7}"/>
              </a:ext>
            </a:extLst>
          </p:cNvPr>
          <p:cNvSpPr>
            <a:spLocks noGrp="1"/>
          </p:cNvSpPr>
          <p:nvPr>
            <p:ph idx="1"/>
          </p:nvPr>
        </p:nvSpPr>
        <p:spPr/>
        <p:txBody>
          <a:bodyPr>
            <a:normAutofit lnSpcReduction="10000"/>
          </a:bodyPr>
          <a:lstStyle/>
          <a:p>
            <a:pPr marL="0" indent="0">
              <a:buNone/>
            </a:pPr>
            <a:r>
              <a:rPr lang="en-IN" b="1">
                <a:solidFill>
                  <a:srgbClr val="0070C0"/>
                </a:solidFill>
              </a:rPr>
              <a:t>माध्यमिक शिक्षा आयोग स्वाधीनता प्राप्ति के बाद का दूसरा आयोग है लेकिन माध्यमिक शिक्षा का यह पहला आयोग है शिक्षा को और अधिक प्रभावशाली बनाने हेतु ‘केंद्रीय शिक्षा सलाहकार बोर्ड ‘ने भारत सरकार को एक आयोग के गठन का सुझाव दिया जिसे स्वीकार करते हुए भारत सरकार ने 23 सितंबर 1952 को मद्रास विश्वविद्यालय के तत्कालीन कुलपति डॉक्टर लक्ष्मणस्वामी मुदालियर की अध्यक्षता में माध्यमिक शिक्षा आयोग की नियुक्ति की घोषणा की घोषणा की इसलिए इस आयोग को ‘मुदालियर आयोग’ के नाम से भी जाना जाता है</a:t>
            </a:r>
          </a:p>
          <a:p>
            <a:pPr marL="0" indent="0">
              <a:buNone/>
            </a:pPr>
            <a:r>
              <a:rPr lang="en-IN" b="1">
                <a:solidFill>
                  <a:srgbClr val="0070C0"/>
                </a:solidFill>
              </a:rPr>
              <a:t>आयोग ने माध्यमिक शिक्षा की समस्याओं के पश्चात अपने सुझाव एवं संस्तुतियों को 15 अध्याय एवं 24  पृष्ठों मैं अंकित करके प्रतिवेदन तैयार किया और उसे 29 अगस्त 1953 को भारत सरकार के सामने प्रस्तुत किया।</a:t>
            </a:r>
            <a:endParaRPr lang="en-US" b="1">
              <a:solidFill>
                <a:srgbClr val="0070C0"/>
              </a:solidFill>
            </a:endParaRPr>
          </a:p>
        </p:txBody>
      </p:sp>
    </p:spTree>
    <p:extLst>
      <p:ext uri="{BB962C8B-B14F-4D97-AF65-F5344CB8AC3E}">
        <p14:creationId xmlns:p14="http://schemas.microsoft.com/office/powerpoint/2010/main" val="2711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6DB3C-5941-9142-0C1C-AFCF726D238D}"/>
              </a:ext>
            </a:extLst>
          </p:cNvPr>
          <p:cNvSpPr>
            <a:spLocks noGrp="1"/>
          </p:cNvSpPr>
          <p:nvPr>
            <p:ph type="title"/>
          </p:nvPr>
        </p:nvSpPr>
        <p:spPr/>
        <p:txBody>
          <a:bodyPr>
            <a:normAutofit fontScale="90000"/>
          </a:bodyPr>
          <a:lstStyle/>
          <a:p>
            <a:pPr algn="ctr"/>
            <a:r>
              <a:rPr lang="en-IN" b="1">
                <a:solidFill>
                  <a:srgbClr val="C00000"/>
                </a:solidFill>
              </a:rPr>
              <a:t>माध्यमिक शिक्षा आयोग के सदस्य</a:t>
            </a:r>
            <a:br>
              <a:rPr lang="en-IN" b="1">
                <a:solidFill>
                  <a:srgbClr val="C00000"/>
                </a:solidFill>
              </a:rPr>
            </a:br>
            <a:r>
              <a:rPr lang="en-IN" b="1">
                <a:solidFill>
                  <a:srgbClr val="00B050"/>
                </a:solidFill>
              </a:rPr>
              <a:t>Members of secondary education commission</a:t>
            </a:r>
            <a:endParaRPr lang="en-US" b="1">
              <a:solidFill>
                <a:srgbClr val="00B050"/>
              </a:solidFill>
            </a:endParaRPr>
          </a:p>
        </p:txBody>
      </p:sp>
      <p:sp>
        <p:nvSpPr>
          <p:cNvPr id="3" name="Content Placeholder 2">
            <a:extLst>
              <a:ext uri="{FF2B5EF4-FFF2-40B4-BE49-F238E27FC236}">
                <a16:creationId xmlns:a16="http://schemas.microsoft.com/office/drawing/2014/main" id="{ED872B2C-FCB8-1233-2765-0B9CC4128DDB}"/>
              </a:ext>
            </a:extLst>
          </p:cNvPr>
          <p:cNvSpPr>
            <a:spLocks noGrp="1"/>
          </p:cNvSpPr>
          <p:nvPr>
            <p:ph idx="1"/>
          </p:nvPr>
        </p:nvSpPr>
        <p:spPr/>
        <p:txBody>
          <a:bodyPr/>
          <a:lstStyle/>
          <a:p>
            <a:r>
              <a:rPr lang="en-IN" b="1">
                <a:solidFill>
                  <a:srgbClr val="0070C0"/>
                </a:solidFill>
              </a:rPr>
              <a:t>माध्यमिक शिक्षा आयोग के गठन में जिन महान शिक्षा विभूतियों को स्थान प्रदान किया गया वे डॉ.ए.लक्ष्मण स्वामी मुदालियर उपकुलपति, मद्रास विश्वविद्यालय (अध्यक्ष), श्री. ए. एंन. बसु प्रिंसिपल सेंट्रल इंस्टीट्यूट ऑफ एजुकेशन दिल्ली (सचिव), डॉ . एम.एस. चारी, एजुकेशन ऑफिसर, शिक्षा मंत्रालय, भारत सरकार (सह सचिव)</a:t>
            </a:r>
          </a:p>
          <a:p>
            <a:pPr marL="0" indent="0">
              <a:buNone/>
            </a:pPr>
            <a:r>
              <a:rPr lang="en-IN" b="1">
                <a:solidFill>
                  <a:srgbClr val="0070C0"/>
                </a:solidFill>
              </a:rPr>
              <a:t>अन्य सदस्यों में - श्रीमती हंसा मेहता, उपकुलपति, बड़ौदा विश्वविद्यालय, श्री. जे .ए. तारापोरवाला, डायरेक्टर ऑफ टेक्निकल एजुकेशन, मुंबई; डॉ. जॉन क्रिस्टे, श्री एम. टी. व्यास. प्राचार्य न्यूयेजा स्कूल, मुंबई; डॉक्टर. के.एल. श्रीमती प्राचार्य विद्याभवन, उदयपुर के नाम उल्लेखनीय है।</a:t>
            </a:r>
            <a:endParaRPr lang="en-US" b="1">
              <a:solidFill>
                <a:srgbClr val="0070C0"/>
              </a:solidFill>
            </a:endParaRPr>
          </a:p>
        </p:txBody>
      </p:sp>
    </p:spTree>
    <p:extLst>
      <p:ext uri="{BB962C8B-B14F-4D97-AF65-F5344CB8AC3E}">
        <p14:creationId xmlns:p14="http://schemas.microsoft.com/office/powerpoint/2010/main" val="2375234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FBB6-AA2F-FC05-B429-DDBDBC3A1A60}"/>
              </a:ext>
            </a:extLst>
          </p:cNvPr>
          <p:cNvSpPr>
            <a:spLocks noGrp="1"/>
          </p:cNvSpPr>
          <p:nvPr>
            <p:ph type="title"/>
          </p:nvPr>
        </p:nvSpPr>
        <p:spPr/>
        <p:txBody>
          <a:bodyPr/>
          <a:lstStyle/>
          <a:p>
            <a:pPr algn="ctr"/>
            <a:r>
              <a:rPr lang="en-IN" b="1">
                <a:solidFill>
                  <a:srgbClr val="C00000"/>
                </a:solidFill>
              </a:rPr>
              <a:t>माध्यमिक शिक्षा आयोग का प्रतिवेदन</a:t>
            </a:r>
            <a:br>
              <a:rPr lang="en-IN" b="1">
                <a:solidFill>
                  <a:srgbClr val="C00000"/>
                </a:solidFill>
              </a:rPr>
            </a:br>
            <a:r>
              <a:rPr lang="en-IN" b="1">
                <a:solidFill>
                  <a:srgbClr val="00B050"/>
                </a:solidFill>
              </a:rPr>
              <a:t>Report of secondary education commission</a:t>
            </a:r>
            <a:endParaRPr lang="en-US" b="1">
              <a:solidFill>
                <a:srgbClr val="00B050"/>
              </a:solidFill>
            </a:endParaRPr>
          </a:p>
        </p:txBody>
      </p:sp>
      <p:sp>
        <p:nvSpPr>
          <p:cNvPr id="3" name="Content Placeholder 2">
            <a:extLst>
              <a:ext uri="{FF2B5EF4-FFF2-40B4-BE49-F238E27FC236}">
                <a16:creationId xmlns:a16="http://schemas.microsoft.com/office/drawing/2014/main" id="{8F1EAF48-36B4-0EC7-D51E-355C0EC45F8C}"/>
              </a:ext>
            </a:extLst>
          </p:cNvPr>
          <p:cNvSpPr>
            <a:spLocks noGrp="1"/>
          </p:cNvSpPr>
          <p:nvPr>
            <p:ph idx="1"/>
          </p:nvPr>
        </p:nvSpPr>
        <p:spPr/>
        <p:txBody>
          <a:bodyPr>
            <a:normAutofit lnSpcReduction="10000"/>
          </a:bodyPr>
          <a:lstStyle/>
          <a:p>
            <a:pPr marL="0" indent="0">
              <a:buNone/>
            </a:pPr>
            <a:r>
              <a:rPr lang="en-IN" b="1">
                <a:solidFill>
                  <a:srgbClr val="0070C0"/>
                </a:solidFill>
              </a:rPr>
              <a:t>आयोग ने उस समय की राज्यों की माध्यमिक शिक्षा का अध्ययन करने हेतु दो प्रकार की पद्धति का प्रयोग किया, </a:t>
            </a:r>
            <a:r>
              <a:rPr lang="en-IN" b="1">
                <a:solidFill>
                  <a:srgbClr val="C00000"/>
                </a:solidFill>
              </a:rPr>
              <a:t>प्रथम- प्रश्नावली, द्वितीय- साक्षात्कार।</a:t>
            </a:r>
          </a:p>
          <a:p>
            <a:pPr marL="0" indent="0">
              <a:buNone/>
            </a:pPr>
            <a:r>
              <a:rPr lang="en-IN" b="1">
                <a:solidFill>
                  <a:srgbClr val="0070C0"/>
                </a:solidFill>
              </a:rPr>
              <a:t>सबसे पहले आयोग ने एक विस्तृत प्रश्नावली तैयार की जिसमें माध्यमिक शिक्षा के विभिन्न बिंदुओं पर विचार किया गया। उसकी प्रतियां माध्यमिक शिक्षाको, प्राचार्यों  तथा उच्च शिक्षा के शिक्षकों एवं शिक्षाशास्त्रियों के पास भेजी गई। उसके पश्चात उनसे प्राप्त प्रश्नावलियों  का सांख्यिकीय विश्लेषण किया गया। द्वितीय साक्षात्कार-पद्धति में संपूर्ण देश का भ्रमण करके माध्यमिक विद्यालयों का निरीक्षण किया; उनके शिक्षकों एवं प्राचार्य से मिलकर उनसे साक्षात्कार किया और कुछ शिक्षा शास्त्रियों से भेंट कर उनके विचारों को समझा और उन्हें लिपिबद्ध किया। इन दोनों अध्ययनों के आधार पर विचार-विमर्श के पश्चात अपनी रिपोर्ट तैयार कर 29 अगस्त, 1953 को भारत सरकार के समक्ष पेश कर दिया।</a:t>
            </a:r>
            <a:endParaRPr lang="en-US" b="1">
              <a:solidFill>
                <a:srgbClr val="0070C0"/>
              </a:solidFill>
            </a:endParaRPr>
          </a:p>
        </p:txBody>
      </p:sp>
    </p:spTree>
    <p:extLst>
      <p:ext uri="{BB962C8B-B14F-4D97-AF65-F5344CB8AC3E}">
        <p14:creationId xmlns:p14="http://schemas.microsoft.com/office/powerpoint/2010/main" val="69922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BC035-3869-B202-C2D3-5BB561632C50}"/>
              </a:ext>
            </a:extLst>
          </p:cNvPr>
          <p:cNvSpPr>
            <a:spLocks noGrp="1"/>
          </p:cNvSpPr>
          <p:nvPr>
            <p:ph type="title"/>
          </p:nvPr>
        </p:nvSpPr>
        <p:spPr/>
        <p:txBody>
          <a:bodyPr>
            <a:normAutofit/>
          </a:bodyPr>
          <a:lstStyle/>
          <a:p>
            <a:pPr algn="ctr"/>
            <a:r>
              <a:rPr lang="en-IN" b="1">
                <a:solidFill>
                  <a:srgbClr val="C00000"/>
                </a:solidFill>
              </a:rPr>
              <a:t>माध्यमिक शिक्षा आयोग के दोष</a:t>
            </a:r>
            <a:br>
              <a:rPr lang="en-IN" b="1">
                <a:solidFill>
                  <a:srgbClr val="C00000"/>
                </a:solidFill>
              </a:rPr>
            </a:br>
            <a:r>
              <a:rPr lang="en-IN" b="1">
                <a:solidFill>
                  <a:srgbClr val="00B050"/>
                </a:solidFill>
              </a:rPr>
              <a:t>defects of secondary education commission</a:t>
            </a:r>
            <a:endParaRPr lang="en-US" b="1">
              <a:solidFill>
                <a:srgbClr val="00B050"/>
              </a:solidFill>
            </a:endParaRPr>
          </a:p>
        </p:txBody>
      </p:sp>
      <p:sp>
        <p:nvSpPr>
          <p:cNvPr id="5" name="Content Placeholder 4">
            <a:extLst>
              <a:ext uri="{FF2B5EF4-FFF2-40B4-BE49-F238E27FC236}">
                <a16:creationId xmlns:a16="http://schemas.microsoft.com/office/drawing/2014/main" id="{EBA59148-DB5B-335B-BA4D-F476CB5648A9}"/>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माध्यमिक शिक्षा की परीक्षा प्रणाली अत्यधिक दोषपूर्ण है।</a:t>
            </a:r>
          </a:p>
          <a:p>
            <a:pPr marL="514350" indent="-514350">
              <a:buFont typeface="+mj-lt"/>
              <a:buAutoNum type="arabicPeriod"/>
            </a:pPr>
            <a:r>
              <a:rPr lang="en-IN" b="1">
                <a:solidFill>
                  <a:srgbClr val="0070C0"/>
                </a:solidFill>
              </a:rPr>
              <a:t>शिक्षण विधियां अधिक दोषपूर्ण है</a:t>
            </a:r>
          </a:p>
          <a:p>
            <a:pPr marL="514350" indent="-514350">
              <a:buFont typeface="+mj-lt"/>
              <a:buAutoNum type="arabicPeriod"/>
            </a:pPr>
            <a:r>
              <a:rPr lang="en-IN" b="1">
                <a:solidFill>
                  <a:srgbClr val="0070C0"/>
                </a:solidFill>
              </a:rPr>
              <a:t>अध्ययन की विधियां परंपरागत है और विद्यार्थियों को प्रभावित नहीं कर पाती।</a:t>
            </a:r>
          </a:p>
          <a:p>
            <a:pPr marL="514350" indent="-514350">
              <a:buFont typeface="+mj-lt"/>
              <a:buAutoNum type="arabicPeriod"/>
            </a:pPr>
            <a:r>
              <a:rPr lang="en-IN" b="1">
                <a:solidFill>
                  <a:srgbClr val="0070C0"/>
                </a:solidFill>
              </a:rPr>
              <a:t>कक्षाओं में विद्यार्थियों की संख्या अधिक होती है।</a:t>
            </a:r>
          </a:p>
          <a:p>
            <a:pPr marL="514350" indent="-514350">
              <a:buFont typeface="+mj-lt"/>
              <a:buAutoNum type="arabicPeriod"/>
            </a:pPr>
            <a:r>
              <a:rPr lang="en-IN" b="1">
                <a:solidFill>
                  <a:srgbClr val="0070C0"/>
                </a:solidFill>
              </a:rPr>
              <a:t>माध्यमिक शिक्षा पुस्तकीय, नीरस, रूढ़िबद्ध  और एक -सी है।</a:t>
            </a:r>
          </a:p>
          <a:p>
            <a:pPr marL="514350" indent="-514350">
              <a:buFont typeface="+mj-lt"/>
              <a:buAutoNum type="arabicPeriod"/>
            </a:pPr>
            <a:r>
              <a:rPr lang="en-IN" b="1">
                <a:solidFill>
                  <a:srgbClr val="0070C0"/>
                </a:solidFill>
              </a:rPr>
              <a:t>यह शिक्षा विभिन्न मनोवृत्तियों के विद्यार्थियों के  लिए उपर्युक्त नहीं है।</a:t>
            </a:r>
          </a:p>
          <a:p>
            <a:pPr marL="514350" indent="-514350">
              <a:buFont typeface="+mj-lt"/>
              <a:buAutoNum type="arabicPeriod"/>
            </a:pPr>
            <a:r>
              <a:rPr lang="en-IN" b="1">
                <a:solidFill>
                  <a:srgbClr val="0070C0"/>
                </a:solidFill>
              </a:rPr>
              <a:t>यह शिक्षा एकमार्गीय एवं संकुचित है।</a:t>
            </a:r>
          </a:p>
          <a:p>
            <a:pPr marL="514350" indent="-514350">
              <a:buFont typeface="+mj-lt"/>
              <a:buAutoNum type="arabicPeriod"/>
            </a:pPr>
            <a:r>
              <a:rPr lang="en-IN" b="1">
                <a:solidFill>
                  <a:srgbClr val="0070C0"/>
                </a:solidFill>
              </a:rPr>
              <a:t>इस शिक्षा का जीवन से कोई संबंध नहीं है।</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03890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8C68-2FE3-E52D-F97E-A9CB3D5DB593}"/>
              </a:ext>
            </a:extLst>
          </p:cNvPr>
          <p:cNvSpPr>
            <a:spLocks noGrp="1"/>
          </p:cNvSpPr>
          <p:nvPr>
            <p:ph type="title"/>
          </p:nvPr>
        </p:nvSpPr>
        <p:spPr/>
        <p:txBody>
          <a:bodyPr/>
          <a:lstStyle/>
          <a:p>
            <a:pPr algn="ctr"/>
            <a:r>
              <a:rPr lang="en-IN" b="1">
                <a:solidFill>
                  <a:srgbClr val="C00000"/>
                </a:solidFill>
              </a:rPr>
              <a:t>माध्यमिक शिक्षा के उद्देश्य</a:t>
            </a:r>
            <a:br>
              <a:rPr lang="en-IN" b="1">
                <a:solidFill>
                  <a:srgbClr val="C00000"/>
                </a:solidFill>
              </a:rPr>
            </a:br>
            <a:r>
              <a:rPr lang="en-IN" b="1">
                <a:solidFill>
                  <a:srgbClr val="00B050"/>
                </a:solidFill>
              </a:rPr>
              <a:t>Aims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457C9E28-D759-5DEE-40D0-74BC23012DE8}"/>
              </a:ext>
            </a:extLst>
          </p:cNvPr>
          <p:cNvSpPr>
            <a:spLocks noGrp="1"/>
          </p:cNvSpPr>
          <p:nvPr>
            <p:ph idx="1"/>
          </p:nvPr>
        </p:nvSpPr>
        <p:spPr/>
        <p:txBody>
          <a:bodyPr/>
          <a:lstStyle/>
          <a:p>
            <a:pPr marL="514350" indent="-514350">
              <a:buFont typeface="+mj-lt"/>
              <a:buAutoNum type="arabicPeriod"/>
            </a:pPr>
            <a:r>
              <a:rPr lang="en-IN" b="1">
                <a:solidFill>
                  <a:srgbClr val="0070C0"/>
                </a:solidFill>
              </a:rPr>
              <a:t>व्यक्तियों का विकास</a:t>
            </a:r>
          </a:p>
          <a:p>
            <a:pPr marL="514350" indent="-514350">
              <a:buFont typeface="+mj-lt"/>
              <a:buAutoNum type="arabicPeriod"/>
            </a:pPr>
            <a:r>
              <a:rPr lang="en-IN" b="1">
                <a:solidFill>
                  <a:srgbClr val="0070C0"/>
                </a:solidFill>
              </a:rPr>
              <a:t>लोकतंत्रीय नागरिकता का विकास</a:t>
            </a:r>
          </a:p>
          <a:p>
            <a:pPr marL="514350" indent="-514350">
              <a:buFont typeface="+mj-lt"/>
              <a:buAutoNum type="arabicPeriod"/>
            </a:pPr>
            <a:r>
              <a:rPr lang="en-IN" b="1">
                <a:solidFill>
                  <a:srgbClr val="0070C0"/>
                </a:solidFill>
              </a:rPr>
              <a:t>सच्चे देश-प्रेम की भावना का विकास</a:t>
            </a:r>
          </a:p>
          <a:p>
            <a:pPr marL="514350" indent="-514350">
              <a:buFont typeface="+mj-lt"/>
              <a:buAutoNum type="arabicPeriod"/>
            </a:pPr>
            <a:r>
              <a:rPr lang="en-IN" b="1">
                <a:solidFill>
                  <a:srgbClr val="0070C0"/>
                </a:solidFill>
              </a:rPr>
              <a:t>नेतृत्व के लिए शिक्षा</a:t>
            </a:r>
          </a:p>
          <a:p>
            <a:pPr marL="514350" indent="-514350">
              <a:buFont typeface="+mj-lt"/>
              <a:buAutoNum type="arabicPeriod"/>
            </a:pPr>
            <a:r>
              <a:rPr lang="en-IN" b="1">
                <a:solidFill>
                  <a:srgbClr val="0070C0"/>
                </a:solidFill>
              </a:rPr>
              <a:t>व्यवसायिक कुशलता की उन्नति</a:t>
            </a:r>
          </a:p>
          <a:p>
            <a:pPr marL="514350" indent="-514350">
              <a:buFont typeface="+mj-lt"/>
              <a:buAutoNum type="arabicPeriod"/>
            </a:pPr>
            <a:r>
              <a:rPr lang="en-IN" b="1">
                <a:solidFill>
                  <a:srgbClr val="0070C0"/>
                </a:solidFill>
              </a:rPr>
              <a:t>जीवन यापन की कला में दीक्षा।</a:t>
            </a:r>
            <a:endParaRPr lang="en-US" b="1">
              <a:solidFill>
                <a:srgbClr val="0070C0"/>
              </a:solidFill>
            </a:endParaRPr>
          </a:p>
        </p:txBody>
      </p:sp>
    </p:spTree>
    <p:extLst>
      <p:ext uri="{BB962C8B-B14F-4D97-AF65-F5344CB8AC3E}">
        <p14:creationId xmlns:p14="http://schemas.microsoft.com/office/powerpoint/2010/main" val="3619802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EFAE-7195-12BF-DD8C-7AABB3C2F65E}"/>
              </a:ext>
            </a:extLst>
          </p:cNvPr>
          <p:cNvSpPr>
            <a:spLocks noGrp="1"/>
          </p:cNvSpPr>
          <p:nvPr>
            <p:ph type="title"/>
          </p:nvPr>
        </p:nvSpPr>
        <p:spPr/>
        <p:txBody>
          <a:bodyPr>
            <a:normAutofit fontScale="90000"/>
          </a:bodyPr>
          <a:lstStyle/>
          <a:p>
            <a:pPr algn="ctr"/>
            <a:r>
              <a:rPr lang="en-IN" b="1">
                <a:solidFill>
                  <a:srgbClr val="C00000"/>
                </a:solidFill>
              </a:rPr>
              <a:t>माध्यमिक शिक्षा का संगठनात्मक  स्वरूप</a:t>
            </a:r>
            <a:br>
              <a:rPr lang="en-IN" b="1">
                <a:solidFill>
                  <a:srgbClr val="C00000"/>
                </a:solidFill>
              </a:rPr>
            </a:br>
            <a:r>
              <a:rPr lang="en-IN" b="1">
                <a:solidFill>
                  <a:srgbClr val="00B050"/>
                </a:solidFill>
              </a:rPr>
              <a:t>Organisational pattern of secondary education</a:t>
            </a:r>
            <a:br>
              <a:rPr lang="en-IN" b="1">
                <a:solidFill>
                  <a:srgbClr val="00B050"/>
                </a:solidFill>
              </a:rPr>
            </a:br>
            <a:endParaRPr lang="en-US" b="1">
              <a:solidFill>
                <a:srgbClr val="00B050"/>
              </a:solidFill>
            </a:endParaRPr>
          </a:p>
        </p:txBody>
      </p:sp>
      <p:sp>
        <p:nvSpPr>
          <p:cNvPr id="3" name="Content Placeholder 2">
            <a:extLst>
              <a:ext uri="{FF2B5EF4-FFF2-40B4-BE49-F238E27FC236}">
                <a16:creationId xmlns:a16="http://schemas.microsoft.com/office/drawing/2014/main" id="{F21BF1FA-4A42-02A2-A1F7-B077C3233801}"/>
              </a:ext>
            </a:extLst>
          </p:cNvPr>
          <p:cNvSpPr>
            <a:spLocks noGrp="1"/>
          </p:cNvSpPr>
          <p:nvPr>
            <p:ph idx="1"/>
          </p:nvPr>
        </p:nvSpPr>
        <p:spPr/>
        <p:txBody>
          <a:bodyPr/>
          <a:lstStyle/>
          <a:p>
            <a:pPr marL="0" indent="0">
              <a:buNone/>
            </a:pPr>
            <a:r>
              <a:rPr lang="en-IN" b="1">
                <a:solidFill>
                  <a:srgbClr val="0070C0"/>
                </a:solidFill>
              </a:rPr>
              <a:t>माध्यमिक शिक्षा के संगठनात्मक स्वरूप के संबंध में आयोग ने लिखा है- “हमें पूर्व अंकित सिद्धांत को ध्यान में रखना चाहिए की माध्यमिक शिक्षा स्वयं में पूर्ण इकाई और तैयारी का स्तर मात्र नहीं है। इस अवधि के अंत में छात्र, यदि वह चाहे, जीवन के उत्तरदायित्व को ग्रहण करने और उपयोगी व्यवसाय को अपनाने की स्थिति में होना चाहिए।”</a:t>
            </a:r>
            <a:endParaRPr lang="en-US" b="1">
              <a:solidFill>
                <a:srgbClr val="0070C0"/>
              </a:solidFill>
            </a:endParaRPr>
          </a:p>
        </p:txBody>
      </p:sp>
    </p:spTree>
    <p:extLst>
      <p:ext uri="{BB962C8B-B14F-4D97-AF65-F5344CB8AC3E}">
        <p14:creationId xmlns:p14="http://schemas.microsoft.com/office/powerpoint/2010/main" val="1673649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1079-C952-4A26-A87D-F12C478EA931}"/>
              </a:ext>
            </a:extLst>
          </p:cNvPr>
          <p:cNvSpPr>
            <a:spLocks noGrp="1"/>
          </p:cNvSpPr>
          <p:nvPr>
            <p:ph type="title"/>
          </p:nvPr>
        </p:nvSpPr>
        <p:spPr/>
        <p:txBody>
          <a:bodyPr/>
          <a:lstStyle/>
          <a:p>
            <a:pPr algn="ctr"/>
            <a:r>
              <a:rPr lang="en-IN" b="1">
                <a:solidFill>
                  <a:srgbClr val="C00000"/>
                </a:solidFill>
              </a:rPr>
              <a:t>माध्यमिक शिक्षा का पाठ्यक्रम</a:t>
            </a:r>
            <a:br>
              <a:rPr lang="en-IN" b="1">
                <a:solidFill>
                  <a:srgbClr val="C00000"/>
                </a:solidFill>
              </a:rPr>
            </a:br>
            <a:r>
              <a:rPr lang="en-IN" b="1">
                <a:solidFill>
                  <a:srgbClr val="00B050"/>
                </a:solidFill>
              </a:rPr>
              <a:t>Curriculum of secondary level</a:t>
            </a:r>
            <a:endParaRPr lang="en-US" b="1">
              <a:solidFill>
                <a:srgbClr val="00B050"/>
              </a:solidFill>
            </a:endParaRPr>
          </a:p>
        </p:txBody>
      </p:sp>
      <p:sp>
        <p:nvSpPr>
          <p:cNvPr id="3" name="Content Placeholder 2">
            <a:extLst>
              <a:ext uri="{FF2B5EF4-FFF2-40B4-BE49-F238E27FC236}">
                <a16:creationId xmlns:a16="http://schemas.microsoft.com/office/drawing/2014/main" id="{6AA2D441-1278-39D6-10E8-66A9F5D1F073}"/>
              </a:ext>
            </a:extLst>
          </p:cNvPr>
          <p:cNvSpPr>
            <a:spLocks noGrp="1"/>
          </p:cNvSpPr>
          <p:nvPr>
            <p:ph idx="1"/>
          </p:nvPr>
        </p:nvSpPr>
        <p:spPr/>
        <p:txBody>
          <a:bodyPr/>
          <a:lstStyle/>
          <a:p>
            <a:pPr marL="0" indent="0">
              <a:buNone/>
            </a:pPr>
            <a:r>
              <a:rPr lang="en-IN" b="1">
                <a:solidFill>
                  <a:srgbClr val="C00000"/>
                </a:solidFill>
              </a:rPr>
              <a:t>माध्यमिक स्तर के पाठ्यक्रम को दो भागों में विभक्त करना आवश्यक एवं उचित माना गया-</a:t>
            </a:r>
          </a:p>
          <a:p>
            <a:r>
              <a:rPr lang="en-IN" b="1">
                <a:solidFill>
                  <a:srgbClr val="00B050"/>
                </a:solidFill>
              </a:rPr>
              <a:t>जूनियर माध्यमिक-</a:t>
            </a:r>
            <a:r>
              <a:rPr lang="en-IN" b="1">
                <a:solidFill>
                  <a:srgbClr val="0070C0"/>
                </a:solidFill>
              </a:rPr>
              <a:t> स्तर पर आयोग ने, भाषाएं, सामाजिक अध्ययन के विषय, सामान्य विज्ञान के विषय, कला, संगीत, गणित ,शारीरिक शिक्षा, शिल्प  आदि।</a:t>
            </a:r>
          </a:p>
          <a:p>
            <a:pPr marL="0" indent="0">
              <a:buNone/>
            </a:pPr>
            <a:endParaRPr lang="en-IN" b="1">
              <a:solidFill>
                <a:srgbClr val="0070C0"/>
              </a:solidFill>
            </a:endParaRPr>
          </a:p>
          <a:p>
            <a:r>
              <a:rPr lang="en-IN" b="1">
                <a:solidFill>
                  <a:srgbClr val="00B050"/>
                </a:solidFill>
              </a:rPr>
              <a:t>हाई स्कूल-</a:t>
            </a:r>
            <a:r>
              <a:rPr lang="en-IN" b="1">
                <a:solidFill>
                  <a:srgbClr val="0070C0"/>
                </a:solidFill>
              </a:rPr>
              <a:t>आयोग के अनुसार हाय और हायर सेकेंडरी शिक्षा ग्रहण करने के लिए स्पष्ट रूप से विभिन्नीकरण होगा। शिक्षा के इस स्तर पर कुछ आंतरिक होंगे। जिन का अध्ययन सभी विद्यार्थियों को करना होगा। कुछ काल्पिक  विषय होंगे जो 7 समूहों में विभक्त किए गए हैं।</a:t>
            </a:r>
            <a:endParaRPr lang="en-US" b="1">
              <a:solidFill>
                <a:srgbClr val="0070C0"/>
              </a:solidFill>
            </a:endParaRPr>
          </a:p>
        </p:txBody>
      </p:sp>
    </p:spTree>
    <p:extLst>
      <p:ext uri="{BB962C8B-B14F-4D97-AF65-F5344CB8AC3E}">
        <p14:creationId xmlns:p14="http://schemas.microsoft.com/office/powerpoint/2010/main" val="1147462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5673-2A25-A33F-53CD-847AE3F54638}"/>
              </a:ext>
            </a:extLst>
          </p:cNvPr>
          <p:cNvSpPr>
            <a:spLocks noGrp="1"/>
          </p:cNvSpPr>
          <p:nvPr>
            <p:ph type="title"/>
          </p:nvPr>
        </p:nvSpPr>
        <p:spPr/>
        <p:txBody>
          <a:bodyPr/>
          <a:lstStyle/>
          <a:p>
            <a:pPr algn="ctr"/>
            <a:r>
              <a:rPr lang="en-IN" b="1">
                <a:solidFill>
                  <a:srgbClr val="C00000"/>
                </a:solidFill>
              </a:rPr>
              <a:t>पाठ्य-पुस्तकें </a:t>
            </a:r>
            <a:r>
              <a:rPr lang="en-IN" b="1">
                <a:solidFill>
                  <a:srgbClr val="00B050"/>
                </a:solidFill>
              </a:rPr>
              <a:t>Text books</a:t>
            </a:r>
            <a:endParaRPr lang="en-US" b="1">
              <a:solidFill>
                <a:srgbClr val="00B050"/>
              </a:solidFill>
            </a:endParaRPr>
          </a:p>
        </p:txBody>
      </p:sp>
      <p:sp>
        <p:nvSpPr>
          <p:cNvPr id="3" name="Content Placeholder 2">
            <a:extLst>
              <a:ext uri="{FF2B5EF4-FFF2-40B4-BE49-F238E27FC236}">
                <a16:creationId xmlns:a16="http://schemas.microsoft.com/office/drawing/2014/main" id="{FD7663EA-6CD4-4BBD-1B2B-F0412CE627D0}"/>
              </a:ext>
            </a:extLst>
          </p:cNvPr>
          <p:cNvSpPr>
            <a:spLocks noGrp="1"/>
          </p:cNvSpPr>
          <p:nvPr>
            <p:ph idx="1"/>
          </p:nvPr>
        </p:nvSpPr>
        <p:spPr/>
        <p:txBody>
          <a:bodyPr/>
          <a:lstStyle/>
          <a:p>
            <a:pPr marL="0" indent="0">
              <a:buNone/>
            </a:pPr>
            <a:r>
              <a:rPr lang="en-IN" b="1">
                <a:solidFill>
                  <a:srgbClr val="0070C0"/>
                </a:solidFill>
              </a:rPr>
              <a:t>आयोग के अनुसार, विद्यालयों एवं कॉलेजों के शिक्षकों से पाठ्य-पुस्तकों के अनेक दोष सामने आये। आयोग के अनुसार पाठ्य पुस्तकों में सुधार हेतु एक समिति स्थापित की जाए, इस समिति का कार्य पाठ्य-पुस्तक तैयार करना और अच्छी पाठ्य पुस्तकों का चुनाव करना होगा। किसी भी कक्षा के लिए भाषा की पाठ्य पुस्तकें  के निश्चित हो।आयोग का कहना है कि पाठ्य-पुस्तक समिति को पुस्तक के प्रारूप, मुद्रण, उच्चारण तथा कागज के प्रकार के लिए स्पष्ट मानक तैयार करने चाहिए।</a:t>
            </a:r>
            <a:endParaRPr lang="en-US" b="1">
              <a:solidFill>
                <a:srgbClr val="0070C0"/>
              </a:solidFill>
            </a:endParaRPr>
          </a:p>
        </p:txBody>
      </p:sp>
    </p:spTree>
    <p:extLst>
      <p:ext uri="{BB962C8B-B14F-4D97-AF65-F5344CB8AC3E}">
        <p14:creationId xmlns:p14="http://schemas.microsoft.com/office/powerpoint/2010/main" val="2423924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4C0B-13CF-08CA-6D90-BC2EE7F8BB84}"/>
              </a:ext>
            </a:extLst>
          </p:cNvPr>
          <p:cNvSpPr>
            <a:spLocks noGrp="1"/>
          </p:cNvSpPr>
          <p:nvPr>
            <p:ph type="title"/>
          </p:nvPr>
        </p:nvSpPr>
        <p:spPr/>
        <p:txBody>
          <a:bodyPr/>
          <a:lstStyle/>
          <a:p>
            <a:r>
              <a:rPr lang="en-IN" b="1">
                <a:solidFill>
                  <a:srgbClr val="C00000"/>
                </a:solidFill>
              </a:rPr>
              <a:t>शिक्षण –विधियां </a:t>
            </a:r>
            <a:r>
              <a:rPr lang="en-IN" b="1">
                <a:solidFill>
                  <a:srgbClr val="00B050"/>
                </a:solidFill>
              </a:rPr>
              <a:t>Teaching methods</a:t>
            </a:r>
            <a:endParaRPr lang="en-US" b="1">
              <a:solidFill>
                <a:srgbClr val="00B050"/>
              </a:solidFill>
            </a:endParaRPr>
          </a:p>
        </p:txBody>
      </p:sp>
      <p:sp>
        <p:nvSpPr>
          <p:cNvPr id="3" name="Content Placeholder 2">
            <a:extLst>
              <a:ext uri="{FF2B5EF4-FFF2-40B4-BE49-F238E27FC236}">
                <a16:creationId xmlns:a16="http://schemas.microsoft.com/office/drawing/2014/main" id="{C488303C-D39C-FA45-2185-88AEACB5C1BF}"/>
              </a:ext>
            </a:extLst>
          </p:cNvPr>
          <p:cNvSpPr>
            <a:spLocks noGrp="1"/>
          </p:cNvSpPr>
          <p:nvPr>
            <p:ph idx="1"/>
          </p:nvPr>
        </p:nvSpPr>
        <p:spPr/>
        <p:txBody>
          <a:bodyPr/>
          <a:lstStyle/>
          <a:p>
            <a:pPr marL="0" indent="0">
              <a:buNone/>
            </a:pPr>
            <a:r>
              <a:rPr lang="en-IN" b="1">
                <a:solidFill>
                  <a:srgbClr val="0070C0"/>
                </a:solidFill>
              </a:rPr>
              <a:t>शिक्षण विधियां मात्र विद्यार्थियों के मस्तिष्क पर ही नहीं बल्कि उनके संपूर्ण व्यक्तित्व कार्य तथा निर्णय बुद्धि एवं भावना मूल्य और मनुवृतियों पर भी असर डालती है। विधियों का चयन करते समय अध्यापकों को अपने उद्देश्यों को सदा ध्यान में रखना चाहिए। प्रगतिशील शिक्षण विधियों को लोकप्रिय बनाने के लिए प्रयोगात्मक एवं प्रदर्शन आत्मक विद्यालयों की स्थापना की जानी चाहिए। शिक्षण विधियों को विद्यार्थियों को कार्य सीखने और अर्जित किए हुए ज्ञान को प्रयोग में लाने के लिए अवसर प्रदान करना चाहिए। विभिन्न प्रकार के अभिव्यक्ति कार्यों को विद्यालय के प्रत्येक विषय के कार्यक्रम में महत्वपूर्ण स्थान दिया जाना चाहिए।</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05562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7030-CD3B-1D18-EDBB-D10E34AE0FF8}"/>
              </a:ext>
            </a:extLst>
          </p:cNvPr>
          <p:cNvSpPr>
            <a:spLocks noGrp="1"/>
          </p:cNvSpPr>
          <p:nvPr>
            <p:ph type="title"/>
          </p:nvPr>
        </p:nvSpPr>
        <p:spPr/>
        <p:txBody>
          <a:bodyPr/>
          <a:lstStyle/>
          <a:p>
            <a:r>
              <a:rPr lang="en-IN" b="1">
                <a:solidFill>
                  <a:srgbClr val="C00000"/>
                </a:solidFill>
              </a:rPr>
              <a:t>भाषाओं का अध्ययन  </a:t>
            </a:r>
            <a:r>
              <a:rPr lang="en-IN" b="1">
                <a:solidFill>
                  <a:srgbClr val="00B050"/>
                </a:solidFill>
              </a:rPr>
              <a:t>study of languages</a:t>
            </a:r>
            <a:endParaRPr lang="en-US" b="1">
              <a:solidFill>
                <a:srgbClr val="00B050"/>
              </a:solidFill>
            </a:endParaRPr>
          </a:p>
        </p:txBody>
      </p:sp>
      <p:sp>
        <p:nvSpPr>
          <p:cNvPr id="3" name="Content Placeholder 2">
            <a:extLst>
              <a:ext uri="{FF2B5EF4-FFF2-40B4-BE49-F238E27FC236}">
                <a16:creationId xmlns:a16="http://schemas.microsoft.com/office/drawing/2014/main" id="{256393B9-C21B-08D6-7D96-CEA960492D90}"/>
              </a:ext>
            </a:extLst>
          </p:cNvPr>
          <p:cNvSpPr>
            <a:spLocks noGrp="1"/>
          </p:cNvSpPr>
          <p:nvPr>
            <p:ph idx="1"/>
          </p:nvPr>
        </p:nvSpPr>
        <p:spPr/>
        <p:txBody>
          <a:bodyPr/>
          <a:lstStyle/>
          <a:p>
            <a:pPr marL="0" indent="0">
              <a:buNone/>
            </a:pPr>
            <a:r>
              <a:rPr lang="en-IN" b="1">
                <a:solidFill>
                  <a:srgbClr val="C00000"/>
                </a:solidFill>
              </a:rPr>
              <a:t>आयोग ने भारत में मुख्य रूप से जिन तीन भाषाओं का अध्ययन किया, वे थी-</a:t>
            </a:r>
          </a:p>
          <a:p>
            <a:pPr marL="514350" indent="-514350">
              <a:buFont typeface="+mj-lt"/>
              <a:buAutoNum type="arabicPeriod"/>
            </a:pPr>
            <a:r>
              <a:rPr lang="en-IN" b="1">
                <a:solidFill>
                  <a:srgbClr val="0070C0"/>
                </a:solidFill>
              </a:rPr>
              <a:t>हिंदी का स्थान</a:t>
            </a:r>
          </a:p>
          <a:p>
            <a:pPr marL="514350" indent="-514350">
              <a:buFont typeface="+mj-lt"/>
              <a:buAutoNum type="arabicPeriod"/>
            </a:pPr>
            <a:r>
              <a:rPr lang="en-IN" b="1">
                <a:solidFill>
                  <a:srgbClr val="0070C0"/>
                </a:solidFill>
              </a:rPr>
              <a:t>अंग्रेजी का स्थान</a:t>
            </a:r>
          </a:p>
          <a:p>
            <a:pPr marL="514350" indent="-514350">
              <a:buFont typeface="+mj-lt"/>
              <a:buAutoNum type="arabicPeriod"/>
            </a:pPr>
            <a:r>
              <a:rPr lang="en-IN" b="1">
                <a:solidFill>
                  <a:srgbClr val="0070C0"/>
                </a:solidFill>
              </a:rPr>
              <a:t>संस्कृत का स्थान</a:t>
            </a:r>
          </a:p>
          <a:p>
            <a:pPr marL="514350" indent="-514350">
              <a:buFont typeface="+mj-lt"/>
              <a:buAutoNum type="arabicPeriod"/>
            </a:pPr>
            <a:r>
              <a:rPr lang="en-IN" b="1">
                <a:solidFill>
                  <a:srgbClr val="0070C0"/>
                </a:solidFill>
              </a:rPr>
              <a:t>भाषा- संबंधी आयोग के अन्य सुझाव</a:t>
            </a:r>
            <a:endParaRPr lang="en-US" b="1">
              <a:solidFill>
                <a:srgbClr val="0070C0"/>
              </a:solidFill>
            </a:endParaRPr>
          </a:p>
        </p:txBody>
      </p:sp>
    </p:spTree>
    <p:extLst>
      <p:ext uri="{BB962C8B-B14F-4D97-AF65-F5344CB8AC3E}">
        <p14:creationId xmlns:p14="http://schemas.microsoft.com/office/powerpoint/2010/main" val="1146824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10AE-C8AF-4AA9-01AC-A52B4F34C738}"/>
              </a:ext>
            </a:extLst>
          </p:cNvPr>
          <p:cNvSpPr>
            <a:spLocks noGrp="1"/>
          </p:cNvSpPr>
          <p:nvPr>
            <p:ph type="title"/>
          </p:nvPr>
        </p:nvSpPr>
        <p:spPr/>
        <p:txBody>
          <a:bodyPr/>
          <a:lstStyle/>
          <a:p>
            <a:pPr algn="ctr"/>
            <a:r>
              <a:rPr lang="en-IN" b="1">
                <a:solidFill>
                  <a:srgbClr val="C00000"/>
                </a:solidFill>
              </a:rPr>
              <a:t>प्रशिक्षण </a:t>
            </a:r>
            <a:r>
              <a:rPr lang="en-IN" b="1">
                <a:solidFill>
                  <a:srgbClr val="00B050"/>
                </a:solidFill>
              </a:rPr>
              <a:t>training</a:t>
            </a:r>
            <a:endParaRPr lang="en-US" b="1">
              <a:solidFill>
                <a:srgbClr val="00B050"/>
              </a:solidFill>
            </a:endParaRPr>
          </a:p>
        </p:txBody>
      </p:sp>
      <p:sp>
        <p:nvSpPr>
          <p:cNvPr id="3" name="Content Placeholder 2">
            <a:extLst>
              <a:ext uri="{FF2B5EF4-FFF2-40B4-BE49-F238E27FC236}">
                <a16:creationId xmlns:a16="http://schemas.microsoft.com/office/drawing/2014/main" id="{6E975C4A-1202-B51E-91CD-A0DE14631051}"/>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माध्यमिक विद्यालयों के लिए दो प्रकार के अध्यापक हो-प्रथम निम्न माध्यमिक कक्षाओं के लिए, द्वितीय उच्च माध्यमिक कक्षाओं के लिए।</a:t>
            </a:r>
          </a:p>
          <a:p>
            <a:pPr marL="514350" indent="-514350">
              <a:buFont typeface="+mj-lt"/>
              <a:buAutoNum type="arabicPeriod"/>
            </a:pPr>
            <a:r>
              <a:rPr lang="en-IN" b="1">
                <a:solidFill>
                  <a:srgbClr val="0070C0"/>
                </a:solidFill>
              </a:rPr>
              <a:t>निम्न माध्यमिक अध्यापकों के लिए अध्यापक प्रशिक्षण विद्यालय राज्य के शिक्षा विभाग से संबंध हो</a:t>
            </a:r>
          </a:p>
          <a:p>
            <a:pPr marL="514350" indent="-514350">
              <a:buFont typeface="+mj-lt"/>
              <a:buAutoNum type="arabicPeriod"/>
            </a:pPr>
            <a:r>
              <a:rPr lang="en-IN" b="1">
                <a:solidFill>
                  <a:srgbClr val="0070C0"/>
                </a:solidFill>
              </a:rPr>
              <a:t>माध्यमिक अध्यापकों के प्रशिक्षण महाविद्यालय विश्वविद्यालयों से संबद्ध हो।</a:t>
            </a:r>
          </a:p>
          <a:p>
            <a:pPr marL="514350" indent="-514350">
              <a:buFont typeface="+mj-lt"/>
              <a:buAutoNum type="arabicPeriod"/>
            </a:pPr>
            <a:r>
              <a:rPr lang="en-IN" b="1">
                <a:solidFill>
                  <a:srgbClr val="0070C0"/>
                </a:solidFill>
              </a:rPr>
              <a:t>अध्यापक प्रशिक्षण महाविद्यालयों में शोध कार्य को प्रोत्साहन दिया जाए।</a:t>
            </a:r>
          </a:p>
          <a:p>
            <a:pPr marL="514350" indent="-514350">
              <a:buFont typeface="+mj-lt"/>
              <a:buAutoNum type="arabicPeriod"/>
            </a:pPr>
            <a:r>
              <a:rPr lang="en-IN" b="1">
                <a:solidFill>
                  <a:srgbClr val="0070C0"/>
                </a:solidFill>
              </a:rPr>
              <a:t>प्रशिक्षण महाविद्यालय अभिनव पाठ्यक्रम, लघु गहन पाठ्यक्रम, व्यवसायिक  सम्मेलनों एवं कार्यशालाओं मैं व्यावहारिक प्रशिक्षण की व्यवस्था करें।</a:t>
            </a:r>
            <a:endParaRPr lang="en-US" b="1">
              <a:solidFill>
                <a:srgbClr val="0070C0"/>
              </a:solidFill>
            </a:endParaRPr>
          </a:p>
        </p:txBody>
      </p:sp>
    </p:spTree>
    <p:extLst>
      <p:ext uri="{BB962C8B-B14F-4D97-AF65-F5344CB8AC3E}">
        <p14:creationId xmlns:p14="http://schemas.microsoft.com/office/powerpoint/2010/main" val="2276093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39EEF-8349-7D67-C695-F26B2385CDE2}"/>
              </a:ext>
            </a:extLst>
          </p:cNvPr>
          <p:cNvSpPr>
            <a:spLocks noGrp="1"/>
          </p:cNvSpPr>
          <p:nvPr>
            <p:ph type="title"/>
          </p:nvPr>
        </p:nvSpPr>
        <p:spPr/>
        <p:txBody>
          <a:bodyPr/>
          <a:lstStyle/>
          <a:p>
            <a:r>
              <a:rPr lang="en-IN" b="1">
                <a:solidFill>
                  <a:srgbClr val="C00000"/>
                </a:solidFill>
              </a:rPr>
              <a:t>आयोग से संबंधित तथ्य</a:t>
            </a:r>
            <a:endParaRPr lang="en-US" b="1">
              <a:solidFill>
                <a:srgbClr val="C00000"/>
              </a:solidFill>
            </a:endParaRPr>
          </a:p>
        </p:txBody>
      </p:sp>
      <p:sp>
        <p:nvSpPr>
          <p:cNvPr id="3" name="Content Placeholder 2">
            <a:extLst>
              <a:ext uri="{FF2B5EF4-FFF2-40B4-BE49-F238E27FC236}">
                <a16:creationId xmlns:a16="http://schemas.microsoft.com/office/drawing/2014/main" id="{6D2FB2D1-C6A0-6ED6-D997-244BFFEED8E4}"/>
              </a:ext>
            </a:extLst>
          </p:cNvPr>
          <p:cNvSpPr>
            <a:spLocks noGrp="1"/>
          </p:cNvSpPr>
          <p:nvPr>
            <p:ph idx="1"/>
          </p:nvPr>
        </p:nvSpPr>
        <p:spPr/>
        <p:txBody>
          <a:bodyPr>
            <a:normAutofit/>
          </a:bodyPr>
          <a:lstStyle/>
          <a:p>
            <a:r>
              <a:rPr lang="en-IN" b="1">
                <a:solidFill>
                  <a:srgbClr val="0070C0"/>
                </a:solidFill>
              </a:rPr>
              <a:t>अध्यापकों की स्थिति में सुधार , पुस्तकालय</a:t>
            </a:r>
          </a:p>
          <a:p>
            <a:r>
              <a:rPr lang="en-IN" b="1">
                <a:solidFill>
                  <a:srgbClr val="0070C0"/>
                </a:solidFill>
              </a:rPr>
              <a:t>परीक्षा व मूल्यांकन,तकनीकी शिक्षा</a:t>
            </a:r>
          </a:p>
          <a:p>
            <a:r>
              <a:rPr lang="en-IN" b="1">
                <a:solidFill>
                  <a:srgbClr val="0070C0"/>
                </a:solidFill>
              </a:rPr>
              <a:t>सह-शिक्षा,चरित्र -निर्माण की शिक्षा</a:t>
            </a:r>
          </a:p>
          <a:p>
            <a:r>
              <a:rPr lang="en-IN" b="1">
                <a:solidFill>
                  <a:srgbClr val="0070C0"/>
                </a:solidFill>
              </a:rPr>
              <a:t>छात्रों का शारीरिक कल्याण,धार्मिक एवं नैतिक शिक्षा</a:t>
            </a:r>
          </a:p>
          <a:p>
            <a:r>
              <a:rPr lang="en-IN" b="1">
                <a:solidFill>
                  <a:srgbClr val="0070C0"/>
                </a:solidFill>
              </a:rPr>
              <a:t>स्त्री शिक्षा,निर्देशन एवं परामर्श</a:t>
            </a:r>
          </a:p>
          <a:p>
            <a:r>
              <a:rPr lang="en-IN" b="1">
                <a:solidFill>
                  <a:srgbClr val="0070C0"/>
                </a:solidFill>
              </a:rPr>
              <a:t>शिक्षा- प्रशासन,वित्त- व्यवस्था</a:t>
            </a:r>
          </a:p>
          <a:p>
            <a:r>
              <a:rPr lang="en-IN" b="1">
                <a:solidFill>
                  <a:srgbClr val="0070C0"/>
                </a:solidFill>
              </a:rPr>
              <a:t>आयोग का मूल्यांकन।</a:t>
            </a:r>
            <a:endParaRPr lang="en-US" b="1">
              <a:solidFill>
                <a:srgbClr val="0070C0"/>
              </a:solidFill>
            </a:endParaRPr>
          </a:p>
        </p:txBody>
      </p:sp>
    </p:spTree>
    <p:extLst>
      <p:ext uri="{BB962C8B-B14F-4D97-AF65-F5344CB8AC3E}">
        <p14:creationId xmlns:p14="http://schemas.microsoft.com/office/powerpoint/2010/main" val="3257557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3C510-406B-1F4E-2938-2A4D4A912E03}"/>
              </a:ext>
            </a:extLst>
          </p:cNvPr>
          <p:cNvSpPr>
            <a:spLocks noGrp="1"/>
          </p:cNvSpPr>
          <p:nvPr>
            <p:ph type="title"/>
          </p:nvPr>
        </p:nvSpPr>
        <p:spPr/>
        <p:txBody>
          <a:bodyPr>
            <a:normAutofit fontScale="90000"/>
          </a:bodyPr>
          <a:lstStyle/>
          <a:p>
            <a:pPr algn="ctr"/>
            <a:r>
              <a:rPr lang="en-IN" b="1">
                <a:solidFill>
                  <a:srgbClr val="C00000"/>
                </a:solidFill>
              </a:rPr>
              <a:t>शिक्षा आयोग 1964- 66 (कोठारी आयोग)</a:t>
            </a:r>
            <a:br>
              <a:rPr lang="en-IN" b="1">
                <a:solidFill>
                  <a:srgbClr val="C00000"/>
                </a:solidFill>
              </a:rPr>
            </a:br>
            <a:r>
              <a:rPr lang="en-IN" b="1">
                <a:solidFill>
                  <a:srgbClr val="00B050"/>
                </a:solidFill>
              </a:rPr>
              <a:t>Education commission, 1964 -66(Kothari commission)</a:t>
            </a:r>
            <a:endParaRPr lang="en-US" b="1">
              <a:solidFill>
                <a:srgbClr val="00B050"/>
              </a:solidFill>
            </a:endParaRPr>
          </a:p>
        </p:txBody>
      </p:sp>
      <p:sp>
        <p:nvSpPr>
          <p:cNvPr id="3" name="Content Placeholder 2">
            <a:extLst>
              <a:ext uri="{FF2B5EF4-FFF2-40B4-BE49-F238E27FC236}">
                <a16:creationId xmlns:a16="http://schemas.microsoft.com/office/drawing/2014/main" id="{16D3BC8C-422A-B6DA-9059-E644A23C1C59}"/>
              </a:ext>
            </a:extLst>
          </p:cNvPr>
          <p:cNvSpPr>
            <a:spLocks noGrp="1"/>
          </p:cNvSpPr>
          <p:nvPr>
            <p:ph idx="1"/>
          </p:nvPr>
        </p:nvSpPr>
        <p:spPr/>
        <p:txBody>
          <a:bodyPr/>
          <a:lstStyle/>
          <a:p>
            <a:pPr marL="0" indent="0">
              <a:buNone/>
            </a:pPr>
            <a:r>
              <a:rPr lang="en-IN" b="1">
                <a:solidFill>
                  <a:srgbClr val="0070C0"/>
                </a:solidFill>
              </a:rPr>
              <a:t>मुदालियर कमिशन के बाद एक ऐसे आयोग की मांग उठने लगी जो भारत में शिक्षा के समस्त पक्षों की विस्तार से जांच कर सके साथ ही शिक्षा के क्षेत्र में व्यापक रूप से परिवर्तन करके देश की सामाजिक ,आर्थिक औरसांस्कृतिक परिस्थितियों के अनुरूप शिक्षा-संबंधी नीतियों, शिक्षा के राष्ट्रीय प्रतिमान एवं शिक्षा के प्रत्येक क्षेत्र में विकास की संभावनाओं पर उपयोगी एवं महत्वपूर्ण सुझाव एवं सिफारिशें कर सकें। 14 जुलाई 1964 को भारतीय शिक्षा आयोग  (कोठारी आयोग) तत्कालीन अध्यक्ष विश्वविद्यालय अनुदान आयोग की अध्यक्षता में एक 17 सदस्यीय राष्ट्रीय शिक्षा आयोग का गठन किया गया इस आयोग को </a:t>
            </a:r>
            <a:r>
              <a:rPr lang="en-IN" b="1">
                <a:solidFill>
                  <a:srgbClr val="C00000"/>
                </a:solidFill>
              </a:rPr>
              <a:t>कोठारी आयोग </a:t>
            </a:r>
            <a:r>
              <a:rPr lang="en-IN" b="1">
                <a:solidFill>
                  <a:srgbClr val="0070C0"/>
                </a:solidFill>
              </a:rPr>
              <a:t>के नाम से भी जाना जाता है।</a:t>
            </a:r>
          </a:p>
          <a:p>
            <a:pPr marL="0" indent="0">
              <a:buNone/>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728710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81E0-EB21-8B63-6154-617789882AE0}"/>
              </a:ext>
            </a:extLst>
          </p:cNvPr>
          <p:cNvSpPr>
            <a:spLocks noGrp="1"/>
          </p:cNvSpPr>
          <p:nvPr>
            <p:ph type="title"/>
          </p:nvPr>
        </p:nvSpPr>
        <p:spPr/>
        <p:txBody>
          <a:bodyPr/>
          <a:lstStyle/>
          <a:p>
            <a:pPr algn="ctr"/>
            <a:r>
              <a:rPr lang="en-IN" b="1">
                <a:solidFill>
                  <a:srgbClr val="C00000"/>
                </a:solidFill>
              </a:rPr>
              <a:t>शिक्षा आयोग के गठन के कारण</a:t>
            </a:r>
            <a:br>
              <a:rPr lang="en-IN" b="1">
                <a:solidFill>
                  <a:srgbClr val="C00000"/>
                </a:solidFill>
              </a:rPr>
            </a:br>
            <a:r>
              <a:rPr lang="en-IN" b="1">
                <a:solidFill>
                  <a:srgbClr val="00B050"/>
                </a:solidFill>
              </a:rPr>
              <a:t>Reason for setting up the commission</a:t>
            </a:r>
            <a:endParaRPr lang="en-US" b="1">
              <a:solidFill>
                <a:srgbClr val="00B050"/>
              </a:solidFill>
            </a:endParaRPr>
          </a:p>
        </p:txBody>
      </p:sp>
      <p:sp>
        <p:nvSpPr>
          <p:cNvPr id="3" name="Content Placeholder 2">
            <a:extLst>
              <a:ext uri="{FF2B5EF4-FFF2-40B4-BE49-F238E27FC236}">
                <a16:creationId xmlns:a16="http://schemas.microsoft.com/office/drawing/2014/main" id="{EA582D57-19D3-9F0D-F857-0770C5802545}"/>
              </a:ext>
            </a:extLst>
          </p:cNvPr>
          <p:cNvSpPr>
            <a:spLocks noGrp="1"/>
          </p:cNvSpPr>
          <p:nvPr>
            <p:ph idx="1"/>
          </p:nvPr>
        </p:nvSpPr>
        <p:spPr/>
        <p:txBody>
          <a:bodyPr>
            <a:normAutofit lnSpcReduction="10000"/>
          </a:bodyPr>
          <a:lstStyle/>
          <a:p>
            <a:pPr marL="0" indent="0">
              <a:buNone/>
            </a:pPr>
            <a:r>
              <a:rPr lang="en-IN" b="1">
                <a:solidFill>
                  <a:srgbClr val="C00000"/>
                </a:solidFill>
              </a:rPr>
              <a:t>भारत सरकार ने 1964 के अपने प्रस्ताव में आयोग के गठन के जो कारण बताए हैं, उनका उल्लेख निम्न है-</a:t>
            </a:r>
          </a:p>
          <a:p>
            <a:pPr marL="514350" indent="-514350">
              <a:buFont typeface="+mj-lt"/>
              <a:buAutoNum type="arabicPeriod"/>
            </a:pPr>
            <a:r>
              <a:rPr lang="en-IN" b="1">
                <a:solidFill>
                  <a:srgbClr val="0070C0"/>
                </a:solidFill>
              </a:rPr>
              <a:t>भारत सरकार ने देश के पोषित परंपराओं एवं मूल्यों पर दृढ एवं वर्तमान की समाज की जरूरतों एवं इच्छाओं के अनुरूप राष्ट्रीय शिक्षा प्रणाली के विकास की तरफ ध्यान देना शुरू कर दिया।</a:t>
            </a:r>
          </a:p>
          <a:p>
            <a:pPr marL="514350" indent="-514350">
              <a:buFont typeface="+mj-lt"/>
              <a:buAutoNum type="arabicPeriod"/>
            </a:pPr>
            <a:r>
              <a:rPr lang="en-IN" b="1">
                <a:solidFill>
                  <a:srgbClr val="0070C0"/>
                </a:solidFill>
              </a:rPr>
              <a:t>भारत में राष्ट्रीय विकास के एक नए युग में पदार्पण किया। और अपने लक्ष्य निर्धारित किए शासन एवं जीवन के तरीके के रूप में धर्म-निरपेक्ष लोकतंत्र की स्थापना, लोगों की गरीबी का अंत कर सबके लिए रहन-सहन का उचित स्तर आधुनिक विज्ञान एवं प्रौद्योगिकी का प्रयोग एवं परंपरागत आध्यात्मिक मूल्यों के साथ इनका सामंजस्य रोजगार तथा सांस्कृतिक प्रगति के लिए सबको समान अवसर आदि।</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4235184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2045-B331-071F-A8DB-62B7439B325B}"/>
              </a:ext>
            </a:extLst>
          </p:cNvPr>
          <p:cNvSpPr>
            <a:spLocks noGrp="1"/>
          </p:cNvSpPr>
          <p:nvPr>
            <p:ph type="title"/>
          </p:nvPr>
        </p:nvSpPr>
        <p:spPr/>
        <p:txBody>
          <a:bodyPr/>
          <a:lstStyle/>
          <a:p>
            <a:pPr algn="ctr"/>
            <a:r>
              <a:rPr lang="en-IN" b="1">
                <a:solidFill>
                  <a:srgbClr val="C00000"/>
                </a:solidFill>
              </a:rPr>
              <a:t>कोठारी आयोग का कार्य- क्षेत्र</a:t>
            </a:r>
            <a:br>
              <a:rPr lang="en-IN" b="1">
                <a:solidFill>
                  <a:srgbClr val="C00000"/>
                </a:solidFill>
              </a:rPr>
            </a:br>
            <a:r>
              <a:rPr lang="en-IN" b="1">
                <a:solidFill>
                  <a:srgbClr val="00B050"/>
                </a:solidFill>
              </a:rPr>
              <a:t>Terms of reference of the Kothari commission</a:t>
            </a:r>
            <a:endParaRPr lang="en-US" b="1">
              <a:solidFill>
                <a:srgbClr val="00B050"/>
              </a:solidFill>
            </a:endParaRPr>
          </a:p>
        </p:txBody>
      </p:sp>
      <p:sp>
        <p:nvSpPr>
          <p:cNvPr id="3" name="Content Placeholder 2">
            <a:extLst>
              <a:ext uri="{FF2B5EF4-FFF2-40B4-BE49-F238E27FC236}">
                <a16:creationId xmlns:a16="http://schemas.microsoft.com/office/drawing/2014/main" id="{347F8BD4-5AC6-90C0-6AC9-C26E0C3AD654}"/>
              </a:ext>
            </a:extLst>
          </p:cNvPr>
          <p:cNvSpPr>
            <a:spLocks noGrp="1"/>
          </p:cNvSpPr>
          <p:nvPr>
            <p:ph idx="1"/>
          </p:nvPr>
        </p:nvSpPr>
        <p:spPr/>
        <p:txBody>
          <a:bodyPr>
            <a:normAutofit fontScale="92500" lnSpcReduction="10000"/>
          </a:bodyPr>
          <a:lstStyle/>
          <a:p>
            <a:pPr marL="0" indent="0">
              <a:buNone/>
            </a:pPr>
            <a:r>
              <a:rPr lang="en-IN" b="1">
                <a:solidFill>
                  <a:srgbClr val="0070C0"/>
                </a:solidFill>
              </a:rPr>
              <a:t>कोठारी आयोग का कार्य क्षेत्र अत्यंत व्यस्त होने के कारण शिक्षा के विभिन्न स्तरों और उनके समस्त पहलुओं की समुचित जांच के लिए 12 कार्य दल एवं 7 कार्य समूह गठित किए ,जिन्होंने 21 माह तक अखिल भारतीय स्तर पर सभी संभाव्य विधियों से शिक्षा के विभिन्न स्तरों एवं उनके समस्त पहलुओं से सूचनाएं व तथ्य एकत्रित किए। कोठारी आयोग के सदस्यों ने 100 दिन तक संपूर्ण देश के राज्य एवं केंद्र शासित प्रांतों का दौरा किया। और विश्वविद्यालयों, महाविद्यालयों, विद्यालयों और तकनीकी एवं अन्य संस्थानों का निरीक्षण किया। आयोग ने इतना ही नहीं शिक्षा से संबंधित व्यक्तियों का साक्षात्कार किया। करीबन 9000 लोगों का साक्षात्कार हुआ और 2400 लोगों ने लिखित में अपनी आख्या विचार एवं सुझाव प्रस्तुत किए। आयोग ने राष्ट्रपति, उपराष्ट्रपति एवं प्रधानमंत्री से भी शिक्षा के विषय में विचार- विमर्श किया, तथा शिक्षा से होने वाले लाभों का विवरण भी प्रस्तुत किया गय। आयोग ने अंतिम रिपोर्ट के प्रारूप को केंद्रीय शिक्षा मंत्री के समक्ष भी प्रस्तुत किया।</a:t>
            </a:r>
            <a:endParaRPr lang="en-US" b="1">
              <a:solidFill>
                <a:srgbClr val="0070C0"/>
              </a:solidFill>
            </a:endParaRPr>
          </a:p>
        </p:txBody>
      </p:sp>
    </p:spTree>
    <p:extLst>
      <p:ext uri="{BB962C8B-B14F-4D97-AF65-F5344CB8AC3E}">
        <p14:creationId xmlns:p14="http://schemas.microsoft.com/office/powerpoint/2010/main" val="2592585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43A3-0A04-48BA-CE14-8E441EC14973}"/>
              </a:ext>
            </a:extLst>
          </p:cNvPr>
          <p:cNvSpPr>
            <a:spLocks noGrp="1"/>
          </p:cNvSpPr>
          <p:nvPr>
            <p:ph type="title"/>
          </p:nvPr>
        </p:nvSpPr>
        <p:spPr/>
        <p:txBody>
          <a:bodyPr/>
          <a:lstStyle/>
          <a:p>
            <a:r>
              <a:rPr lang="en-IN" b="1">
                <a:solidFill>
                  <a:srgbClr val="C00000"/>
                </a:solidFill>
              </a:rPr>
              <a:t>कोठारी आयोग के सुझाव एवं संस्तुतियां</a:t>
            </a:r>
            <a:endParaRPr lang="en-US" b="1">
              <a:solidFill>
                <a:srgbClr val="C00000"/>
              </a:solidFill>
            </a:endParaRPr>
          </a:p>
        </p:txBody>
      </p:sp>
      <p:sp>
        <p:nvSpPr>
          <p:cNvPr id="3" name="Content Placeholder 2">
            <a:extLst>
              <a:ext uri="{FF2B5EF4-FFF2-40B4-BE49-F238E27FC236}">
                <a16:creationId xmlns:a16="http://schemas.microsoft.com/office/drawing/2014/main" id="{DB5D989E-7F98-FDD5-86C0-3C31BD88762F}"/>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शिक्षा के राष्ट्रीय लक्ष्य,शैक्षिक संरचना</a:t>
            </a:r>
          </a:p>
          <a:p>
            <a:pPr marL="514350" indent="-514350">
              <a:buFont typeface="+mj-lt"/>
              <a:buAutoNum type="arabicPeriod"/>
            </a:pPr>
            <a:r>
              <a:rPr lang="en-IN" b="1">
                <a:solidFill>
                  <a:srgbClr val="0070C0"/>
                </a:solidFill>
              </a:rPr>
              <a:t>शिक्षक का स्थान,शिक्षकों की शिक्षा</a:t>
            </a:r>
          </a:p>
          <a:p>
            <a:pPr marL="514350" indent="-514350">
              <a:buFont typeface="+mj-lt"/>
              <a:buAutoNum type="arabicPeriod"/>
            </a:pPr>
            <a:r>
              <a:rPr lang="en-IN" b="1">
                <a:solidFill>
                  <a:srgbClr val="0070C0"/>
                </a:solidFill>
              </a:rPr>
              <a:t>शिक्षा के अवसरों की समानता,नामांकन एवं जनशक्ति</a:t>
            </a:r>
          </a:p>
          <a:p>
            <a:pPr marL="514350" indent="-514350">
              <a:buFont typeface="+mj-lt"/>
              <a:buAutoNum type="arabicPeriod"/>
            </a:pPr>
            <a:r>
              <a:rPr lang="en-IN" b="1">
                <a:solidFill>
                  <a:srgbClr val="0070C0"/>
                </a:solidFill>
              </a:rPr>
              <a:t>विद्यालय शिक्षा,विद्यालय का पाठ्यक्रम</a:t>
            </a:r>
          </a:p>
          <a:p>
            <a:pPr marL="514350" indent="-514350">
              <a:buFont typeface="+mj-lt"/>
              <a:buAutoNum type="arabicPeriod"/>
            </a:pPr>
            <a:r>
              <a:rPr lang="en-IN" b="1">
                <a:solidFill>
                  <a:srgbClr val="0070C0"/>
                </a:solidFill>
              </a:rPr>
              <a:t>शिक्षण विधियां,विद्यालय शिक्षा प्रशासन एवं पर्यवेक्षण</a:t>
            </a:r>
          </a:p>
          <a:p>
            <a:pPr marL="514350" indent="-514350">
              <a:buFont typeface="+mj-lt"/>
              <a:buAutoNum type="arabicPeriod"/>
            </a:pPr>
            <a:r>
              <a:rPr lang="en-IN" b="1">
                <a:solidFill>
                  <a:srgbClr val="0070C0"/>
                </a:solidFill>
              </a:rPr>
              <a:t>उच्च शिक्षा में शिक्षण सुधार,उच्च शिक्षा में प्रवेश एवं कार्यक्रम</a:t>
            </a:r>
          </a:p>
          <a:p>
            <a:pPr marL="514350" indent="-514350">
              <a:buFont typeface="+mj-lt"/>
              <a:buAutoNum type="arabicPeriod"/>
            </a:pPr>
            <a:r>
              <a:rPr lang="en-IN" b="1">
                <a:solidFill>
                  <a:srgbClr val="0070C0"/>
                </a:solidFill>
              </a:rPr>
              <a:t>विश्वविद्यालयों का संप्रभुत्व,कृषि शिक्षा</a:t>
            </a:r>
          </a:p>
          <a:p>
            <a:pPr marL="514350" indent="-514350">
              <a:buFont typeface="+mj-lt"/>
              <a:buAutoNum type="arabicPeriod"/>
            </a:pPr>
            <a:r>
              <a:rPr lang="en-IN" b="1">
                <a:solidFill>
                  <a:srgbClr val="0070C0"/>
                </a:solidFill>
              </a:rPr>
              <a:t>व्यवसायिक तकनीकी एवं इंजीनियरिंग की शिक्षा,विज्ञान शिक्षा</a:t>
            </a:r>
          </a:p>
          <a:p>
            <a:pPr marL="514350" indent="-514350">
              <a:buFont typeface="+mj-lt"/>
              <a:buAutoNum type="arabicPeriod"/>
            </a:pPr>
            <a:r>
              <a:rPr lang="en-IN" b="1">
                <a:solidFill>
                  <a:srgbClr val="0070C0"/>
                </a:solidFill>
              </a:rPr>
              <a:t>प्रोढशिक्षा,</a:t>
            </a:r>
          </a:p>
          <a:p>
            <a:pPr marL="514350" indent="-514350">
              <a:buFont typeface="+mj-lt"/>
              <a:buAutoNum type="arabicPeriod"/>
            </a:pPr>
            <a:endParaRPr lang="en-IN" b="1">
              <a:solidFill>
                <a:srgbClr val="0070C0"/>
              </a:solidFill>
            </a:endParaRPr>
          </a:p>
          <a:p>
            <a:pPr marL="0" indent="0">
              <a:buNone/>
            </a:pPr>
            <a:endParaRPr lang="en-IN" b="1">
              <a:solidFill>
                <a:srgbClr val="0070C0"/>
              </a:solidFill>
            </a:endParaRPr>
          </a:p>
        </p:txBody>
      </p:sp>
    </p:spTree>
    <p:extLst>
      <p:ext uri="{BB962C8B-B14F-4D97-AF65-F5344CB8AC3E}">
        <p14:creationId xmlns:p14="http://schemas.microsoft.com/office/powerpoint/2010/main" val="300371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89F00-0CDC-004E-631F-175F738CB6C8}"/>
              </a:ext>
            </a:extLst>
          </p:cNvPr>
          <p:cNvSpPr>
            <a:spLocks noGrp="1"/>
          </p:cNvSpPr>
          <p:nvPr>
            <p:ph type="title"/>
          </p:nvPr>
        </p:nvSpPr>
        <p:spPr/>
        <p:txBody>
          <a:bodyPr/>
          <a:lstStyle/>
          <a:p>
            <a:r>
              <a:rPr lang="en-IN" b="1">
                <a:solidFill>
                  <a:srgbClr val="C00000"/>
                </a:solidFill>
              </a:rPr>
              <a:t>शिक्षा (कोठारी) आयोग का मूल्यांकन</a:t>
            </a:r>
            <a:br>
              <a:rPr lang="en-IN" b="1">
                <a:solidFill>
                  <a:srgbClr val="C00000"/>
                </a:solidFill>
              </a:rPr>
            </a:br>
            <a:r>
              <a:rPr lang="en-IN" b="1">
                <a:solidFill>
                  <a:srgbClr val="00B050"/>
                </a:solidFill>
              </a:rPr>
              <a:t>Evaluation of education (Kothari) commission</a:t>
            </a:r>
            <a:endParaRPr lang="en-US" b="1">
              <a:solidFill>
                <a:srgbClr val="00B050"/>
              </a:solidFill>
            </a:endParaRPr>
          </a:p>
        </p:txBody>
      </p:sp>
      <p:sp>
        <p:nvSpPr>
          <p:cNvPr id="3" name="Content Placeholder 2">
            <a:extLst>
              <a:ext uri="{FF2B5EF4-FFF2-40B4-BE49-F238E27FC236}">
                <a16:creationId xmlns:a16="http://schemas.microsoft.com/office/drawing/2014/main" id="{62F127BA-A4FA-8C71-15C2-3435591F132B}"/>
              </a:ext>
            </a:extLst>
          </p:cNvPr>
          <p:cNvSpPr>
            <a:spLocks noGrp="1"/>
          </p:cNvSpPr>
          <p:nvPr>
            <p:ph idx="1"/>
          </p:nvPr>
        </p:nvSpPr>
        <p:spPr/>
        <p:txBody>
          <a:bodyPr/>
          <a:lstStyle/>
          <a:p>
            <a:pPr marL="0" indent="0">
              <a:buNone/>
            </a:pPr>
            <a:r>
              <a:rPr lang="en-IN" b="1">
                <a:solidFill>
                  <a:srgbClr val="0070C0"/>
                </a:solidFill>
              </a:rPr>
              <a:t>आयोग ने शिक्षा प्रणाली को राष्ट्रीय विकास एवं राष्ट्रीय पुनर्निर्माण का एक सशक्त साधन बनाने के लिए, समस्त विषयों को कारगर बनाने तथा शिक्षा प्रणाली को अआमूल परिवर्तित करने के लिए व्यावहारिक सुझाव प्रदान किए।</a:t>
            </a:r>
          </a:p>
          <a:p>
            <a:pPr marL="0" indent="0">
              <a:buNone/>
            </a:pPr>
            <a:r>
              <a:rPr lang="en-IN" b="1">
                <a:solidFill>
                  <a:srgbClr val="0070C0"/>
                </a:solidFill>
              </a:rPr>
              <a:t>आयोग ने शिक्षा को गति वृद्धि, आर्थिक वृद्धि तथा तीव्र सामाजिक तथा सांस्कृतिक परिवर्तन के साथ जोड़कर एक यथार्थवादी अधिगम अपनाया है</a:t>
            </a:r>
          </a:p>
          <a:p>
            <a:pPr marL="0" indent="0">
              <a:buNone/>
            </a:pPr>
            <a:r>
              <a:rPr lang="en-IN" b="1">
                <a:solidFill>
                  <a:srgbClr val="0070C0"/>
                </a:solidFill>
              </a:rPr>
              <a:t>प्रतिवेदन एक अप्रत्याशित आकार एवं उन्मूलन का एक उत्कृष्ट कार्य है इसे एक व्यापक शिक्षा आयोग माना जाता हैं।</a:t>
            </a:r>
          </a:p>
          <a:p>
            <a:pPr marL="0" indent="0">
              <a:buNone/>
            </a:pPr>
            <a:r>
              <a:rPr lang="en-IN" b="1">
                <a:solidFill>
                  <a:srgbClr val="0070C0"/>
                </a:solidFill>
              </a:rPr>
              <a:t>आयोग ने समझदारी से प्राथमिकताओं को चिन्हित किया है तथा संस्तुतियों को सोच समझकर बनाया है।</a:t>
            </a:r>
            <a:endParaRPr lang="en-US" b="1">
              <a:solidFill>
                <a:srgbClr val="0070C0"/>
              </a:solidFill>
            </a:endParaRPr>
          </a:p>
        </p:txBody>
      </p:sp>
    </p:spTree>
    <p:extLst>
      <p:ext uri="{BB962C8B-B14F-4D97-AF65-F5344CB8AC3E}">
        <p14:creationId xmlns:p14="http://schemas.microsoft.com/office/powerpoint/2010/main" val="3677645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0D5F0-63AA-66F4-FCAF-801A569AC687}"/>
              </a:ext>
            </a:extLst>
          </p:cNvPr>
          <p:cNvSpPr>
            <a:spLocks noGrp="1"/>
          </p:cNvSpPr>
          <p:nvPr>
            <p:ph type="title"/>
          </p:nvPr>
        </p:nvSpPr>
        <p:spPr/>
        <p:txBody>
          <a:bodyPr/>
          <a:lstStyle/>
          <a:p>
            <a:r>
              <a:rPr lang="en-IN" b="1">
                <a:solidFill>
                  <a:srgbClr val="C00000"/>
                </a:solidFill>
              </a:rPr>
              <a:t>शिक्षा (कोठारी) आयोग के दोष</a:t>
            </a:r>
            <a:br>
              <a:rPr lang="en-IN" b="1">
                <a:solidFill>
                  <a:srgbClr val="C00000"/>
                </a:solidFill>
              </a:rPr>
            </a:br>
            <a:r>
              <a:rPr lang="en-IN" b="1">
                <a:solidFill>
                  <a:srgbClr val="00B050"/>
                </a:solidFill>
              </a:rPr>
              <a:t>Defects of education (Kothari) commission</a:t>
            </a:r>
            <a:endParaRPr lang="en-US" b="1">
              <a:solidFill>
                <a:srgbClr val="00B050"/>
              </a:solidFill>
            </a:endParaRPr>
          </a:p>
        </p:txBody>
      </p:sp>
      <p:sp>
        <p:nvSpPr>
          <p:cNvPr id="3" name="Content Placeholder 2">
            <a:extLst>
              <a:ext uri="{FF2B5EF4-FFF2-40B4-BE49-F238E27FC236}">
                <a16:creationId xmlns:a16="http://schemas.microsoft.com/office/drawing/2014/main" id="{69C4F13C-108D-56B0-7D21-A868FC180BEA}"/>
              </a:ext>
            </a:extLst>
          </p:cNvPr>
          <p:cNvSpPr>
            <a:spLocks noGrp="1"/>
          </p:cNvSpPr>
          <p:nvPr>
            <p:ph idx="1"/>
          </p:nvPr>
        </p:nvSpPr>
        <p:spPr/>
        <p:txBody>
          <a:bodyPr/>
          <a:lstStyle/>
          <a:p>
            <a:pPr marL="514350" indent="-514350">
              <a:buFont typeface="+mj-lt"/>
              <a:buAutoNum type="arabicPeriod"/>
            </a:pPr>
            <a:r>
              <a:rPr lang="en-IN" b="1">
                <a:solidFill>
                  <a:srgbClr val="0070C0"/>
                </a:solidFill>
              </a:rPr>
              <a:t>भाषा के संबंध में आयोग ने परस्पर विरोधी एवं प्रतिकूल विचार व्यक्त किए हैं।</a:t>
            </a:r>
          </a:p>
          <a:p>
            <a:pPr marL="514350" indent="-514350">
              <a:buFont typeface="+mj-lt"/>
              <a:buAutoNum type="arabicPeriod"/>
            </a:pPr>
            <a:r>
              <a:rPr lang="en-IN" b="1">
                <a:solidFill>
                  <a:srgbClr val="0070C0"/>
                </a:solidFill>
              </a:rPr>
              <a:t>शिक्षा आयोग ने संस्कृत को अरबी भाषा के सामान रखकर एक बहुत ही बड़ी गलती की है इससे संस्कृत भाषा की उपेक्षा हुई है।</a:t>
            </a:r>
          </a:p>
          <a:p>
            <a:pPr marL="514350" indent="-514350">
              <a:buFont typeface="+mj-lt"/>
              <a:buAutoNum type="arabicPeriod"/>
            </a:pPr>
            <a:r>
              <a:rPr lang="en-IN" b="1">
                <a:solidFill>
                  <a:srgbClr val="0070C0"/>
                </a:solidFill>
              </a:rPr>
              <a:t>आयोग ने गांधी जी द्वारा बुनियादी शिक्षा की अवधारणा को पूर्ण रूप से उपेक्षित कर दिया है</a:t>
            </a:r>
          </a:p>
          <a:p>
            <a:pPr marL="514350" indent="-514350">
              <a:buFont typeface="+mj-lt"/>
              <a:buAutoNum type="arabicPeriod"/>
            </a:pPr>
            <a:r>
              <a:rPr lang="en-IN" b="1">
                <a:solidFill>
                  <a:srgbClr val="0070C0"/>
                </a:solidFill>
              </a:rPr>
              <a:t>आयोग के उपर्युक्त दोषों को देखते हुए ‘स्टेट्समैन’ समाचार पत्र एवं ‘अमृत बाजार पत्रिका’ने आयोग की आलोचना करते हुए इसे भ्रान्ति पूर्ण बताया है।</a:t>
            </a:r>
            <a:endParaRPr lang="en-US" b="1">
              <a:solidFill>
                <a:srgbClr val="0070C0"/>
              </a:solidFill>
            </a:endParaRPr>
          </a:p>
        </p:txBody>
      </p:sp>
    </p:spTree>
    <p:extLst>
      <p:ext uri="{BB962C8B-B14F-4D97-AF65-F5344CB8AC3E}">
        <p14:creationId xmlns:p14="http://schemas.microsoft.com/office/powerpoint/2010/main" val="3733873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7311-4751-7807-D8A5-59FABE9B3C43}"/>
              </a:ext>
            </a:extLst>
          </p:cNvPr>
          <p:cNvSpPr>
            <a:spLocks noGrp="1"/>
          </p:cNvSpPr>
          <p:nvPr>
            <p:ph type="title"/>
          </p:nvPr>
        </p:nvSpPr>
        <p:spPr/>
        <p:txBody>
          <a:bodyPr/>
          <a:lstStyle/>
          <a:p>
            <a:pPr algn="ctr"/>
            <a:r>
              <a:rPr lang="en-IN" b="1">
                <a:solidFill>
                  <a:srgbClr val="C00000"/>
                </a:solidFill>
              </a:rPr>
              <a:t>राष्ट्रीय शिक्षा नीति, 1986</a:t>
            </a:r>
            <a:br>
              <a:rPr lang="en-IN" b="1">
                <a:solidFill>
                  <a:srgbClr val="C00000"/>
                </a:solidFill>
              </a:rPr>
            </a:br>
            <a:r>
              <a:rPr lang="en-IN" b="1">
                <a:solidFill>
                  <a:srgbClr val="00B050"/>
                </a:solidFill>
              </a:rPr>
              <a:t>National education, policy 1986</a:t>
            </a:r>
            <a:endParaRPr lang="en-US" b="1">
              <a:solidFill>
                <a:srgbClr val="00B050"/>
              </a:solidFill>
            </a:endParaRPr>
          </a:p>
        </p:txBody>
      </p:sp>
      <p:sp>
        <p:nvSpPr>
          <p:cNvPr id="3" name="Content Placeholder 2">
            <a:extLst>
              <a:ext uri="{FF2B5EF4-FFF2-40B4-BE49-F238E27FC236}">
                <a16:creationId xmlns:a16="http://schemas.microsoft.com/office/drawing/2014/main" id="{3003C944-D638-BEDE-E6BD-88D381E890A7}"/>
              </a:ext>
            </a:extLst>
          </p:cNvPr>
          <p:cNvSpPr>
            <a:spLocks noGrp="1"/>
          </p:cNvSpPr>
          <p:nvPr>
            <p:ph idx="1"/>
          </p:nvPr>
        </p:nvSpPr>
        <p:spPr/>
        <p:txBody>
          <a:bodyPr>
            <a:normAutofit fontScale="92500"/>
          </a:bodyPr>
          <a:lstStyle/>
          <a:p>
            <a:pPr marL="0" indent="0">
              <a:buNone/>
            </a:pPr>
            <a:r>
              <a:rPr lang="en-IN" b="1">
                <a:solidFill>
                  <a:srgbClr val="0070C0"/>
                </a:solidFill>
              </a:rPr>
              <a:t>राष्ट्रीय शिक्षा नीति 1986 का गठन-भारत के तत्कालीन प्रधानमंत्री राजीव गांधी ने 5 जनवरी 1985 को राष्ट्र के नाम प्रसारण संदेश में एक नई शिक्षा नीति का वायदा किया, जो देश को 21वीं सदी के लिए तैयार कर देगी। अपने संदेश में उन्होंने कहा कि-</a:t>
            </a:r>
          </a:p>
          <a:p>
            <a:pPr marL="0" indent="0">
              <a:buNone/>
            </a:pPr>
            <a:r>
              <a:rPr lang="en-IN" b="1">
                <a:solidFill>
                  <a:srgbClr val="C00000"/>
                </a:solidFill>
              </a:rPr>
              <a:t> “</a:t>
            </a:r>
            <a:r>
              <a:rPr lang="en-IN" b="1" i="1">
                <a:solidFill>
                  <a:srgbClr val="C00000"/>
                </a:solidFill>
              </a:rPr>
              <a:t>शिक्षा को अवश्य ही राष्ट्रीय संसजगता  तथा कार्य नीति को बढ़ाना चाहिए। प्रत्येक विद्यार्थी के मन में हमारे स्वाधीनता संघर्ष की महिमा तथा राष्ट्रीय एकीकरण में इसकी महत्ता बिठानी होगी। हमारे विद्यालयों तथा महाविद्यालयों को नई पीढ़ी को भारत की धरोहर तथा संस्कृति से परिचित कराना चाहिए। पाठ्यक्रमो तथा पाठ्य पुस्तकों को विविध संस्कृति की संकीर्ण तथा सांप्रदायिक व्याख्या को रोकना होगा।”</a:t>
            </a:r>
          </a:p>
          <a:p>
            <a:pPr marL="0" indent="0">
              <a:buNone/>
            </a:pPr>
            <a:r>
              <a:rPr lang="en-IN" b="1">
                <a:solidFill>
                  <a:srgbClr val="0070C0"/>
                </a:solidFill>
              </a:rPr>
              <a:t>प्रधानमंत्री के उपर्युक्त कथन में वे समस्त अनिवार्यता में सम्मिलित हैं, जिनके कारण ‘राष्ट्रीय शिक्षा नीति (1986)’ का गठन हुआ</a:t>
            </a:r>
            <a:endParaRPr lang="en-US" b="1">
              <a:solidFill>
                <a:srgbClr val="0070C0"/>
              </a:solidFill>
            </a:endParaRPr>
          </a:p>
        </p:txBody>
      </p:sp>
    </p:spTree>
    <p:extLst>
      <p:ext uri="{BB962C8B-B14F-4D97-AF65-F5344CB8AC3E}">
        <p14:creationId xmlns:p14="http://schemas.microsoft.com/office/powerpoint/2010/main" val="3230439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FC27-8845-3A95-CC29-2556D451FBA5}"/>
              </a:ext>
            </a:extLst>
          </p:cNvPr>
          <p:cNvSpPr>
            <a:spLocks noGrp="1"/>
          </p:cNvSpPr>
          <p:nvPr>
            <p:ph type="title"/>
          </p:nvPr>
        </p:nvSpPr>
        <p:spPr>
          <a:xfrm>
            <a:off x="838200" y="0"/>
            <a:ext cx="10515600" cy="1325563"/>
          </a:xfrm>
        </p:spPr>
        <p:txBody>
          <a:bodyPr/>
          <a:lstStyle/>
          <a:p>
            <a:pPr algn="ctr"/>
            <a:r>
              <a:rPr lang="en-IN" b="1">
                <a:solidFill>
                  <a:srgbClr val="C00000"/>
                </a:solidFill>
              </a:rPr>
              <a:t>राष्ट्रीय शिक्षा नीति- 1986 का प्रारूप</a:t>
            </a:r>
            <a:br>
              <a:rPr lang="en-IN" b="1">
                <a:solidFill>
                  <a:srgbClr val="C00000"/>
                </a:solidFill>
              </a:rPr>
            </a:br>
            <a:r>
              <a:rPr lang="en-IN" b="1">
                <a:solidFill>
                  <a:srgbClr val="00B050"/>
                </a:solidFill>
              </a:rPr>
              <a:t>format of national education policy -1986</a:t>
            </a:r>
            <a:endParaRPr lang="en-US" b="1">
              <a:solidFill>
                <a:srgbClr val="00B050"/>
              </a:solidFill>
            </a:endParaRPr>
          </a:p>
        </p:txBody>
      </p:sp>
      <p:sp>
        <p:nvSpPr>
          <p:cNvPr id="3" name="Content Placeholder 2">
            <a:extLst>
              <a:ext uri="{FF2B5EF4-FFF2-40B4-BE49-F238E27FC236}">
                <a16:creationId xmlns:a16="http://schemas.microsoft.com/office/drawing/2014/main" id="{2E46C336-9A70-26C0-F1FF-8E587E0A6334}"/>
              </a:ext>
            </a:extLst>
          </p:cNvPr>
          <p:cNvSpPr>
            <a:spLocks noGrp="1"/>
          </p:cNvSpPr>
          <p:nvPr>
            <p:ph idx="1"/>
          </p:nvPr>
        </p:nvSpPr>
        <p:spPr>
          <a:xfrm>
            <a:off x="838200" y="1325563"/>
            <a:ext cx="10515600" cy="5550297"/>
          </a:xfrm>
        </p:spPr>
        <p:txBody>
          <a:bodyPr>
            <a:noAutofit/>
          </a:bodyPr>
          <a:lstStyle/>
          <a:p>
            <a:pPr marL="0" indent="0">
              <a:buNone/>
            </a:pPr>
            <a:r>
              <a:rPr lang="en-IN" sz="2000" b="1">
                <a:solidFill>
                  <a:srgbClr val="C00000"/>
                </a:solidFill>
              </a:rPr>
              <a:t>राष्ट्रीय शिक्षा नीति 1986 के प्रारूप का विवरण उसकी विशेषताओं तथा संस्तुतियों के साथ 12 खंडों में विभाजित किया गया है जो निम्न है-</a:t>
            </a:r>
          </a:p>
          <a:p>
            <a:pPr marL="514350" indent="-514350">
              <a:buFont typeface="+mj-lt"/>
              <a:buAutoNum type="arabicPeriod"/>
            </a:pPr>
            <a:r>
              <a:rPr lang="en-IN" sz="2000" b="1">
                <a:solidFill>
                  <a:srgbClr val="0070C0"/>
                </a:solidFill>
              </a:rPr>
              <a:t>प्रस्तावना</a:t>
            </a:r>
          </a:p>
          <a:p>
            <a:pPr marL="514350" indent="-514350">
              <a:buFont typeface="+mj-lt"/>
              <a:buAutoNum type="arabicPeriod"/>
            </a:pPr>
            <a:r>
              <a:rPr lang="en-IN" sz="2000" b="1">
                <a:solidFill>
                  <a:srgbClr val="0070C0"/>
                </a:solidFill>
              </a:rPr>
              <a:t>शिक्षा का सार एवं भूमिका</a:t>
            </a:r>
          </a:p>
          <a:p>
            <a:pPr marL="514350" indent="-514350">
              <a:buFont typeface="+mj-lt"/>
              <a:buAutoNum type="arabicPeriod"/>
            </a:pPr>
            <a:r>
              <a:rPr lang="en-IN" sz="2000" b="1">
                <a:solidFill>
                  <a:srgbClr val="0070C0"/>
                </a:solidFill>
              </a:rPr>
              <a:t>शिक्षा की राष्ट्रीय प्रणाली</a:t>
            </a:r>
          </a:p>
          <a:p>
            <a:pPr marL="514350" indent="-514350">
              <a:buFont typeface="+mj-lt"/>
              <a:buAutoNum type="arabicPeriod"/>
            </a:pPr>
            <a:r>
              <a:rPr lang="en-IN" sz="2000" b="1">
                <a:solidFill>
                  <a:srgbClr val="0070C0"/>
                </a:solidFill>
              </a:rPr>
              <a:t>समानता के लिए शिक्षा</a:t>
            </a:r>
          </a:p>
          <a:p>
            <a:pPr marL="514350" indent="-514350">
              <a:buFont typeface="+mj-lt"/>
              <a:buAutoNum type="arabicPeriod"/>
            </a:pPr>
            <a:r>
              <a:rPr lang="en-IN" sz="2000" b="1">
                <a:solidFill>
                  <a:srgbClr val="0070C0"/>
                </a:solidFill>
              </a:rPr>
              <a:t>विभिन्न स्तरों पर शिक्षा का पुनर्गठन</a:t>
            </a:r>
          </a:p>
          <a:p>
            <a:pPr marL="514350" indent="-514350">
              <a:buFont typeface="+mj-lt"/>
              <a:buAutoNum type="arabicPeriod"/>
            </a:pPr>
            <a:r>
              <a:rPr lang="en-IN" sz="2000" b="1">
                <a:solidFill>
                  <a:srgbClr val="0070C0"/>
                </a:solidFill>
              </a:rPr>
              <a:t>तकनीकी एवं प्रबंध शिक्षा</a:t>
            </a:r>
          </a:p>
          <a:p>
            <a:pPr marL="514350" indent="-514350">
              <a:buFont typeface="+mj-lt"/>
              <a:buAutoNum type="arabicPeriod"/>
            </a:pPr>
            <a:r>
              <a:rPr lang="en-IN" sz="2000" b="1">
                <a:solidFill>
                  <a:srgbClr val="0070C0"/>
                </a:solidFill>
              </a:rPr>
              <a:t>शिक्षा प्रणाली का क्रियान्वयन</a:t>
            </a:r>
          </a:p>
          <a:p>
            <a:pPr marL="514350" indent="-514350">
              <a:buFont typeface="+mj-lt"/>
              <a:buAutoNum type="arabicPeriod"/>
            </a:pPr>
            <a:r>
              <a:rPr lang="en-IN" sz="2000" b="1">
                <a:solidFill>
                  <a:srgbClr val="0070C0"/>
                </a:solidFill>
              </a:rPr>
              <a:t>शिक्षा की विषय वस्तु एवं प्रक्रिया को नया मोड़ देना</a:t>
            </a:r>
          </a:p>
          <a:p>
            <a:pPr marL="514350" indent="-514350">
              <a:buFont typeface="+mj-lt"/>
              <a:buAutoNum type="arabicPeriod"/>
            </a:pPr>
            <a:r>
              <a:rPr lang="en-IN" sz="2000" b="1">
                <a:solidFill>
                  <a:srgbClr val="0070C0"/>
                </a:solidFill>
              </a:rPr>
              <a:t>शिक्षक</a:t>
            </a:r>
          </a:p>
          <a:p>
            <a:pPr marL="514350" indent="-514350">
              <a:buFont typeface="+mj-lt"/>
              <a:buAutoNum type="arabicPeriod"/>
            </a:pPr>
            <a:r>
              <a:rPr lang="en-IN" sz="2000" b="1">
                <a:solidFill>
                  <a:srgbClr val="0070C0"/>
                </a:solidFill>
              </a:rPr>
              <a:t>शिक्षा का प्रबंध</a:t>
            </a:r>
          </a:p>
          <a:p>
            <a:pPr marL="514350" indent="-514350">
              <a:buFont typeface="+mj-lt"/>
              <a:buAutoNum type="arabicPeriod"/>
            </a:pPr>
            <a:r>
              <a:rPr lang="en-IN" sz="2000" b="1">
                <a:solidFill>
                  <a:srgbClr val="0070C0"/>
                </a:solidFill>
              </a:rPr>
              <a:t>संसाधन एवं समीक्षा</a:t>
            </a:r>
          </a:p>
          <a:p>
            <a:pPr marL="514350" indent="-514350">
              <a:buFont typeface="+mj-lt"/>
              <a:buAutoNum type="arabicPeriod"/>
            </a:pPr>
            <a:r>
              <a:rPr lang="en-IN" sz="2000" b="1">
                <a:solidFill>
                  <a:srgbClr val="0070C0"/>
                </a:solidFill>
              </a:rPr>
              <a:t>भावी स्वरूप</a:t>
            </a:r>
            <a:endParaRPr lang="en-US" sz="2000" b="1">
              <a:solidFill>
                <a:srgbClr val="0070C0"/>
              </a:solidFill>
            </a:endParaRPr>
          </a:p>
        </p:txBody>
      </p:sp>
    </p:spTree>
    <p:extLst>
      <p:ext uri="{BB962C8B-B14F-4D97-AF65-F5344CB8AC3E}">
        <p14:creationId xmlns:p14="http://schemas.microsoft.com/office/powerpoint/2010/main" val="3526903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A7FCE-6F80-BE3D-06ED-BB33C2D00B89}"/>
              </a:ext>
            </a:extLst>
          </p:cNvPr>
          <p:cNvSpPr>
            <a:spLocks noGrp="1"/>
          </p:cNvSpPr>
          <p:nvPr>
            <p:ph type="title"/>
          </p:nvPr>
        </p:nvSpPr>
        <p:spPr/>
        <p:txBody>
          <a:bodyPr/>
          <a:lstStyle/>
          <a:p>
            <a:pPr algn="ctr"/>
            <a:r>
              <a:rPr lang="en-IN" b="1">
                <a:solidFill>
                  <a:srgbClr val="C00000"/>
                </a:solidFill>
              </a:rPr>
              <a:t>नई शिक्षा नीति 1986 के दोष</a:t>
            </a:r>
            <a:br>
              <a:rPr lang="en-IN" b="1">
                <a:solidFill>
                  <a:srgbClr val="C00000"/>
                </a:solidFill>
              </a:rPr>
            </a:br>
            <a:r>
              <a:rPr lang="en-IN" b="1">
                <a:solidFill>
                  <a:srgbClr val="00B050"/>
                </a:solidFill>
              </a:rPr>
              <a:t>Defects of new education policy, 1986</a:t>
            </a:r>
            <a:endParaRPr lang="en-US" b="1">
              <a:solidFill>
                <a:srgbClr val="00B050"/>
              </a:solidFill>
            </a:endParaRPr>
          </a:p>
        </p:txBody>
      </p:sp>
      <p:sp>
        <p:nvSpPr>
          <p:cNvPr id="3" name="Content Placeholder 2">
            <a:extLst>
              <a:ext uri="{FF2B5EF4-FFF2-40B4-BE49-F238E27FC236}">
                <a16:creationId xmlns:a16="http://schemas.microsoft.com/office/drawing/2014/main" id="{02AAFA6D-2918-683F-3A2D-31574007D2FF}"/>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इस शिक्षा नीति में शिक्षा की व्यवस्था हेतु जन सहयोग की बात कही गई है, लेकिन इसे अर्जित करने के लिए शिक्षा संस्थानों में अभिभावक समिति बनाने और इस समिति के माध्यम से जन सहयोग प्राप्त करने की कार्य- योजना प्रस्तुत की गई है</a:t>
            </a:r>
          </a:p>
          <a:p>
            <a:pPr marL="514350" indent="-514350">
              <a:buFont typeface="+mj-lt"/>
              <a:buAutoNum type="arabicPeriod"/>
            </a:pPr>
            <a:r>
              <a:rPr lang="en-IN" b="1">
                <a:solidFill>
                  <a:srgbClr val="0070C0"/>
                </a:solidFill>
              </a:rPr>
              <a:t>इस शिक्षा नीति में केंद्र एवं राज्य सरकारों के शैक्षिक अधिकार एवं उत्तरदायित्व निश्चित नहीं किए गए हैं इसलिए प्रांतीय सरकारें केंद्र के उन शिक्षा-योजनाओं को तो लागू कर देती है जिनके लिए केंद्र शत-प्रतिशत अनुदान देता है, परंतु प्रायः  उन योजनाओं को लागू नहीं करती, जिन को आंशिक सहायता अनुदान प्राप्त होता है।</a:t>
            </a:r>
          </a:p>
          <a:p>
            <a:pPr marL="514350" indent="-514350">
              <a:buFont typeface="+mj-lt"/>
              <a:buAutoNum type="arabicPeriod"/>
            </a:pPr>
            <a:r>
              <a:rPr lang="en-IN" b="1">
                <a:solidFill>
                  <a:srgbClr val="0070C0"/>
                </a:solidFill>
              </a:rPr>
              <a:t>प्रथम 10 वर्षीय आधारभूत पाठ्यचर्या का अनुपालन आज तक नहीं किया जा सका।</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4098492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4BDAE-B294-0A17-65E7-4DC177B04F00}"/>
              </a:ext>
            </a:extLst>
          </p:cNvPr>
          <p:cNvSpPr>
            <a:spLocks noGrp="1"/>
          </p:cNvSpPr>
          <p:nvPr>
            <p:ph type="title"/>
          </p:nvPr>
        </p:nvSpPr>
        <p:spPr/>
        <p:txBody>
          <a:bodyPr>
            <a:normAutofit fontScale="90000"/>
          </a:bodyPr>
          <a:lstStyle/>
          <a:p>
            <a:pPr algn="ctr"/>
            <a:r>
              <a:rPr lang="en-IN" b="1">
                <a:solidFill>
                  <a:srgbClr val="C00000"/>
                </a:solidFill>
              </a:rPr>
              <a:t>राष्ट्रीय शिक्षा नीति 1986 का योगदान</a:t>
            </a:r>
            <a:br>
              <a:rPr lang="en-IN" b="1">
                <a:solidFill>
                  <a:srgbClr val="C00000"/>
                </a:solidFill>
              </a:rPr>
            </a:br>
            <a:r>
              <a:rPr lang="en-IN" b="1">
                <a:solidFill>
                  <a:srgbClr val="00B050"/>
                </a:solidFill>
              </a:rPr>
              <a:t>Contribution of national education policy, 1986</a:t>
            </a:r>
            <a:endParaRPr lang="en-US" b="1">
              <a:solidFill>
                <a:srgbClr val="00B050"/>
              </a:solidFill>
            </a:endParaRPr>
          </a:p>
        </p:txBody>
      </p:sp>
      <p:sp>
        <p:nvSpPr>
          <p:cNvPr id="3" name="Content Placeholder 2">
            <a:extLst>
              <a:ext uri="{FF2B5EF4-FFF2-40B4-BE49-F238E27FC236}">
                <a16:creationId xmlns:a16="http://schemas.microsoft.com/office/drawing/2014/main" id="{88A26AD6-498D-FEAF-73D5-13BFD6806C3A}"/>
              </a:ext>
            </a:extLst>
          </p:cNvPr>
          <p:cNvSpPr>
            <a:spLocks noGrp="1"/>
          </p:cNvSpPr>
          <p:nvPr>
            <p:ph idx="1"/>
          </p:nvPr>
        </p:nvSpPr>
        <p:spPr/>
        <p:txBody>
          <a:bodyPr/>
          <a:lstStyle/>
          <a:p>
            <a:pPr marL="0" indent="0">
              <a:buNone/>
            </a:pPr>
            <a:r>
              <a:rPr lang="en-IN" b="1">
                <a:solidFill>
                  <a:srgbClr val="0070C0"/>
                </a:solidFill>
              </a:rPr>
              <a:t>राष्ट्रीय शिक्षा नीति का गठन 1986 की चुनौतियों के रूप में किया गया। परंतु एक शिक्षा नीति को कोठारी शिक्षा आयोग की पुनरावृत्ति का रूप ही कहा जाएगा। लेकिन कुछ शिक्षा में ऐसे कार्यक्रमों को दिया गया और उनका क्रियान्वयन भी हुआ, जिनका उल्लेख कोठारी आयोग में नहीं हुआ है। विशेष रूप से इस शिक्षा नीति ने प्राथमिक, माध्यमिक एवं उच्च शिक्षा हेतु कुछ विशेष योगदान किए हैं।</a:t>
            </a:r>
          </a:p>
          <a:p>
            <a:pPr marL="0" indent="0">
              <a:buNone/>
            </a:pPr>
            <a:r>
              <a:rPr lang="en-IN" b="1">
                <a:solidFill>
                  <a:srgbClr val="0070C0"/>
                </a:solidFill>
              </a:rPr>
              <a:t>आलोचनाओं के बावजूद भी कुल मिलाकर राष्ट्रीय शिक्षा नीति 1986 में शिक्षा में सुधार हेतु किए गए प्रयास सराहनीय एवं स्वागत योग्य हैं।</a:t>
            </a:r>
            <a:endParaRPr lang="en-US" b="1">
              <a:solidFill>
                <a:srgbClr val="0070C0"/>
              </a:solidFill>
            </a:endParaRPr>
          </a:p>
        </p:txBody>
      </p:sp>
    </p:spTree>
    <p:extLst>
      <p:ext uri="{BB962C8B-B14F-4D97-AF65-F5344CB8AC3E}">
        <p14:creationId xmlns:p14="http://schemas.microsoft.com/office/powerpoint/2010/main" val="3093031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AE1E-47A4-4EF5-BF0F-5F7CB57DAACA}"/>
              </a:ext>
            </a:extLst>
          </p:cNvPr>
          <p:cNvSpPr>
            <a:spLocks noGrp="1"/>
          </p:cNvSpPr>
          <p:nvPr>
            <p:ph type="title"/>
          </p:nvPr>
        </p:nvSpPr>
        <p:spPr/>
        <p:txBody>
          <a:bodyPr/>
          <a:lstStyle/>
          <a:p>
            <a:pPr algn="ctr"/>
            <a:r>
              <a:rPr lang="en-IN" b="1">
                <a:solidFill>
                  <a:srgbClr val="C00000"/>
                </a:solidFill>
              </a:rPr>
              <a:t>राष्ट्रीय शिक्षा नीति (1986) का मूल्यांकन</a:t>
            </a:r>
            <a:br>
              <a:rPr lang="en-IN" b="1">
                <a:solidFill>
                  <a:srgbClr val="C00000"/>
                </a:solidFill>
              </a:rPr>
            </a:br>
            <a:r>
              <a:rPr lang="en-IN" b="1">
                <a:solidFill>
                  <a:srgbClr val="00B050"/>
                </a:solidFill>
              </a:rPr>
              <a:t>Evaluation of national education policy 1986</a:t>
            </a:r>
            <a:endParaRPr lang="en-US" b="1">
              <a:solidFill>
                <a:srgbClr val="00B050"/>
              </a:solidFill>
            </a:endParaRPr>
          </a:p>
        </p:txBody>
      </p:sp>
      <p:sp>
        <p:nvSpPr>
          <p:cNvPr id="3" name="Content Placeholder 2">
            <a:extLst>
              <a:ext uri="{FF2B5EF4-FFF2-40B4-BE49-F238E27FC236}">
                <a16:creationId xmlns:a16="http://schemas.microsoft.com/office/drawing/2014/main" id="{0523E792-F9D9-0B1E-3003-40EDFC7A8623}"/>
              </a:ext>
            </a:extLst>
          </p:cNvPr>
          <p:cNvSpPr>
            <a:spLocks noGrp="1"/>
          </p:cNvSpPr>
          <p:nvPr>
            <p:ph idx="1"/>
          </p:nvPr>
        </p:nvSpPr>
        <p:spPr/>
        <p:txBody>
          <a:bodyPr>
            <a:normAutofit lnSpcReduction="10000"/>
          </a:bodyPr>
          <a:lstStyle/>
          <a:p>
            <a:pPr marL="0" indent="0">
              <a:buNone/>
            </a:pPr>
            <a:r>
              <a:rPr lang="en-IN" b="1">
                <a:solidFill>
                  <a:srgbClr val="C00000"/>
                </a:solidFill>
              </a:rPr>
              <a:t>राष्ट्रीय शिक्षा नीति 1986 के अवलोकन से स्पष्ट है कि इसमें नए संकल्प प्रमुख रूप से शामिल किए गए हैं, जिनमें-</a:t>
            </a:r>
          </a:p>
          <a:p>
            <a:r>
              <a:rPr lang="en-IN" b="1">
                <a:solidFill>
                  <a:srgbClr val="0070C0"/>
                </a:solidFill>
              </a:rPr>
              <a:t>प्रणाली के प्रथम 10 वर्षों को मैं विभक्त करने की राष्ट्रीय संरचना</a:t>
            </a:r>
          </a:p>
          <a:p>
            <a:r>
              <a:rPr lang="en-IN" b="1">
                <a:solidFill>
                  <a:srgbClr val="0070C0"/>
                </a:solidFill>
              </a:rPr>
              <a:t>राष्ट्रीय पाठ्यक्रम,शैक्षिक अवसरों की समानता एवं शिक्षा गुणवत्ता की तुल्यनीयता पर जोर</a:t>
            </a:r>
          </a:p>
          <a:p>
            <a:r>
              <a:rPr lang="en-IN" b="1">
                <a:solidFill>
                  <a:srgbClr val="0070C0"/>
                </a:solidFill>
              </a:rPr>
              <a:t>केंद्र सरकार का अधिक दायित्व, पेस सेटिंग विद्यालयों की स्थापना</a:t>
            </a:r>
          </a:p>
          <a:p>
            <a:r>
              <a:rPr lang="en-IN" b="1">
                <a:solidFill>
                  <a:srgbClr val="0070C0"/>
                </a:solidFill>
              </a:rPr>
              <a:t>स्वायत्त कॉलेज एवं स्वायत्त विभाग, पूर्व माध्यमिक शिक्षा को प्राथमिकता, प्राथमिक शिक्षा की गुणवत्ता का उन्नयन, ग्रामीण विश्वविद्यालय, कंप्यूटर ज्ञान पर जोर</a:t>
            </a:r>
          </a:p>
          <a:p>
            <a:r>
              <a:rPr lang="en-IN" b="1">
                <a:solidFill>
                  <a:srgbClr val="0070C0"/>
                </a:solidFill>
              </a:rPr>
              <a:t>जिला शिक्षा एवं प्रशिक्षण संस्थान तथा, भारतीय शिक्षा सेवा उल्लेखनीय है।</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328300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88290-8BE5-BA75-1EAC-3D9D17A6EAC3}"/>
              </a:ext>
            </a:extLst>
          </p:cNvPr>
          <p:cNvSpPr>
            <a:spLocks noGrp="1"/>
          </p:cNvSpPr>
          <p:nvPr>
            <p:ph type="title"/>
          </p:nvPr>
        </p:nvSpPr>
        <p:spPr/>
        <p:txBody>
          <a:bodyPr/>
          <a:lstStyle/>
          <a:p>
            <a:pPr algn="ctr"/>
            <a:r>
              <a:rPr lang="en-IN" b="1">
                <a:solidFill>
                  <a:srgbClr val="C00000"/>
                </a:solidFill>
              </a:rPr>
              <a:t>आचार्य राममूर्ति समिति, 1990</a:t>
            </a:r>
            <a:br>
              <a:rPr lang="en-IN" b="1">
                <a:solidFill>
                  <a:srgbClr val="C00000"/>
                </a:solidFill>
              </a:rPr>
            </a:br>
            <a:r>
              <a:rPr lang="en-IN" b="1">
                <a:solidFill>
                  <a:srgbClr val="00B050"/>
                </a:solidFill>
              </a:rPr>
              <a:t>Aacharya rammurti committee  1990</a:t>
            </a:r>
            <a:endParaRPr lang="en-US" b="1">
              <a:solidFill>
                <a:srgbClr val="00B050"/>
              </a:solidFill>
            </a:endParaRPr>
          </a:p>
        </p:txBody>
      </p:sp>
      <p:sp>
        <p:nvSpPr>
          <p:cNvPr id="3" name="Content Placeholder 2">
            <a:extLst>
              <a:ext uri="{FF2B5EF4-FFF2-40B4-BE49-F238E27FC236}">
                <a16:creationId xmlns:a16="http://schemas.microsoft.com/office/drawing/2014/main" id="{11E6811F-4B98-001F-CA3D-8BD954D8EDF0}"/>
              </a:ext>
            </a:extLst>
          </p:cNvPr>
          <p:cNvSpPr>
            <a:spLocks noGrp="1"/>
          </p:cNvSpPr>
          <p:nvPr>
            <p:ph idx="1"/>
          </p:nvPr>
        </p:nvSpPr>
        <p:spPr/>
        <p:txBody>
          <a:bodyPr/>
          <a:lstStyle/>
          <a:p>
            <a:pPr marL="0" indent="0">
              <a:buNone/>
            </a:pPr>
            <a:r>
              <a:rPr lang="en-IN" b="1">
                <a:solidFill>
                  <a:srgbClr val="C00000"/>
                </a:solidFill>
              </a:rPr>
              <a:t>आचार्य राममूर्ति समिति के सदस्य-</a:t>
            </a:r>
            <a:r>
              <a:rPr lang="en-IN" b="1">
                <a:solidFill>
                  <a:srgbClr val="0070C0"/>
                </a:solidFill>
              </a:rPr>
              <a:t> आचार्य राममूर्ति इसके अध्यक्ष और श्री एस गोपालन सदस्य सचिव थे इनके अलावा 15 अन्य सदस्य थे, जिनकी सूची निम्न है-</a:t>
            </a:r>
          </a:p>
          <a:p>
            <a:pPr marL="0" indent="0">
              <a:buNone/>
            </a:pPr>
            <a:r>
              <a:rPr lang="en-IN" b="1">
                <a:solidFill>
                  <a:srgbClr val="0070C0"/>
                </a:solidFill>
              </a:rPr>
              <a:t>आचार्य राममूर्ति, प्रो. सी. एन.आर राव, डॉ सुखदेव, डॉ. एन .सनतप्पा, डॉ.अबायड सिद्दीकी ,डॉ.भास्कर रे चौधरी ,श्री राम जी भटवाडेकर, प्रो. उषा मेहता, प्रो .सच्चिदानंद मूर्ति ,डॉ.अनिल सदगोपाल, डॉ. टी.बी कुंन्तुकल, प्रो.मृणाल मिरी, डॉक्.विद्यानिवास मिश्रा, श्री. एस .एस .काजिम, श्री वेदव्यास, श्री मनुभाई पंचोली, श्री एस. गोपालन।</a:t>
            </a:r>
            <a:endParaRPr lang="en-US" b="1">
              <a:solidFill>
                <a:srgbClr val="0070C0"/>
              </a:solidFill>
            </a:endParaRPr>
          </a:p>
        </p:txBody>
      </p:sp>
    </p:spTree>
    <p:extLst>
      <p:ext uri="{BB962C8B-B14F-4D97-AF65-F5344CB8AC3E}">
        <p14:creationId xmlns:p14="http://schemas.microsoft.com/office/powerpoint/2010/main" val="1366561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17E0-D0BC-3BAD-B151-70F28C7CADAE}"/>
              </a:ext>
            </a:extLst>
          </p:cNvPr>
          <p:cNvSpPr>
            <a:spLocks noGrp="1"/>
          </p:cNvSpPr>
          <p:nvPr>
            <p:ph type="title"/>
          </p:nvPr>
        </p:nvSpPr>
        <p:spPr/>
        <p:txBody>
          <a:bodyPr/>
          <a:lstStyle/>
          <a:p>
            <a:r>
              <a:rPr lang="en-IN" b="1">
                <a:solidFill>
                  <a:srgbClr val="C00000"/>
                </a:solidFill>
              </a:rPr>
              <a:t>समिति के प्रमुख कार्य- क्षेत्र</a:t>
            </a:r>
            <a:endParaRPr lang="en-US" b="1">
              <a:solidFill>
                <a:srgbClr val="C00000"/>
              </a:solidFill>
            </a:endParaRPr>
          </a:p>
        </p:txBody>
      </p:sp>
      <p:sp>
        <p:nvSpPr>
          <p:cNvPr id="3" name="Content Placeholder 2">
            <a:extLst>
              <a:ext uri="{FF2B5EF4-FFF2-40B4-BE49-F238E27FC236}">
                <a16:creationId xmlns:a16="http://schemas.microsoft.com/office/drawing/2014/main" id="{81966FB8-C83A-96AB-6FC0-1F6B7BCF9E14}"/>
              </a:ext>
            </a:extLst>
          </p:cNvPr>
          <p:cNvSpPr>
            <a:spLocks noGrp="1"/>
          </p:cNvSpPr>
          <p:nvPr>
            <p:ph idx="1"/>
          </p:nvPr>
        </p:nvSpPr>
        <p:spPr/>
        <p:txBody>
          <a:bodyPr/>
          <a:lstStyle/>
          <a:p>
            <a:pPr marL="514350" indent="-514350">
              <a:buFont typeface="+mj-lt"/>
              <a:buAutoNum type="arabicPeriod"/>
            </a:pPr>
            <a:r>
              <a:rPr lang="en-IN" b="1">
                <a:solidFill>
                  <a:srgbClr val="0070C0"/>
                </a:solidFill>
              </a:rPr>
              <a:t>उच्च शिक्षा की पुनः अभीमुखता</a:t>
            </a:r>
          </a:p>
          <a:p>
            <a:pPr marL="514350" indent="-514350">
              <a:buFont typeface="+mj-lt"/>
              <a:buAutoNum type="arabicPeriod"/>
            </a:pPr>
            <a:r>
              <a:rPr lang="en-IN" b="1">
                <a:solidFill>
                  <a:srgbClr val="0070C0"/>
                </a:solidFill>
              </a:rPr>
              <a:t>एक प्रबुद्ध मानवीय समाज के निर्माण के लिए अनिवार्य मूल्यों का संवर्धन</a:t>
            </a:r>
          </a:p>
          <a:p>
            <a:pPr marL="514350" indent="-514350">
              <a:buFont typeface="+mj-lt"/>
              <a:buAutoNum type="arabicPeriod"/>
            </a:pPr>
            <a:r>
              <a:rPr lang="en-IN" b="1">
                <a:solidFill>
                  <a:srgbClr val="0070C0"/>
                </a:solidFill>
              </a:rPr>
              <a:t>सभी स्तरों पर शैक्षिक प्रबंधन का विकेंद्रीकरण</a:t>
            </a:r>
          </a:p>
          <a:p>
            <a:pPr marL="514350" indent="-514350">
              <a:buFont typeface="+mj-lt"/>
              <a:buAutoNum type="arabicPeriod"/>
            </a:pPr>
            <a:r>
              <a:rPr lang="en-IN" b="1">
                <a:solidFill>
                  <a:srgbClr val="0070C0"/>
                </a:solidFill>
              </a:rPr>
              <a:t>समानता एवं सामाजिक न्याय के लिए शिक्षा</a:t>
            </a:r>
          </a:p>
          <a:p>
            <a:pPr marL="514350" indent="-514350">
              <a:buFont typeface="+mj-lt"/>
              <a:buAutoNum type="arabicPeriod"/>
            </a:pPr>
            <a:r>
              <a:rPr lang="en-IN" b="1">
                <a:solidFill>
                  <a:srgbClr val="0070C0"/>
                </a:solidFill>
              </a:rPr>
              <a:t>सहभागी शैक्षिक व्यवस्था की स्थापना</a:t>
            </a:r>
          </a:p>
          <a:p>
            <a:pPr marL="514350" indent="-514350">
              <a:buFont typeface="+mj-lt"/>
              <a:buAutoNum type="arabicPeriod"/>
            </a:pPr>
            <a:r>
              <a:rPr lang="en-IN" b="1">
                <a:solidFill>
                  <a:srgbClr val="0070C0"/>
                </a:solidFill>
              </a:rPr>
              <a:t>व्यवसायिक एवं नौकरी अभीमुख शिक्षा</a:t>
            </a:r>
          </a:p>
          <a:p>
            <a:pPr marL="514350" indent="-514350">
              <a:buFont typeface="+mj-lt"/>
              <a:buAutoNum type="arabicPeriod"/>
            </a:pPr>
            <a:r>
              <a:rPr lang="en-IN" b="1">
                <a:solidFill>
                  <a:srgbClr val="0070C0"/>
                </a:solidFill>
              </a:rPr>
              <a:t>कार्य का सशक्तिकरण।</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22773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0E4D-133B-D459-A04E-76048F17739A}"/>
              </a:ext>
            </a:extLst>
          </p:cNvPr>
          <p:cNvSpPr>
            <a:spLocks noGrp="1"/>
          </p:cNvSpPr>
          <p:nvPr>
            <p:ph type="title"/>
          </p:nvPr>
        </p:nvSpPr>
        <p:spPr/>
        <p:txBody>
          <a:bodyPr/>
          <a:lstStyle/>
          <a:p>
            <a:r>
              <a:rPr lang="en-IN" b="1">
                <a:solidFill>
                  <a:srgbClr val="C00000"/>
                </a:solidFill>
              </a:rPr>
              <a:t>समिति के प्रतिवेदन का प्रारूप</a:t>
            </a:r>
            <a:endParaRPr lang="en-US" b="1">
              <a:solidFill>
                <a:srgbClr val="C00000"/>
              </a:solidFill>
            </a:endParaRPr>
          </a:p>
        </p:txBody>
      </p:sp>
      <p:sp>
        <p:nvSpPr>
          <p:cNvPr id="3" name="Content Placeholder 2">
            <a:extLst>
              <a:ext uri="{FF2B5EF4-FFF2-40B4-BE49-F238E27FC236}">
                <a16:creationId xmlns:a16="http://schemas.microsoft.com/office/drawing/2014/main" id="{93CA7040-4577-FB37-54D9-17287B95D89E}"/>
              </a:ext>
            </a:extLst>
          </p:cNvPr>
          <p:cNvSpPr>
            <a:spLocks noGrp="1"/>
          </p:cNvSpPr>
          <p:nvPr>
            <p:ph idx="1"/>
          </p:nvPr>
        </p:nvSpPr>
        <p:spPr/>
        <p:txBody>
          <a:bodyPr/>
          <a:lstStyle/>
          <a:p>
            <a:pPr marL="0" indent="0">
              <a:buNone/>
            </a:pPr>
            <a:r>
              <a:rPr lang="en-IN" b="1">
                <a:solidFill>
                  <a:srgbClr val="0070C0"/>
                </a:solidFill>
              </a:rPr>
              <a:t>समिति ने अपना प्रतिवेदन 26 दिसंबर 1990 को प्रकाशित किया, जो कि 16 अध्यायों में विभक्त है;-</a:t>
            </a:r>
          </a:p>
          <a:p>
            <a:pPr marL="0" indent="0">
              <a:buNone/>
            </a:pPr>
            <a:r>
              <a:rPr lang="en-IN" b="1">
                <a:solidFill>
                  <a:srgbClr val="0070C0"/>
                </a:solidFill>
              </a:rPr>
              <a:t>शिक्षा की भूमिका, उद्देश्य और मूल्य।, कार्य -विधि एवं प्रक्रिया।, शिक्षा हेतु संसाधन शिक्षा की विषय वस्तु एवं प्रक्रिया।, शिक्षा में भाषाओं का स्थान।, शिक्षक एवं छात्र संबंध ।,समता, सामाजिक न्याय एवं शिक्षा।, प्रारंभिक शिक्षा का सार्वभौमीकरण ।, एवं अनुगामी शिक्षा ।,शिक्षा एवं कार्य का अधिकार ।,उच्च शिक्षा।, तकनीकी एवं प्रबंध शिक्षा।, शिशु की देखभाल एवं शिक्षा।, दृष्टिकोण।, विकेंद्रीकरण एवं सहभागी प्रबंधन। उपसंहार।</a:t>
            </a:r>
            <a:endParaRPr lang="en-US" b="1">
              <a:solidFill>
                <a:srgbClr val="0070C0"/>
              </a:solidFill>
            </a:endParaRPr>
          </a:p>
        </p:txBody>
      </p:sp>
    </p:spTree>
    <p:extLst>
      <p:ext uri="{BB962C8B-B14F-4D97-AF65-F5344CB8AC3E}">
        <p14:creationId xmlns:p14="http://schemas.microsoft.com/office/powerpoint/2010/main" val="1814445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A077-E23A-13E4-CF65-B83FD0A75207}"/>
              </a:ext>
            </a:extLst>
          </p:cNvPr>
          <p:cNvSpPr>
            <a:spLocks noGrp="1"/>
          </p:cNvSpPr>
          <p:nvPr>
            <p:ph type="title"/>
          </p:nvPr>
        </p:nvSpPr>
        <p:spPr/>
        <p:txBody>
          <a:bodyPr/>
          <a:lstStyle/>
          <a:p>
            <a:pPr algn="ctr"/>
            <a:r>
              <a:rPr lang="en-IN" b="1">
                <a:solidFill>
                  <a:srgbClr val="C00000"/>
                </a:solidFill>
              </a:rPr>
              <a:t>शिक्षा का उद्देश्य</a:t>
            </a:r>
            <a:endParaRPr lang="en-US" b="1">
              <a:solidFill>
                <a:srgbClr val="C00000"/>
              </a:solidFill>
            </a:endParaRPr>
          </a:p>
        </p:txBody>
      </p:sp>
      <p:sp>
        <p:nvSpPr>
          <p:cNvPr id="3" name="Content Placeholder 2">
            <a:extLst>
              <a:ext uri="{FF2B5EF4-FFF2-40B4-BE49-F238E27FC236}">
                <a16:creationId xmlns:a16="http://schemas.microsoft.com/office/drawing/2014/main" id="{45B0DFC0-4DEB-CE05-C074-76E61D15AF2F}"/>
              </a:ext>
            </a:extLst>
          </p:cNvPr>
          <p:cNvSpPr>
            <a:spLocks noGrp="1"/>
          </p:cNvSpPr>
          <p:nvPr>
            <p:ph idx="1"/>
          </p:nvPr>
        </p:nvSpPr>
        <p:spPr/>
        <p:txBody>
          <a:bodyPr/>
          <a:lstStyle/>
          <a:p>
            <a:pPr marL="0" indent="0">
              <a:buNone/>
            </a:pPr>
            <a:r>
              <a:rPr lang="en-IN" b="1">
                <a:solidFill>
                  <a:srgbClr val="0070C0"/>
                </a:solidFill>
              </a:rPr>
              <a:t>समिति के अनुसार शिक्षा का उद्देश्य एक अहिंसक शोषण विहीन  सामाजिक एवं आर्थिक ढांचे का विकास करना होना चाहिए। समिति ने स्पष्ट तौर से शिक्षा के लक्ष्य के रूप में अगलिखित 4 बातें प्रमुख रूप से कही है-</a:t>
            </a:r>
          </a:p>
          <a:p>
            <a:pPr marL="514350" indent="-514350">
              <a:buFont typeface="+mj-lt"/>
              <a:buAutoNum type="arabicPeriod"/>
            </a:pPr>
            <a:r>
              <a:rPr lang="en-IN" b="1">
                <a:solidFill>
                  <a:srgbClr val="0070C0"/>
                </a:solidFill>
              </a:rPr>
              <a:t>शिक्षा को तकनीकी सूचना अथवा ज्ञान पर आधारित होना चाहिए।</a:t>
            </a:r>
          </a:p>
          <a:p>
            <a:pPr marL="514350" indent="-514350">
              <a:buFont typeface="+mj-lt"/>
              <a:buAutoNum type="arabicPeriod"/>
            </a:pPr>
            <a:r>
              <a:rPr lang="en-IN" b="1">
                <a:solidFill>
                  <a:srgbClr val="0070C0"/>
                </a:solidFill>
              </a:rPr>
              <a:t>शिक्षा का उद्देश्य विभिन्न प्रकार के कौशलों का आयोजन होना चाहिए।</a:t>
            </a:r>
          </a:p>
          <a:p>
            <a:pPr marL="514350" indent="-514350">
              <a:buFont typeface="+mj-lt"/>
              <a:buAutoNum type="arabicPeriod"/>
            </a:pPr>
            <a:r>
              <a:rPr lang="en-IN" b="1">
                <a:solidFill>
                  <a:srgbClr val="0070C0"/>
                </a:solidFill>
              </a:rPr>
              <a:t>शिक्षा को मूल्यों के संरक्षण हेतु उपर्युक्त वातावरण का निर्माण करना चाहिए।</a:t>
            </a:r>
          </a:p>
          <a:p>
            <a:pPr marL="514350" indent="-514350">
              <a:buFont typeface="+mj-lt"/>
              <a:buAutoNum type="arabicPeriod"/>
            </a:pPr>
            <a:r>
              <a:rPr lang="en-IN" b="1">
                <a:solidFill>
                  <a:srgbClr val="0070C0"/>
                </a:solidFill>
              </a:rPr>
              <a:t>शिक्षा द्वारा बालकों को सामाजिक परिवर्तन के अभिकर्ता बनने के लिए राष्ट्रीय एकता का विकास करना चाहिए।</a:t>
            </a:r>
            <a:endParaRPr lang="en-US" b="1">
              <a:solidFill>
                <a:srgbClr val="0070C0"/>
              </a:solidFill>
            </a:endParaRPr>
          </a:p>
        </p:txBody>
      </p:sp>
    </p:spTree>
    <p:extLst>
      <p:ext uri="{BB962C8B-B14F-4D97-AF65-F5344CB8AC3E}">
        <p14:creationId xmlns:p14="http://schemas.microsoft.com/office/powerpoint/2010/main" val="1023342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5F48-EAAB-DCDB-B8CA-5D6A78110CBE}"/>
              </a:ext>
            </a:extLst>
          </p:cNvPr>
          <p:cNvSpPr>
            <a:spLocks noGrp="1"/>
          </p:cNvSpPr>
          <p:nvPr>
            <p:ph type="title"/>
          </p:nvPr>
        </p:nvSpPr>
        <p:spPr/>
        <p:txBody>
          <a:bodyPr/>
          <a:lstStyle/>
          <a:p>
            <a:pPr algn="ctr"/>
            <a:r>
              <a:rPr lang="en-IN" b="1">
                <a:solidFill>
                  <a:srgbClr val="C00000"/>
                </a:solidFill>
              </a:rPr>
              <a:t>आचार्य राममूर्ति समिति की सिफारिशें अथवा संस्तुतियां</a:t>
            </a:r>
            <a:endParaRPr lang="en-US" b="1">
              <a:solidFill>
                <a:srgbClr val="C00000"/>
              </a:solidFill>
            </a:endParaRPr>
          </a:p>
        </p:txBody>
      </p:sp>
      <p:sp>
        <p:nvSpPr>
          <p:cNvPr id="3" name="Content Placeholder 2">
            <a:extLst>
              <a:ext uri="{FF2B5EF4-FFF2-40B4-BE49-F238E27FC236}">
                <a16:creationId xmlns:a16="http://schemas.microsoft.com/office/drawing/2014/main" id="{1B93F88B-0EAE-2265-23AF-B5AF8E8C078A}"/>
              </a:ext>
            </a:extLst>
          </p:cNvPr>
          <p:cNvSpPr>
            <a:spLocks noGrp="1"/>
          </p:cNvSpPr>
          <p:nvPr>
            <p:ph idx="1"/>
          </p:nvPr>
        </p:nvSpPr>
        <p:spPr/>
        <p:txBody>
          <a:bodyPr>
            <a:normAutofit fontScale="85000" lnSpcReduction="20000"/>
          </a:bodyPr>
          <a:lstStyle/>
          <a:p>
            <a:pPr marL="0" indent="0">
              <a:buNone/>
            </a:pPr>
            <a:r>
              <a:rPr lang="en-IN" b="1">
                <a:solidFill>
                  <a:srgbClr val="00B050"/>
                </a:solidFill>
              </a:rPr>
              <a:t>समिति ने निम्नलिखित विषयों पर अपनी सिफारिशें प्रस्तुत की –</a:t>
            </a:r>
          </a:p>
          <a:p>
            <a:pPr marL="514350" indent="-514350">
              <a:buFont typeface="+mj-lt"/>
              <a:buAutoNum type="arabicPeriod"/>
            </a:pPr>
            <a:r>
              <a:rPr lang="en-IN" b="1">
                <a:solidFill>
                  <a:srgbClr val="0070C0"/>
                </a:solidFill>
              </a:rPr>
              <a:t>शिक्षा के उद्देश्य के संबंध में</a:t>
            </a:r>
          </a:p>
          <a:p>
            <a:pPr marL="514350" indent="-514350">
              <a:buFont typeface="+mj-lt"/>
              <a:buAutoNum type="arabicPeriod"/>
            </a:pPr>
            <a:r>
              <a:rPr lang="en-IN" b="1">
                <a:solidFill>
                  <a:srgbClr val="0070C0"/>
                </a:solidFill>
              </a:rPr>
              <a:t>प्राथमिक शिक्षा के संबंध में</a:t>
            </a:r>
          </a:p>
          <a:p>
            <a:pPr marL="514350" indent="-514350">
              <a:buFont typeface="+mj-lt"/>
              <a:buAutoNum type="arabicPeriod"/>
            </a:pPr>
            <a:r>
              <a:rPr lang="en-IN" b="1">
                <a:solidFill>
                  <a:srgbClr val="0070C0"/>
                </a:solidFill>
              </a:rPr>
              <a:t>माध्यमिक शिक्षा के संबंध में</a:t>
            </a:r>
          </a:p>
          <a:p>
            <a:pPr marL="514350" indent="-514350">
              <a:buFont typeface="+mj-lt"/>
              <a:buAutoNum type="arabicPeriod"/>
            </a:pPr>
            <a:r>
              <a:rPr lang="en-IN" b="1">
                <a:solidFill>
                  <a:srgbClr val="0070C0"/>
                </a:solidFill>
              </a:rPr>
              <a:t>उच्च शिक्षा के संबंध में</a:t>
            </a:r>
          </a:p>
          <a:p>
            <a:pPr marL="514350" indent="-514350">
              <a:buFont typeface="+mj-lt"/>
              <a:buAutoNum type="arabicPeriod"/>
            </a:pPr>
            <a:r>
              <a:rPr lang="en-IN" b="1">
                <a:solidFill>
                  <a:srgbClr val="0070C0"/>
                </a:solidFill>
              </a:rPr>
              <a:t>भाषा के संबंध में</a:t>
            </a:r>
          </a:p>
          <a:p>
            <a:pPr marL="514350" indent="-514350">
              <a:buFont typeface="+mj-lt"/>
              <a:buAutoNum type="arabicPeriod"/>
            </a:pPr>
            <a:r>
              <a:rPr lang="en-IN" b="1">
                <a:solidFill>
                  <a:srgbClr val="0070C0"/>
                </a:solidFill>
              </a:rPr>
              <a:t>व्यवसायिक, तकनीकी और प्रबंध शिक्षा के संबंध में</a:t>
            </a:r>
          </a:p>
          <a:p>
            <a:pPr marL="514350" indent="-514350">
              <a:buFont typeface="+mj-lt"/>
              <a:buAutoNum type="arabicPeriod"/>
            </a:pPr>
            <a:r>
              <a:rPr lang="en-IN" b="1">
                <a:solidFill>
                  <a:srgbClr val="0070C0"/>
                </a:solidFill>
              </a:rPr>
              <a:t>अध्यापक शिक्षा के संबंध में</a:t>
            </a:r>
          </a:p>
          <a:p>
            <a:pPr marL="514350" indent="-514350">
              <a:buFont typeface="+mj-lt"/>
              <a:buAutoNum type="arabicPeriod"/>
            </a:pPr>
            <a:r>
              <a:rPr lang="en-IN" b="1">
                <a:solidFill>
                  <a:srgbClr val="0070C0"/>
                </a:solidFill>
              </a:rPr>
              <a:t>स्त्री शिक्षा के संबंध में</a:t>
            </a:r>
          </a:p>
          <a:p>
            <a:pPr marL="514350" indent="-514350">
              <a:buFont typeface="+mj-lt"/>
              <a:buAutoNum type="arabicPeriod"/>
            </a:pPr>
            <a:r>
              <a:rPr lang="en-IN" b="1">
                <a:solidFill>
                  <a:srgbClr val="0070C0"/>
                </a:solidFill>
              </a:rPr>
              <a:t>शिशु शिक्षा के संबंध मे</a:t>
            </a:r>
          </a:p>
          <a:p>
            <a:pPr marL="514350" indent="-514350">
              <a:buFont typeface="+mj-lt"/>
              <a:buAutoNum type="arabicPeriod"/>
            </a:pPr>
            <a:r>
              <a:rPr lang="en-IN" b="1">
                <a:solidFill>
                  <a:srgbClr val="0070C0"/>
                </a:solidFill>
              </a:rPr>
              <a:t>प्रोढ़ एवं सतत शिक्षा के संबंध में</a:t>
            </a:r>
          </a:p>
          <a:p>
            <a:pPr marL="0" indent="0">
              <a:buNone/>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1147144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6240D-0B12-BEE6-68C6-7F2E896039D5}"/>
              </a:ext>
            </a:extLst>
          </p:cNvPr>
          <p:cNvSpPr>
            <a:spLocks noGrp="1"/>
          </p:cNvSpPr>
          <p:nvPr>
            <p:ph type="title"/>
          </p:nvPr>
        </p:nvSpPr>
        <p:spPr/>
        <p:txBody>
          <a:bodyPr/>
          <a:lstStyle/>
          <a:p>
            <a:pPr algn="ctr"/>
            <a:r>
              <a:rPr lang="en-IN" b="1">
                <a:solidFill>
                  <a:srgbClr val="C00000"/>
                </a:solidFill>
              </a:rPr>
              <a:t>राष्ट्रीय शिक्षा नीति -1992</a:t>
            </a:r>
            <a:endParaRPr lang="en-US" b="1">
              <a:solidFill>
                <a:srgbClr val="C00000"/>
              </a:solidFill>
            </a:endParaRPr>
          </a:p>
        </p:txBody>
      </p:sp>
      <p:sp>
        <p:nvSpPr>
          <p:cNvPr id="3" name="Content Placeholder 2">
            <a:extLst>
              <a:ext uri="{FF2B5EF4-FFF2-40B4-BE49-F238E27FC236}">
                <a16:creationId xmlns:a16="http://schemas.microsoft.com/office/drawing/2014/main" id="{A928E8D3-FDCF-798D-B8F9-9BA5E8193DDA}"/>
              </a:ext>
            </a:extLst>
          </p:cNvPr>
          <p:cNvSpPr>
            <a:spLocks noGrp="1"/>
          </p:cNvSpPr>
          <p:nvPr>
            <p:ph idx="1"/>
          </p:nvPr>
        </p:nvSpPr>
        <p:spPr/>
        <p:txBody>
          <a:bodyPr>
            <a:normAutofit fontScale="92500" lnSpcReduction="20000"/>
          </a:bodyPr>
          <a:lstStyle/>
          <a:p>
            <a:pPr marL="0" indent="0">
              <a:buNone/>
            </a:pPr>
            <a:r>
              <a:rPr lang="en-IN" b="1">
                <a:solidFill>
                  <a:srgbClr val="0070C0"/>
                </a:solidFill>
              </a:rPr>
              <a:t>संशोधित राष्ट्रीय शिक्षा नीति – 1992 – भारत सरकार ने सन 1992 में राष्ट्रीय शिक्षा नीति 1986 की नीति में कुछ प्रमुख संशोधन कर उसे संशोधित राष्ट्रीय शिक्षा नीति 1992 का स्वरूप दिया राष्ट्रीय शिक्षा नीति 1992 में निम्न विषयों को शामिल किया गया-</a:t>
            </a:r>
          </a:p>
          <a:p>
            <a:pPr marL="514350" indent="-514350">
              <a:buFont typeface="+mj-lt"/>
              <a:buAutoNum type="arabicPeriod"/>
            </a:pPr>
            <a:r>
              <a:rPr lang="en-IN" b="1">
                <a:solidFill>
                  <a:srgbClr val="0070C0"/>
                </a:solidFill>
              </a:rPr>
              <a:t>नारी समानता के लिए शिक्षा</a:t>
            </a:r>
          </a:p>
          <a:p>
            <a:pPr marL="514350" indent="-514350">
              <a:buFont typeface="+mj-lt"/>
              <a:buAutoNum type="arabicPeriod"/>
            </a:pPr>
            <a:r>
              <a:rPr lang="en-IN" b="1">
                <a:solidFill>
                  <a:srgbClr val="0070C0"/>
                </a:solidFill>
              </a:rPr>
              <a:t>अनुसूचित जाति जनजाति एवं अन्य पिछड़े वर्गों की शिक्षा</a:t>
            </a:r>
          </a:p>
          <a:p>
            <a:pPr marL="514350" indent="-514350">
              <a:buFont typeface="+mj-lt"/>
              <a:buAutoNum type="arabicPeriod"/>
            </a:pPr>
            <a:r>
              <a:rPr lang="en-IN" b="1">
                <a:solidFill>
                  <a:srgbClr val="0070C0"/>
                </a:solidFill>
              </a:rPr>
              <a:t>अल्पसंख्यकों की शिक्षा</a:t>
            </a:r>
          </a:p>
          <a:p>
            <a:pPr marL="514350" indent="-514350">
              <a:buFont typeface="+mj-lt"/>
              <a:buAutoNum type="arabicPeriod"/>
            </a:pPr>
            <a:r>
              <a:rPr lang="en-IN" b="1">
                <a:solidFill>
                  <a:srgbClr val="0070C0"/>
                </a:solidFill>
              </a:rPr>
              <a:t>विकलांगों की शिक्षा</a:t>
            </a:r>
          </a:p>
          <a:p>
            <a:pPr marL="514350" indent="-514350">
              <a:buFont typeface="+mj-lt"/>
              <a:buAutoNum type="arabicPeriod"/>
            </a:pPr>
            <a:r>
              <a:rPr lang="en-IN" b="1">
                <a:solidFill>
                  <a:srgbClr val="0070C0"/>
                </a:solidFill>
              </a:rPr>
              <a:t> प्रोढ़एवं सतत शिक्षा</a:t>
            </a:r>
          </a:p>
          <a:p>
            <a:pPr marL="514350" indent="-514350">
              <a:buFont typeface="+mj-lt"/>
              <a:buAutoNum type="arabicPeriod"/>
            </a:pPr>
            <a:r>
              <a:rPr lang="en-IN" b="1">
                <a:solidFill>
                  <a:srgbClr val="0070C0"/>
                </a:solidFill>
              </a:rPr>
              <a:t>पूर्व बाल्यावस्था की देखभाल और शिक्षा</a:t>
            </a:r>
          </a:p>
          <a:p>
            <a:pPr marL="514350" indent="-514350">
              <a:buFont typeface="+mj-lt"/>
              <a:buAutoNum type="arabicPeriod"/>
            </a:pPr>
            <a:r>
              <a:rPr lang="en-IN" b="1">
                <a:solidFill>
                  <a:srgbClr val="0070C0"/>
                </a:solidFill>
              </a:rPr>
              <a:t>प्राथमिक शिक्षा।</a:t>
            </a:r>
          </a:p>
        </p:txBody>
      </p:sp>
    </p:spTree>
    <p:extLst>
      <p:ext uri="{BB962C8B-B14F-4D97-AF65-F5344CB8AC3E}">
        <p14:creationId xmlns:p14="http://schemas.microsoft.com/office/powerpoint/2010/main" val="3740807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3416-FA3B-90D1-B6FA-56163BF58E63}"/>
              </a:ext>
            </a:extLst>
          </p:cNvPr>
          <p:cNvSpPr>
            <a:spLocks noGrp="1"/>
          </p:cNvSpPr>
          <p:nvPr>
            <p:ph type="title"/>
          </p:nvPr>
        </p:nvSpPr>
        <p:spPr/>
        <p:txBody>
          <a:bodyPr/>
          <a:lstStyle/>
          <a:p>
            <a:pPr algn="ctr"/>
            <a:r>
              <a:rPr lang="en-IN" b="1">
                <a:solidFill>
                  <a:srgbClr val="C00000"/>
                </a:solidFill>
              </a:rPr>
              <a:t>ऑपरेशन ब्लैक बोर्ड एवं 1992 की संशोधित नीति</a:t>
            </a:r>
            <a:endParaRPr lang="en-US" b="1">
              <a:solidFill>
                <a:srgbClr val="C00000"/>
              </a:solidFill>
            </a:endParaRPr>
          </a:p>
        </p:txBody>
      </p:sp>
      <p:sp>
        <p:nvSpPr>
          <p:cNvPr id="3" name="Content Placeholder 2">
            <a:extLst>
              <a:ext uri="{FF2B5EF4-FFF2-40B4-BE49-F238E27FC236}">
                <a16:creationId xmlns:a16="http://schemas.microsoft.com/office/drawing/2014/main" id="{4A6AAA6F-7298-6774-BFD0-29B3D33DBD75}"/>
              </a:ext>
            </a:extLst>
          </p:cNvPr>
          <p:cNvSpPr>
            <a:spLocks noGrp="1"/>
          </p:cNvSpPr>
          <p:nvPr>
            <p:ph idx="1"/>
          </p:nvPr>
        </p:nvSpPr>
        <p:spPr/>
        <p:txBody>
          <a:bodyPr/>
          <a:lstStyle/>
          <a:p>
            <a:pPr marL="0" indent="0">
              <a:buNone/>
            </a:pPr>
            <a:r>
              <a:rPr lang="en-IN" b="1">
                <a:solidFill>
                  <a:srgbClr val="0070C0"/>
                </a:solidFill>
              </a:rPr>
              <a:t>वर्ष 1992 की राष्ट्रीय शिक्षा नीति में यह कहा गया है कि ऑपरेशन ब्लैक बोर्ड के क्षेत्र में विस्तार होना चाहिए। उचित आकार के तीन कमरों का प्रावधान करना ही होगा। जिनका प्रत्येक प्रकार की ऋतु में प्रयोग किया जा सके। प्रत्येक प्राथमिक विद्यालय में शिक्षकों की संख्या के संबंध में यह प्रस्ताव रखा गया है कि प्रत्येक विद्यालय में कम से कम-से-कम 3 शिक्षक होने चाहिए।</a:t>
            </a:r>
          </a:p>
          <a:p>
            <a:pPr marL="0" indent="0">
              <a:buNone/>
            </a:pPr>
            <a:r>
              <a:rPr lang="en-IN" b="1">
                <a:solidFill>
                  <a:srgbClr val="00B050"/>
                </a:solidFill>
              </a:rPr>
              <a:t>नीति के अनुसार, “</a:t>
            </a:r>
            <a:r>
              <a:rPr lang="en-IN" b="1" i="1">
                <a:solidFill>
                  <a:srgbClr val="00B050"/>
                </a:solidFill>
              </a:rPr>
              <a:t>भविष्य में शिक्षकों की सभी नियुक्तियों में कम से कम 50% महिलाएं होंगी। ऑपरेशन ब्लैक बोर्ड का विस्तार करते हुए इसे उच्च प्राथमिक स्तर पर भी लागू किया जाएगा। विद्यालय की नई इमारतों के निर्माण में ‘जवाहर रोजगार नीतियों ‘को प्राथमिकता दी जाएगी।”</a:t>
            </a:r>
            <a:endParaRPr lang="en-US" b="1">
              <a:solidFill>
                <a:srgbClr val="00B050"/>
              </a:solidFill>
            </a:endParaRPr>
          </a:p>
        </p:txBody>
      </p:sp>
    </p:spTree>
    <p:extLst>
      <p:ext uri="{BB962C8B-B14F-4D97-AF65-F5344CB8AC3E}">
        <p14:creationId xmlns:p14="http://schemas.microsoft.com/office/powerpoint/2010/main" val="3869290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EB52B-68EE-6B21-8FC3-7279FC13E518}"/>
              </a:ext>
            </a:extLst>
          </p:cNvPr>
          <p:cNvSpPr>
            <a:spLocks noGrp="1"/>
          </p:cNvSpPr>
          <p:nvPr>
            <p:ph type="title"/>
          </p:nvPr>
        </p:nvSpPr>
        <p:spPr/>
        <p:txBody>
          <a:bodyPr/>
          <a:lstStyle/>
          <a:p>
            <a:pPr algn="ctr"/>
            <a:r>
              <a:rPr lang="en-IN" b="1">
                <a:solidFill>
                  <a:srgbClr val="C00000"/>
                </a:solidFill>
              </a:rPr>
              <a:t>राष्ट्रीय शिक्षा नीति से संबंधित</a:t>
            </a:r>
            <a:endParaRPr lang="en-US" b="1">
              <a:solidFill>
                <a:srgbClr val="C00000"/>
              </a:solidFill>
            </a:endParaRPr>
          </a:p>
        </p:txBody>
      </p:sp>
      <p:sp>
        <p:nvSpPr>
          <p:cNvPr id="3" name="Content Placeholder 2">
            <a:extLst>
              <a:ext uri="{FF2B5EF4-FFF2-40B4-BE49-F238E27FC236}">
                <a16:creationId xmlns:a16="http://schemas.microsoft.com/office/drawing/2014/main" id="{8A2F8F57-14AF-E9DC-4758-2B35FE682101}"/>
              </a:ext>
            </a:extLst>
          </p:cNvPr>
          <p:cNvSpPr>
            <a:spLocks noGrp="1"/>
          </p:cNvSpPr>
          <p:nvPr>
            <p:ph idx="1"/>
          </p:nvPr>
        </p:nvSpPr>
        <p:spPr/>
        <p:txBody>
          <a:bodyPr>
            <a:normAutofit/>
          </a:bodyPr>
          <a:lstStyle/>
          <a:p>
            <a:pPr marL="514350" indent="-514350">
              <a:buFont typeface="+mj-lt"/>
              <a:buAutoNum type="arabicPeriod"/>
            </a:pPr>
            <a:r>
              <a:rPr lang="en-IN" b="1">
                <a:solidFill>
                  <a:srgbClr val="0070C0"/>
                </a:solidFill>
              </a:rPr>
              <a:t>माध्यमिक शिक्षा,उच्च शिक्षा</a:t>
            </a:r>
          </a:p>
          <a:p>
            <a:pPr marL="514350" indent="-514350">
              <a:buFont typeface="+mj-lt"/>
              <a:buAutoNum type="arabicPeriod"/>
            </a:pPr>
            <a:r>
              <a:rPr lang="en-IN" b="1">
                <a:solidFill>
                  <a:srgbClr val="0070C0"/>
                </a:solidFill>
              </a:rPr>
              <a:t>व्यवसायिक शिक्षा,मुक्त शिक्षा</a:t>
            </a:r>
          </a:p>
          <a:p>
            <a:pPr marL="514350" indent="-514350">
              <a:buFont typeface="+mj-lt"/>
              <a:buAutoNum type="arabicPeriod"/>
            </a:pPr>
            <a:r>
              <a:rPr lang="en-IN" b="1">
                <a:solidFill>
                  <a:srgbClr val="0070C0"/>
                </a:solidFill>
              </a:rPr>
              <a:t>उपाधि व रोजगार,युग्म विश्वविद्यालय एवं संस्थान</a:t>
            </a:r>
          </a:p>
          <a:p>
            <a:pPr marL="514350" indent="-514350">
              <a:buFont typeface="+mj-lt"/>
              <a:buAutoNum type="arabicPeriod"/>
            </a:pPr>
            <a:r>
              <a:rPr lang="en-IN" b="1">
                <a:solidFill>
                  <a:srgbClr val="0070C0"/>
                </a:solidFill>
              </a:rPr>
              <a:t>अनुसंधान एवं विकास,सांस्कृतिक परिप्रेक्ष्य</a:t>
            </a:r>
          </a:p>
          <a:p>
            <a:pPr marL="514350" indent="-514350">
              <a:buFont typeface="+mj-lt"/>
              <a:buAutoNum type="arabicPeriod"/>
            </a:pPr>
            <a:r>
              <a:rPr lang="en-IN" b="1">
                <a:solidFill>
                  <a:srgbClr val="0070C0"/>
                </a:solidFill>
              </a:rPr>
              <a:t>भाषा विकास, संप्रेषण माध्यम एवं शिक्षा तकनीकी,खेल ,शारीरिक शिक्षा एवं युवा</a:t>
            </a:r>
          </a:p>
          <a:p>
            <a:pPr marL="514350" indent="-514350">
              <a:buFont typeface="+mj-lt"/>
              <a:buAutoNum type="arabicPeriod"/>
            </a:pPr>
            <a:r>
              <a:rPr lang="en-IN" b="1">
                <a:solidFill>
                  <a:srgbClr val="0070C0"/>
                </a:solidFill>
              </a:rPr>
              <a:t>मूल्यांकन एवं परीक्षण सुधार, शिक्षा – प्रशिक्षण</a:t>
            </a:r>
          </a:p>
          <a:p>
            <a:pPr marL="514350" indent="-514350">
              <a:buFont typeface="+mj-lt"/>
              <a:buAutoNum type="arabicPeriod"/>
            </a:pPr>
            <a:r>
              <a:rPr lang="en-IN" b="1">
                <a:solidFill>
                  <a:srgbClr val="0070C0"/>
                </a:solidFill>
              </a:rPr>
              <a:t>शिक्षा और प्रबंध।</a:t>
            </a:r>
            <a:endParaRPr lang="en-US" b="1">
              <a:solidFill>
                <a:srgbClr val="0070C0"/>
              </a:solidFill>
            </a:endParaRPr>
          </a:p>
        </p:txBody>
      </p:sp>
    </p:spTree>
    <p:extLst>
      <p:ext uri="{BB962C8B-B14F-4D97-AF65-F5344CB8AC3E}">
        <p14:creationId xmlns:p14="http://schemas.microsoft.com/office/powerpoint/2010/main" val="3548536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C16A-71CE-D6A7-1A75-542793238228}"/>
              </a:ext>
            </a:extLst>
          </p:cNvPr>
          <p:cNvSpPr>
            <a:spLocks noGrp="1"/>
          </p:cNvSpPr>
          <p:nvPr>
            <p:ph type="title"/>
          </p:nvPr>
        </p:nvSpPr>
        <p:spPr/>
        <p:txBody>
          <a:bodyPr/>
          <a:lstStyle/>
          <a:p>
            <a:pPr algn="ctr"/>
            <a:r>
              <a:rPr lang="en-IN" b="1">
                <a:solidFill>
                  <a:srgbClr val="C00000"/>
                </a:solidFill>
              </a:rPr>
              <a:t>अनौपचारिक शिक्षा कार्यक्रम</a:t>
            </a:r>
            <a:br>
              <a:rPr lang="en-IN" b="1">
                <a:solidFill>
                  <a:srgbClr val="C00000"/>
                </a:solidFill>
              </a:rPr>
            </a:br>
            <a:r>
              <a:rPr lang="en-IN" b="1">
                <a:solidFill>
                  <a:srgbClr val="00B050"/>
                </a:solidFill>
              </a:rPr>
              <a:t>(Non formal education program)</a:t>
            </a:r>
            <a:endParaRPr lang="en-US" b="1">
              <a:solidFill>
                <a:srgbClr val="00B050"/>
              </a:solidFill>
            </a:endParaRPr>
          </a:p>
        </p:txBody>
      </p:sp>
      <p:sp>
        <p:nvSpPr>
          <p:cNvPr id="3" name="Content Placeholder 2">
            <a:extLst>
              <a:ext uri="{FF2B5EF4-FFF2-40B4-BE49-F238E27FC236}">
                <a16:creationId xmlns:a16="http://schemas.microsoft.com/office/drawing/2014/main" id="{E222C74C-64B0-9BEA-50AC-A05ED529B7A8}"/>
              </a:ext>
            </a:extLst>
          </p:cNvPr>
          <p:cNvSpPr>
            <a:spLocks noGrp="1"/>
          </p:cNvSpPr>
          <p:nvPr>
            <p:ph idx="1"/>
          </p:nvPr>
        </p:nvSpPr>
        <p:spPr/>
        <p:txBody>
          <a:bodyPr/>
          <a:lstStyle/>
          <a:p>
            <a:pPr marL="0" indent="0">
              <a:buNone/>
            </a:pPr>
            <a:r>
              <a:rPr lang="en-IN" b="1">
                <a:solidFill>
                  <a:srgbClr val="0070C0"/>
                </a:solidFill>
              </a:rPr>
              <a:t>अनौपचारिक शिक्षा को प्रभावी बनाने के लिए 1986 की राष्ट्रीय शिक्षा नीति में ही स्वीकार कर लिया था कि इसे अधिक प्रभावी बनाने के लिए रोचक ढंग से अध्ययन कराया जाना चाहिए। इसके लिए </a:t>
            </a:r>
            <a:r>
              <a:rPr lang="en-IN" b="1">
                <a:solidFill>
                  <a:srgbClr val="C00000"/>
                </a:solidFill>
              </a:rPr>
              <a:t>दृश्य -श्रव्य जैसे- रेडियो ,टेलीविजन ,चलचित्र ,फोटू </a:t>
            </a:r>
            <a:r>
              <a:rPr lang="en-IN" b="1">
                <a:solidFill>
                  <a:srgbClr val="0070C0"/>
                </a:solidFill>
              </a:rPr>
              <a:t>आदि के माध्यम को भी अपनाया जा सकता है</a:t>
            </a:r>
          </a:p>
          <a:p>
            <a:pPr marL="0" indent="0">
              <a:buNone/>
            </a:pPr>
            <a:r>
              <a:rPr lang="en-IN" b="1">
                <a:solidFill>
                  <a:srgbClr val="0070C0"/>
                </a:solidFill>
              </a:rPr>
              <a:t>बालकों में सीखने की कला को विकसित करने के लिए अखबार टेलीविजन कंप्यूटर वीडियो आदि का प्रयोग किया जाना चाहिए। बालकों का मूल्यांकन करने के लिए अलग से केंद्रों की स्थापना की जानी चाहिए। बालकों को पुस्तकीय ज्ञान  के अतिरिक्त व्यवहारिक ज्ञान भी कराया जाना चाहिए।</a:t>
            </a:r>
          </a:p>
          <a:p>
            <a:pPr marL="0" indent="0">
              <a:buNone/>
            </a:pPr>
            <a:r>
              <a:rPr lang="en-IN" b="1">
                <a:solidFill>
                  <a:srgbClr val="0070C0"/>
                </a:solidFill>
              </a:rPr>
              <a:t>बालकों का अध्ययन के प्रति सटीक दृष्टिकोण होना चाहिए</a:t>
            </a:r>
          </a:p>
          <a:p>
            <a:pPr marL="0" indent="0">
              <a:buNone/>
            </a:pPr>
            <a:endParaRPr lang="en-US" b="1">
              <a:solidFill>
                <a:srgbClr val="0070C0"/>
              </a:solidFill>
            </a:endParaRPr>
          </a:p>
        </p:txBody>
      </p:sp>
    </p:spTree>
    <p:extLst>
      <p:ext uri="{BB962C8B-B14F-4D97-AF65-F5344CB8AC3E}">
        <p14:creationId xmlns:p14="http://schemas.microsoft.com/office/powerpoint/2010/main" val="905046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25C5-9328-B6F0-4117-FF5A66CA3159}"/>
              </a:ext>
            </a:extLst>
          </p:cNvPr>
          <p:cNvSpPr>
            <a:spLocks noGrp="1"/>
          </p:cNvSpPr>
          <p:nvPr>
            <p:ph type="title"/>
          </p:nvPr>
        </p:nvSpPr>
        <p:spPr/>
        <p:txBody>
          <a:bodyPr>
            <a:normAutofit fontScale="90000"/>
          </a:bodyPr>
          <a:lstStyle/>
          <a:p>
            <a:pPr algn="ctr"/>
            <a:r>
              <a:rPr lang="en-IN" b="1">
                <a:solidFill>
                  <a:srgbClr val="C00000"/>
                </a:solidFill>
              </a:rPr>
              <a:t>सूक्ष्म योजना</a:t>
            </a:r>
            <a:br>
              <a:rPr lang="en-IN" b="1">
                <a:solidFill>
                  <a:srgbClr val="00B050"/>
                </a:solidFill>
              </a:rPr>
            </a:br>
            <a:r>
              <a:rPr lang="en-IN" b="1">
                <a:solidFill>
                  <a:srgbClr val="00B050"/>
                </a:solidFill>
              </a:rPr>
              <a:t>Micro planning</a:t>
            </a:r>
            <a:br>
              <a:rPr lang="en-IN" b="1">
                <a:solidFill>
                  <a:srgbClr val="C00000"/>
                </a:solidFill>
              </a:rPr>
            </a:br>
            <a:r>
              <a:rPr lang="en-IN" b="1">
                <a:solidFill>
                  <a:srgbClr val="C00000"/>
                </a:solidFill>
              </a:rPr>
              <a:t> </a:t>
            </a:r>
            <a:endParaRPr lang="en-US" b="1">
              <a:solidFill>
                <a:srgbClr val="C00000"/>
              </a:solidFill>
            </a:endParaRPr>
          </a:p>
        </p:txBody>
      </p:sp>
      <p:sp>
        <p:nvSpPr>
          <p:cNvPr id="3" name="Content Placeholder 2">
            <a:extLst>
              <a:ext uri="{FF2B5EF4-FFF2-40B4-BE49-F238E27FC236}">
                <a16:creationId xmlns:a16="http://schemas.microsoft.com/office/drawing/2014/main" id="{1C1A688D-8990-AB06-0E44-D95A62D9B559}"/>
              </a:ext>
            </a:extLst>
          </p:cNvPr>
          <p:cNvSpPr>
            <a:spLocks noGrp="1"/>
          </p:cNvSpPr>
          <p:nvPr>
            <p:ph idx="1"/>
          </p:nvPr>
        </p:nvSpPr>
        <p:spPr/>
        <p:txBody>
          <a:bodyPr>
            <a:normAutofit fontScale="92500" lnSpcReduction="10000"/>
          </a:bodyPr>
          <a:lstStyle/>
          <a:p>
            <a:pPr marL="0" indent="0">
              <a:buNone/>
            </a:pPr>
            <a:r>
              <a:rPr lang="en-IN" b="1">
                <a:solidFill>
                  <a:srgbClr val="C00000"/>
                </a:solidFill>
              </a:rPr>
              <a:t>सूक्ष्म योजना से नीति को सफलता मिली, क्योंकि इस योजना में छोटी से छोटी आवश्यकताओं का गहनता के साथ अध्ययन किया गया इसका अध्ययन इस प्रकार है-</a:t>
            </a:r>
          </a:p>
          <a:p>
            <a:pPr marL="514350" indent="-514350">
              <a:buFont typeface="+mj-lt"/>
              <a:buAutoNum type="arabicPeriod"/>
            </a:pPr>
            <a:r>
              <a:rPr lang="en-IN" b="1">
                <a:solidFill>
                  <a:srgbClr val="0070C0"/>
                </a:solidFill>
              </a:rPr>
              <a:t>इस योजना के अंतर्गत परिवार के बालक एवं माता-पिता का अध्ययन किया गया जिससे अधिक से अधिक संख्या में बालक विद्यालय जा सके।</a:t>
            </a:r>
          </a:p>
          <a:p>
            <a:pPr marL="514350" indent="-514350">
              <a:buFont typeface="+mj-lt"/>
              <a:buAutoNum type="arabicPeriod"/>
            </a:pPr>
            <a:r>
              <a:rPr lang="en-IN" b="1">
                <a:solidFill>
                  <a:srgbClr val="0070C0"/>
                </a:solidFill>
              </a:rPr>
              <a:t>अध्ययन को रोचक और मनोरंजक बनाने के लिए नुक्कड़ नाटक, दृश्य -श्रव्य उपकरणों आदि का सहारा लिया गया।</a:t>
            </a:r>
          </a:p>
          <a:p>
            <a:pPr marL="514350" indent="-514350">
              <a:buFont typeface="+mj-lt"/>
              <a:buAutoNum type="arabicPeriod"/>
            </a:pPr>
            <a:r>
              <a:rPr lang="en-IN" b="1">
                <a:solidFill>
                  <a:srgbClr val="0070C0"/>
                </a:solidFill>
              </a:rPr>
              <a:t>इस योजना में शैक्षिक प्रशासन की प्रणाली को विकेंद्रीकृत किया गया।</a:t>
            </a:r>
          </a:p>
          <a:p>
            <a:pPr marL="0" indent="0">
              <a:buNone/>
            </a:pPr>
            <a:r>
              <a:rPr lang="en-IN" b="1">
                <a:solidFill>
                  <a:srgbClr val="0070C0"/>
                </a:solidFill>
              </a:rPr>
              <a:t>पूर्ण रूप से रचनात्मक वातावरण का निर्माण करके ही सूक्ष्म योजना को सफल बनाया गया और इसकी प्रारंभिक सफलता को ‘मानव संसाधन विकास मंत्रालय’ से अवगत कराया गया। </a:t>
            </a:r>
            <a:endParaRPr lang="en-US" b="1">
              <a:solidFill>
                <a:srgbClr val="0070C0"/>
              </a:solidFill>
            </a:endParaRPr>
          </a:p>
        </p:txBody>
      </p:sp>
    </p:spTree>
    <p:extLst>
      <p:ext uri="{BB962C8B-B14F-4D97-AF65-F5344CB8AC3E}">
        <p14:creationId xmlns:p14="http://schemas.microsoft.com/office/powerpoint/2010/main" val="3489714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6B95-2A75-8CCC-A1E9-BF5D4EFC563D}"/>
              </a:ext>
            </a:extLst>
          </p:cNvPr>
          <p:cNvSpPr>
            <a:spLocks noGrp="1"/>
          </p:cNvSpPr>
          <p:nvPr>
            <p:ph type="title"/>
          </p:nvPr>
        </p:nvSpPr>
        <p:spPr/>
        <p:txBody>
          <a:bodyPr/>
          <a:lstStyle/>
          <a:p>
            <a:pPr algn="ctr"/>
            <a:r>
              <a:rPr lang="en-IN" b="1">
                <a:solidFill>
                  <a:srgbClr val="C00000"/>
                </a:solidFill>
              </a:rPr>
              <a:t>राष्ट्रीय ज्ञान आयोग</a:t>
            </a:r>
            <a:br>
              <a:rPr lang="en-IN" b="1">
                <a:solidFill>
                  <a:srgbClr val="C00000"/>
                </a:solidFill>
              </a:rPr>
            </a:br>
            <a:r>
              <a:rPr lang="en-IN" b="1">
                <a:solidFill>
                  <a:srgbClr val="00B050"/>
                </a:solidFill>
              </a:rPr>
              <a:t>National knowledge commission</a:t>
            </a:r>
            <a:endParaRPr lang="en-US" b="1">
              <a:solidFill>
                <a:srgbClr val="00B050"/>
              </a:solidFill>
            </a:endParaRPr>
          </a:p>
        </p:txBody>
      </p:sp>
      <p:sp>
        <p:nvSpPr>
          <p:cNvPr id="3" name="Content Placeholder 2">
            <a:extLst>
              <a:ext uri="{FF2B5EF4-FFF2-40B4-BE49-F238E27FC236}">
                <a16:creationId xmlns:a16="http://schemas.microsoft.com/office/drawing/2014/main" id="{2068501D-CBFB-F436-E7AC-1779E35BF0AF}"/>
              </a:ext>
            </a:extLst>
          </p:cNvPr>
          <p:cNvSpPr>
            <a:spLocks noGrp="1"/>
          </p:cNvSpPr>
          <p:nvPr>
            <p:ph idx="1"/>
          </p:nvPr>
        </p:nvSpPr>
        <p:spPr/>
        <p:txBody>
          <a:bodyPr/>
          <a:lstStyle/>
          <a:p>
            <a:pPr marL="0" indent="0">
              <a:buNone/>
            </a:pPr>
            <a:r>
              <a:rPr lang="en-IN" b="1">
                <a:solidFill>
                  <a:srgbClr val="C00000"/>
                </a:solidFill>
              </a:rPr>
              <a:t>राष्ट्रीय ज्ञान आयोग-</a:t>
            </a:r>
            <a:r>
              <a:rPr lang="en-IN" b="1">
                <a:solidFill>
                  <a:srgbClr val="0070C0"/>
                </a:solidFill>
              </a:rPr>
              <a:t>मूलत: भारत के प्रधानमंत्री हेतु एक उच्च स्तरीय सलाहकार संगठन है। इस आयोग का मुख्य उद्देश्य भारत  को एक प्रबुद्ध समाज के रूप में विकसित करना है। 13 जून 2005 को भारत के तत्कालीन </a:t>
            </a:r>
            <a:r>
              <a:rPr lang="en-IN" b="1">
                <a:solidFill>
                  <a:srgbClr val="00B050"/>
                </a:solidFill>
              </a:rPr>
              <a:t>प्रधानमंत्री डॉ मनमोहन सिंह </a:t>
            </a:r>
            <a:r>
              <a:rPr lang="en-IN" b="1">
                <a:solidFill>
                  <a:srgbClr val="0070C0"/>
                </a:solidFill>
              </a:rPr>
              <a:t>ने इस आयोग का गठन किया था। इस आयोग का गठन एक गहन चिंतन हेतु किया गया था ताकि हमारा देश ज्ञान के क्षेत्र में ज्यादा से ज्यादा उन्नति कर सकें और संसार में अपना एक विशेष स्थान बना सकें।</a:t>
            </a:r>
            <a:endParaRPr lang="en-US" b="1">
              <a:solidFill>
                <a:srgbClr val="0070C0"/>
              </a:solidFill>
            </a:endParaRPr>
          </a:p>
        </p:txBody>
      </p:sp>
    </p:spTree>
    <p:extLst>
      <p:ext uri="{BB962C8B-B14F-4D97-AF65-F5344CB8AC3E}">
        <p14:creationId xmlns:p14="http://schemas.microsoft.com/office/powerpoint/2010/main" val="70761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BAD7-462D-6BC5-1F74-D5A1B8BC8F62}"/>
              </a:ext>
            </a:extLst>
          </p:cNvPr>
          <p:cNvSpPr>
            <a:spLocks noGrp="1"/>
          </p:cNvSpPr>
          <p:nvPr>
            <p:ph type="title"/>
          </p:nvPr>
        </p:nvSpPr>
        <p:spPr/>
        <p:txBody>
          <a:bodyPr/>
          <a:lstStyle/>
          <a:p>
            <a:pPr algn="ctr"/>
            <a:r>
              <a:rPr lang="en-IN" b="1">
                <a:solidFill>
                  <a:srgbClr val="C00000"/>
                </a:solidFill>
              </a:rPr>
              <a:t>राष्ट्रीय ज्ञान आयोग के विचार पूर्ण विषय और उद्देश्य</a:t>
            </a:r>
            <a:endParaRPr lang="en-US" b="1">
              <a:solidFill>
                <a:srgbClr val="C00000"/>
              </a:solidFill>
            </a:endParaRPr>
          </a:p>
        </p:txBody>
      </p:sp>
      <p:sp>
        <p:nvSpPr>
          <p:cNvPr id="3" name="Content Placeholder 2">
            <a:extLst>
              <a:ext uri="{FF2B5EF4-FFF2-40B4-BE49-F238E27FC236}">
                <a16:creationId xmlns:a16="http://schemas.microsoft.com/office/drawing/2014/main" id="{5C82C8B8-AB11-A482-F332-879C496C5591}"/>
              </a:ext>
            </a:extLst>
          </p:cNvPr>
          <p:cNvSpPr>
            <a:spLocks noGrp="1"/>
          </p:cNvSpPr>
          <p:nvPr>
            <p:ph idx="1"/>
          </p:nvPr>
        </p:nvSpPr>
        <p:spPr/>
        <p:txBody>
          <a:bodyPr/>
          <a:lstStyle/>
          <a:p>
            <a:pPr marL="0" indent="0">
              <a:buNone/>
            </a:pPr>
            <a:r>
              <a:rPr lang="en-IN" b="1">
                <a:solidFill>
                  <a:srgbClr val="00B050"/>
                </a:solidFill>
              </a:rPr>
              <a:t>राष्ट्रीय ज्ञान आयोग के विचारणीय विषय निम्नलिखित है-</a:t>
            </a:r>
          </a:p>
          <a:p>
            <a:pPr marL="514350" indent="-514350">
              <a:buFont typeface="+mj-lt"/>
              <a:buAutoNum type="arabicPeriod"/>
            </a:pPr>
            <a:r>
              <a:rPr lang="en-IN" b="1">
                <a:solidFill>
                  <a:srgbClr val="0070C0"/>
                </a:solidFill>
              </a:rPr>
              <a:t>21 वी शताब्दी में ज्ञान की चुनौतियों से निपट सके।</a:t>
            </a:r>
          </a:p>
          <a:p>
            <a:pPr marL="514350" indent="-514350">
              <a:buFont typeface="+mj-lt"/>
              <a:buAutoNum type="arabicPeriod"/>
            </a:pPr>
            <a:r>
              <a:rPr lang="en-IN" b="1">
                <a:solidFill>
                  <a:srgbClr val="0070C0"/>
                </a:solidFill>
              </a:rPr>
              <a:t>कृषि एवं उद्योग जगत में ज्ञान के प्रयोग को प्रोत्साहित करना।</a:t>
            </a:r>
          </a:p>
          <a:p>
            <a:pPr marL="514350" indent="-514350">
              <a:buFont typeface="+mj-lt"/>
              <a:buAutoNum type="arabicPeriod"/>
            </a:pPr>
            <a:r>
              <a:rPr lang="en-IN" b="1">
                <a:solidFill>
                  <a:srgbClr val="0070C0"/>
                </a:solidFill>
              </a:rPr>
              <a:t>विज्ञान एवं टेक्नोलॉजी की प्रयोगशालाओं में ज्ञान की सृजनात्मकता को बढ़ावा देना।</a:t>
            </a:r>
          </a:p>
          <a:p>
            <a:pPr marL="514350" indent="-514350">
              <a:buFont typeface="+mj-lt"/>
              <a:buAutoNum type="arabicPeriod"/>
            </a:pPr>
            <a:r>
              <a:rPr lang="en-IN" b="1">
                <a:solidFill>
                  <a:srgbClr val="0070C0"/>
                </a:solidFill>
              </a:rPr>
              <a:t>बौद्धिक संपदा अधिकारों से संबंधित एवं कार्यरत संस्थाओं के प्रबंध में सुधार करना।</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4217919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8CB53-1987-9584-79D9-A4B1FB92CDDD}"/>
              </a:ext>
            </a:extLst>
          </p:cNvPr>
          <p:cNvSpPr>
            <a:spLocks noGrp="1"/>
          </p:cNvSpPr>
          <p:nvPr>
            <p:ph type="title"/>
          </p:nvPr>
        </p:nvSpPr>
        <p:spPr/>
        <p:txBody>
          <a:bodyPr/>
          <a:lstStyle/>
          <a:p>
            <a:pPr algn="ctr"/>
            <a:r>
              <a:rPr lang="en-IN" b="1">
                <a:solidFill>
                  <a:srgbClr val="C00000"/>
                </a:solidFill>
              </a:rPr>
              <a:t>राष्ट्रीय ज्ञान आयोग के सदस्य</a:t>
            </a:r>
            <a:br>
              <a:rPr lang="en-IN" b="1">
                <a:solidFill>
                  <a:srgbClr val="C00000"/>
                </a:solidFill>
              </a:rPr>
            </a:br>
            <a:r>
              <a:rPr lang="en-IN" b="1">
                <a:solidFill>
                  <a:srgbClr val="00B050"/>
                </a:solidFill>
              </a:rPr>
              <a:t>Members of National knowledge commission</a:t>
            </a:r>
            <a:endParaRPr lang="en-US" b="1">
              <a:solidFill>
                <a:srgbClr val="00B050"/>
              </a:solidFill>
            </a:endParaRPr>
          </a:p>
        </p:txBody>
      </p:sp>
      <p:sp>
        <p:nvSpPr>
          <p:cNvPr id="3" name="Content Placeholder 2">
            <a:extLst>
              <a:ext uri="{FF2B5EF4-FFF2-40B4-BE49-F238E27FC236}">
                <a16:creationId xmlns:a16="http://schemas.microsoft.com/office/drawing/2014/main" id="{8CCF5A25-DEAA-D624-A101-295D494A3B6D}"/>
              </a:ext>
            </a:extLst>
          </p:cNvPr>
          <p:cNvSpPr>
            <a:spLocks noGrp="1"/>
          </p:cNvSpPr>
          <p:nvPr>
            <p:ph idx="1"/>
          </p:nvPr>
        </p:nvSpPr>
        <p:spPr/>
        <p:txBody>
          <a:bodyPr>
            <a:normAutofit fontScale="92500" lnSpcReduction="10000"/>
          </a:bodyPr>
          <a:lstStyle/>
          <a:p>
            <a:pPr marL="0" indent="0">
              <a:buNone/>
            </a:pPr>
            <a:r>
              <a:rPr lang="en-IN" b="1">
                <a:solidFill>
                  <a:srgbClr val="0070C0"/>
                </a:solidFill>
              </a:rPr>
              <a:t>राष्ट्रीय ज्ञान आयोग को 2 अक्टूबर 2005 से 2 अक्टूबर 2008 तक के लिए 3 साल तक के लिए निश्चित समय अवधि निर्धारित की गई थी। राष्ट्रीय ज्ञान आयोग के निम्नलिखित सदस्य बनाए गए थे-</a:t>
            </a:r>
          </a:p>
          <a:p>
            <a:pPr marL="514350" indent="-514350">
              <a:buFont typeface="+mj-lt"/>
              <a:buAutoNum type="arabicPeriod"/>
            </a:pPr>
            <a:r>
              <a:rPr lang="en-IN" b="1">
                <a:solidFill>
                  <a:srgbClr val="0070C0"/>
                </a:solidFill>
              </a:rPr>
              <a:t>श्री सैम पित्रोदा (अध्यक्ष)</a:t>
            </a:r>
          </a:p>
          <a:p>
            <a:pPr marL="514350" indent="-514350">
              <a:buFont typeface="+mj-lt"/>
              <a:buAutoNum type="arabicPeriod"/>
            </a:pPr>
            <a:r>
              <a:rPr lang="en-IN" b="1">
                <a:solidFill>
                  <a:srgbClr val="0070C0"/>
                </a:solidFill>
              </a:rPr>
              <a:t>प्रोफेसर पी. बलराम (सदस्य)</a:t>
            </a:r>
          </a:p>
          <a:p>
            <a:pPr marL="514350" indent="-514350">
              <a:buFont typeface="+mj-lt"/>
              <a:buAutoNum type="arabicPeriod"/>
            </a:pPr>
            <a:r>
              <a:rPr lang="en-IN" b="1">
                <a:solidFill>
                  <a:srgbClr val="0070C0"/>
                </a:solidFill>
              </a:rPr>
              <a:t>डॉ. अशोक गांगुली (सदस्य)</a:t>
            </a:r>
          </a:p>
          <a:p>
            <a:pPr marL="514350" indent="-514350">
              <a:buFont typeface="+mj-lt"/>
              <a:buAutoNum type="arabicPeriod"/>
            </a:pPr>
            <a:r>
              <a:rPr lang="en-IN" b="1">
                <a:solidFill>
                  <a:srgbClr val="0070C0"/>
                </a:solidFill>
              </a:rPr>
              <a:t>डॉ. दीपक नायर (सदस्य)</a:t>
            </a:r>
          </a:p>
          <a:p>
            <a:pPr marL="514350" indent="-514350">
              <a:buFont typeface="+mj-lt"/>
              <a:buAutoNum type="arabicPeriod"/>
            </a:pPr>
            <a:r>
              <a:rPr lang="en-IN" b="1">
                <a:solidFill>
                  <a:srgbClr val="0070C0"/>
                </a:solidFill>
              </a:rPr>
              <a:t>डॉ.सुजाता रामदोराई (सदस्य)</a:t>
            </a:r>
          </a:p>
          <a:p>
            <a:pPr marL="514350" indent="-514350">
              <a:buFont typeface="+mj-lt"/>
              <a:buAutoNum type="arabicPeriod"/>
            </a:pPr>
            <a:r>
              <a:rPr lang="en-IN" b="1">
                <a:solidFill>
                  <a:srgbClr val="0070C0"/>
                </a:solidFill>
              </a:rPr>
              <a:t>डॉ.नंदन नील केनी (सदस्य)</a:t>
            </a:r>
          </a:p>
          <a:p>
            <a:pPr marL="514350" indent="-514350">
              <a:buFont typeface="+mj-lt"/>
              <a:buAutoNum type="arabicPeriod"/>
            </a:pPr>
            <a:r>
              <a:rPr lang="en-IN" b="1">
                <a:solidFill>
                  <a:srgbClr val="0070C0"/>
                </a:solidFill>
              </a:rPr>
              <a:t>डॉ.जयंती घोष (सदस्य)</a:t>
            </a:r>
            <a:endParaRPr lang="en-US" b="1">
              <a:solidFill>
                <a:srgbClr val="0070C0"/>
              </a:solidFill>
            </a:endParaRPr>
          </a:p>
        </p:txBody>
      </p:sp>
    </p:spTree>
    <p:extLst>
      <p:ext uri="{BB962C8B-B14F-4D97-AF65-F5344CB8AC3E}">
        <p14:creationId xmlns:p14="http://schemas.microsoft.com/office/powerpoint/2010/main" val="8587141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FCAF-16CA-D558-C755-DA2A3D9A4834}"/>
              </a:ext>
            </a:extLst>
          </p:cNvPr>
          <p:cNvSpPr>
            <a:spLocks noGrp="1"/>
          </p:cNvSpPr>
          <p:nvPr>
            <p:ph type="title"/>
          </p:nvPr>
        </p:nvSpPr>
        <p:spPr/>
        <p:txBody>
          <a:bodyPr>
            <a:normAutofit fontScale="90000"/>
          </a:bodyPr>
          <a:lstStyle/>
          <a:p>
            <a:pPr algn="ctr"/>
            <a:r>
              <a:rPr lang="en-IN" b="1">
                <a:solidFill>
                  <a:srgbClr val="C00000"/>
                </a:solidFill>
              </a:rPr>
              <a:t>राष्ट्रीय ज्ञान आयोग का संगठन</a:t>
            </a:r>
            <a:br>
              <a:rPr lang="en-IN" b="1">
                <a:solidFill>
                  <a:srgbClr val="C00000"/>
                </a:solidFill>
              </a:rPr>
            </a:br>
            <a:r>
              <a:rPr lang="en-IN" b="1">
                <a:solidFill>
                  <a:srgbClr val="00B050"/>
                </a:solidFill>
              </a:rPr>
              <a:t>Organization of National knowledge commission</a:t>
            </a:r>
            <a:br>
              <a:rPr lang="en-IN" b="1">
                <a:solidFill>
                  <a:srgbClr val="C00000"/>
                </a:solidFill>
              </a:rPr>
            </a:br>
            <a:endParaRPr lang="en-US" b="1">
              <a:solidFill>
                <a:srgbClr val="C00000"/>
              </a:solidFill>
            </a:endParaRPr>
          </a:p>
        </p:txBody>
      </p:sp>
      <p:sp>
        <p:nvSpPr>
          <p:cNvPr id="3" name="Content Placeholder 2">
            <a:extLst>
              <a:ext uri="{FF2B5EF4-FFF2-40B4-BE49-F238E27FC236}">
                <a16:creationId xmlns:a16="http://schemas.microsoft.com/office/drawing/2014/main" id="{4E6B336C-DD9D-4FE7-6FBC-D1F4AAB1F9A6}"/>
              </a:ext>
            </a:extLst>
          </p:cNvPr>
          <p:cNvSpPr>
            <a:spLocks noGrp="1"/>
          </p:cNvSpPr>
          <p:nvPr>
            <p:ph idx="1"/>
          </p:nvPr>
        </p:nvSpPr>
        <p:spPr/>
        <p:txBody>
          <a:bodyPr>
            <a:normAutofit lnSpcReduction="10000"/>
          </a:bodyPr>
          <a:lstStyle/>
          <a:p>
            <a:pPr marL="0" indent="0">
              <a:buNone/>
            </a:pPr>
            <a:r>
              <a:rPr lang="en-IN" b="1">
                <a:solidFill>
                  <a:srgbClr val="0070C0"/>
                </a:solidFill>
              </a:rPr>
              <a:t>राष्ट्रीय ज्ञान आयोग में अध्यक्ष के अलावा 6 सदस्य हैं। समस्त लोग अंशकालिक रूप से अपना कार्य करेंगे एवं इसके उपलक्ष्य में कोई वेतन नहीं लेते हैं।</a:t>
            </a:r>
          </a:p>
          <a:p>
            <a:pPr marL="0" indent="0">
              <a:buNone/>
            </a:pPr>
            <a:r>
              <a:rPr lang="en-IN" b="1">
                <a:solidFill>
                  <a:srgbClr val="0070C0"/>
                </a:solidFill>
              </a:rPr>
              <a:t>राष्ट्रीय ज्ञान आयोग के कार्य में उनकी सहायता के लिए नियुक्त अधिशासी निदेशक की अध्यक्षता में तकनीकी सहायता के लिए कर्मचारी कार्य करते हैं। राष्ट्रीय ज्ञान आयोग अपने कार्यों के प्रबंध में मदद के लिए किसी भी अनुभवी व्यक्ति की सहायता ले सकता है। इसके साथ-साथ राष्ट्रीय ज्ञान आयोग को अपने तरह तरह के कामों के सम्यक निष्पादन में विशेषज्ञों की मदद लेने की आजादी है।</a:t>
            </a:r>
          </a:p>
          <a:p>
            <a:pPr marL="0" indent="0">
              <a:buNone/>
            </a:pPr>
            <a:endParaRPr lang="en-IN" b="1">
              <a:solidFill>
                <a:srgbClr val="0070C0"/>
              </a:solidFill>
            </a:endParaRPr>
          </a:p>
          <a:p>
            <a:pPr marL="0" indent="0">
              <a:buNone/>
            </a:pPr>
            <a:r>
              <a:rPr lang="en-IN" b="1">
                <a:solidFill>
                  <a:srgbClr val="0070C0"/>
                </a:solidFill>
              </a:rPr>
              <a:t>बजट और नियोजन के साथ ही संसद से संबंधित क्रियाकलापों की व्यवस्था को देखने के लिए राष्ट्रीय ज्ञान आयोग की केंद्रीय एजेंसी योजना आयोग है।</a:t>
            </a:r>
            <a:endParaRPr lang="en-US" b="1">
              <a:solidFill>
                <a:srgbClr val="0070C0"/>
              </a:solidFill>
            </a:endParaRPr>
          </a:p>
        </p:txBody>
      </p:sp>
      <p:sp>
        <p:nvSpPr>
          <p:cNvPr id="4" name="TextBox 3">
            <a:extLst>
              <a:ext uri="{FF2B5EF4-FFF2-40B4-BE49-F238E27FC236}">
                <a16:creationId xmlns:a16="http://schemas.microsoft.com/office/drawing/2014/main" id="{9232D583-5F33-773A-506E-2FD30C9D281C}"/>
              </a:ext>
            </a:extLst>
          </p:cNvPr>
          <p:cNvSpPr txBox="1"/>
          <p:nvPr/>
        </p:nvSpPr>
        <p:spPr>
          <a:xfrm>
            <a:off x="5180111" y="2514600"/>
            <a:ext cx="1828800" cy="1828800"/>
          </a:xfrm>
          <a:prstGeom prst="rect">
            <a:avLst/>
          </a:prstGeom>
          <a:noFill/>
        </p:spPr>
        <p:txBody>
          <a:bodyPr wrap="square" rtlCol="0">
            <a:spAutoFit/>
          </a:bodyPr>
          <a:lstStyle/>
          <a:p>
            <a:pPr algn="l"/>
            <a:endParaRPr lang="en-US"/>
          </a:p>
        </p:txBody>
      </p:sp>
    </p:spTree>
    <p:extLst>
      <p:ext uri="{BB962C8B-B14F-4D97-AF65-F5344CB8AC3E}">
        <p14:creationId xmlns:p14="http://schemas.microsoft.com/office/powerpoint/2010/main" val="25014088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C168-7768-EFC1-0675-A76FC3A5197B}"/>
              </a:ext>
            </a:extLst>
          </p:cNvPr>
          <p:cNvSpPr>
            <a:spLocks noGrp="1"/>
          </p:cNvSpPr>
          <p:nvPr>
            <p:ph type="title"/>
          </p:nvPr>
        </p:nvSpPr>
        <p:spPr/>
        <p:txBody>
          <a:bodyPr>
            <a:normAutofit fontScale="90000"/>
          </a:bodyPr>
          <a:lstStyle/>
          <a:p>
            <a:pPr algn="ctr"/>
            <a:r>
              <a:rPr lang="en-IN" b="1">
                <a:solidFill>
                  <a:srgbClr val="C00000"/>
                </a:solidFill>
              </a:rPr>
              <a:t>राष्ट्रीय ज्ञान आयोग की कार्यविधि</a:t>
            </a:r>
            <a:br>
              <a:rPr lang="en-IN" b="1">
                <a:solidFill>
                  <a:srgbClr val="C00000"/>
                </a:solidFill>
              </a:rPr>
            </a:br>
            <a:r>
              <a:rPr lang="en-IN" b="1">
                <a:solidFill>
                  <a:srgbClr val="00B050"/>
                </a:solidFill>
              </a:rPr>
              <a:t>Working of National knowledge commission</a:t>
            </a:r>
            <a:br>
              <a:rPr lang="en-IN" b="1">
                <a:solidFill>
                  <a:srgbClr val="C00000"/>
                </a:solidFill>
              </a:rPr>
            </a:br>
            <a:endParaRPr lang="en-US" b="1">
              <a:solidFill>
                <a:srgbClr val="C00000"/>
              </a:solidFill>
            </a:endParaRPr>
          </a:p>
        </p:txBody>
      </p:sp>
      <p:sp>
        <p:nvSpPr>
          <p:cNvPr id="3" name="Content Placeholder 2">
            <a:extLst>
              <a:ext uri="{FF2B5EF4-FFF2-40B4-BE49-F238E27FC236}">
                <a16:creationId xmlns:a16="http://schemas.microsoft.com/office/drawing/2014/main" id="{0978FEAD-3469-454E-AF6F-441D9D04ED05}"/>
              </a:ext>
            </a:extLst>
          </p:cNvPr>
          <p:cNvSpPr>
            <a:spLocks noGrp="1"/>
          </p:cNvSpPr>
          <p:nvPr>
            <p:ph idx="1"/>
          </p:nvPr>
        </p:nvSpPr>
        <p:spPr/>
        <p:txBody>
          <a:bodyPr>
            <a:normAutofit fontScale="92500"/>
          </a:bodyPr>
          <a:lstStyle/>
          <a:p>
            <a:pPr marL="0" indent="0">
              <a:buNone/>
            </a:pPr>
            <a:r>
              <a:rPr lang="en-IN" b="1">
                <a:solidFill>
                  <a:srgbClr val="C00000"/>
                </a:solidFill>
              </a:rPr>
              <a:t>राष्ट्रीय ज्ञान आयोग की कार्यविधि निम्न है-</a:t>
            </a:r>
          </a:p>
          <a:p>
            <a:pPr marL="514350" indent="-514350">
              <a:buFont typeface="+mj-lt"/>
              <a:buAutoNum type="arabicPeriod"/>
            </a:pPr>
            <a:r>
              <a:rPr lang="en-IN" b="1">
                <a:solidFill>
                  <a:srgbClr val="0070C0"/>
                </a:solidFill>
              </a:rPr>
              <a:t>प्रधानमंत्री कार्यालय के तत्वधान में सिफारिशों पर विचार की शुरुआत करना।</a:t>
            </a:r>
          </a:p>
          <a:p>
            <a:pPr marL="514350" indent="-514350">
              <a:buFont typeface="+mj-lt"/>
              <a:buAutoNum type="arabicPeriod"/>
            </a:pPr>
            <a:r>
              <a:rPr lang="en-IN" b="1">
                <a:solidFill>
                  <a:srgbClr val="0070C0"/>
                </a:solidFill>
              </a:rPr>
              <a:t> प्रमुख क्षेत्रों की पहचान करना, भारत के प्रधानमंत्री के नाम पत्र, जिसमें प्रमुख सिफारिशें, शुरुआती एवं प्रारंभिक निदानों, वित्तीय आवश्यकताओं आदि की विवेचना के साथ संबंध व्यापक दस्तावेज।</a:t>
            </a:r>
          </a:p>
          <a:p>
            <a:pPr marL="514350" indent="-514350">
              <a:buFont typeface="+mj-lt"/>
              <a:buAutoNum type="arabicPeriod"/>
            </a:pPr>
            <a:r>
              <a:rPr lang="en-IN" b="1">
                <a:solidFill>
                  <a:srgbClr val="0070C0"/>
                </a:solidFill>
              </a:rPr>
              <a:t>समाज राज्य सरकारों एवं अन्य लाभ धारकों तक सिफारिशों को पहुंचाना।</a:t>
            </a:r>
          </a:p>
          <a:p>
            <a:pPr marL="514350" indent="-514350">
              <a:buFont typeface="+mj-lt"/>
              <a:buAutoNum type="arabicPeriod"/>
            </a:pPr>
            <a:r>
              <a:rPr lang="en-IN" b="1">
                <a:solidFill>
                  <a:srgbClr val="0070C0"/>
                </a:solidFill>
              </a:rPr>
              <a:t>कार्यशाला एवं गोष्ठियों को आयोजित करना।</a:t>
            </a:r>
          </a:p>
          <a:p>
            <a:pPr marL="514350" indent="-514350">
              <a:buFont typeface="+mj-lt"/>
              <a:buAutoNum type="arabicPeriod"/>
            </a:pPr>
            <a:r>
              <a:rPr lang="en-IN" b="1">
                <a:solidFill>
                  <a:srgbClr val="0070C0"/>
                </a:solidFill>
              </a:rPr>
              <a:t>सरकार को प्रभावशाली पारदर्शी और उचित सेवाएं नागरिकों को देने योग्य बनाने हेतु अभिज्ञान क्षमताएं उपलब्ध कराना, ताकि ज्यादा से ज्यादा जनहित हेतु ज्ञान को बांटा जा सके।</a:t>
            </a:r>
          </a:p>
        </p:txBody>
      </p:sp>
    </p:spTree>
    <p:extLst>
      <p:ext uri="{BB962C8B-B14F-4D97-AF65-F5344CB8AC3E}">
        <p14:creationId xmlns:p14="http://schemas.microsoft.com/office/powerpoint/2010/main" val="8201293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F181-9FB4-82B2-4526-5DD0C39C76A6}"/>
              </a:ext>
            </a:extLst>
          </p:cNvPr>
          <p:cNvSpPr>
            <a:spLocks noGrp="1"/>
          </p:cNvSpPr>
          <p:nvPr>
            <p:ph type="title"/>
          </p:nvPr>
        </p:nvSpPr>
        <p:spPr/>
        <p:txBody>
          <a:bodyPr/>
          <a:lstStyle/>
          <a:p>
            <a:pPr algn="ctr"/>
            <a:r>
              <a:rPr lang="en-IN" b="1">
                <a:solidFill>
                  <a:srgbClr val="C00000"/>
                </a:solidFill>
              </a:rPr>
              <a:t>परामर्शदाता ,स्टाफ </a:t>
            </a:r>
            <a:br>
              <a:rPr lang="en-IN" b="1">
                <a:solidFill>
                  <a:srgbClr val="C00000"/>
                </a:solidFill>
              </a:rPr>
            </a:br>
            <a:r>
              <a:rPr lang="en-IN" b="1">
                <a:solidFill>
                  <a:srgbClr val="00B050"/>
                </a:solidFill>
              </a:rPr>
              <a:t>(Advisers, staff)</a:t>
            </a:r>
            <a:endParaRPr lang="en-US" b="1">
              <a:solidFill>
                <a:srgbClr val="00B050"/>
              </a:solidFill>
            </a:endParaRPr>
          </a:p>
        </p:txBody>
      </p:sp>
      <p:sp>
        <p:nvSpPr>
          <p:cNvPr id="3" name="Content Placeholder 2">
            <a:extLst>
              <a:ext uri="{FF2B5EF4-FFF2-40B4-BE49-F238E27FC236}">
                <a16:creationId xmlns:a16="http://schemas.microsoft.com/office/drawing/2014/main" id="{0622938F-E757-67F6-9043-49092BB0A0ED}"/>
              </a:ext>
            </a:extLst>
          </p:cNvPr>
          <p:cNvSpPr>
            <a:spLocks noGrp="1"/>
          </p:cNvSpPr>
          <p:nvPr>
            <p:ph idx="1"/>
          </p:nvPr>
        </p:nvSpPr>
        <p:spPr/>
        <p:txBody>
          <a:bodyPr>
            <a:normAutofit fontScale="92500" lnSpcReduction="20000"/>
          </a:bodyPr>
          <a:lstStyle/>
          <a:p>
            <a:pPr marL="0" indent="0">
              <a:buNone/>
            </a:pPr>
            <a:r>
              <a:rPr lang="en-IN" b="1">
                <a:solidFill>
                  <a:srgbClr val="C00000"/>
                </a:solidFill>
              </a:rPr>
              <a:t>परामर्शदाता-</a:t>
            </a:r>
          </a:p>
          <a:p>
            <a:pPr marL="514350" indent="-514350">
              <a:buFont typeface="+mj-lt"/>
              <a:buAutoNum type="arabicPeriod"/>
            </a:pPr>
            <a:r>
              <a:rPr lang="en-IN" b="1">
                <a:solidFill>
                  <a:srgbClr val="0070C0"/>
                </a:solidFill>
              </a:rPr>
              <a:t>श्रीमती कल्पना दास गुप्ता (सलाहकार)</a:t>
            </a:r>
          </a:p>
          <a:p>
            <a:pPr marL="514350" indent="-514350">
              <a:buFont typeface="+mj-lt"/>
              <a:buAutoNum type="arabicPeriod"/>
            </a:pPr>
            <a:r>
              <a:rPr lang="en-IN" b="1">
                <a:solidFill>
                  <a:srgbClr val="0070C0"/>
                </a:solidFill>
              </a:rPr>
              <a:t>डॉ अशोक कोलास्कर (सलाहकार)</a:t>
            </a:r>
          </a:p>
          <a:p>
            <a:pPr marL="514350" indent="-514350">
              <a:buFont typeface="+mj-lt"/>
              <a:buAutoNum type="arabicPeriod"/>
            </a:pPr>
            <a:r>
              <a:rPr lang="en-IN" b="1">
                <a:solidFill>
                  <a:srgbClr val="0070C0"/>
                </a:solidFill>
              </a:rPr>
              <a:t>रजिया सुल्तान इस्माइल (सलाहकार)</a:t>
            </a:r>
          </a:p>
          <a:p>
            <a:pPr marL="0" indent="0">
              <a:buNone/>
            </a:pPr>
            <a:r>
              <a:rPr lang="en-IN" b="1">
                <a:solidFill>
                  <a:srgbClr val="C00000"/>
                </a:solidFill>
              </a:rPr>
              <a:t>स्टाफ-</a:t>
            </a:r>
          </a:p>
          <a:p>
            <a:pPr marL="514350" indent="-514350">
              <a:buFont typeface="+mj-lt"/>
              <a:buAutoNum type="arabicPeriod"/>
            </a:pPr>
            <a:r>
              <a:rPr lang="en-IN" b="1">
                <a:solidFill>
                  <a:srgbClr val="0070C0"/>
                </a:solidFill>
              </a:rPr>
              <a:t>सुनील बाहरी (कार्यकारी निदेशक )</a:t>
            </a:r>
          </a:p>
          <a:p>
            <a:pPr marL="514350" indent="-514350">
              <a:buFont typeface="+mj-lt"/>
              <a:buAutoNum type="arabicPeriod"/>
            </a:pPr>
            <a:r>
              <a:rPr lang="en-IN" b="1">
                <a:solidFill>
                  <a:srgbClr val="0070C0"/>
                </a:solidFill>
              </a:rPr>
              <a:t>सुश्री मिताक्षरा कुमारी (शोध सहयोगी)</a:t>
            </a:r>
          </a:p>
          <a:p>
            <a:pPr marL="514350" indent="-514350">
              <a:buFont typeface="+mj-lt"/>
              <a:buAutoNum type="arabicPeriod"/>
            </a:pPr>
            <a:r>
              <a:rPr lang="en-IN" b="1">
                <a:solidFill>
                  <a:srgbClr val="0070C0"/>
                </a:solidFill>
              </a:rPr>
              <a:t>आशिमा सेठ (कार्यपालन सहायक)</a:t>
            </a:r>
          </a:p>
          <a:p>
            <a:pPr marL="514350" indent="-514350">
              <a:buFont typeface="+mj-lt"/>
              <a:buAutoNum type="arabicPeriod"/>
            </a:pPr>
            <a:r>
              <a:rPr lang="en-IN" b="1">
                <a:solidFill>
                  <a:srgbClr val="0070C0"/>
                </a:solidFill>
              </a:rPr>
              <a:t> आदिति सराफ (शोध सहयोगी)</a:t>
            </a:r>
          </a:p>
          <a:p>
            <a:pPr marL="514350" indent="-514350">
              <a:buFont typeface="+mj-lt"/>
              <a:buAutoNum type="arabicPeriod"/>
            </a:pPr>
            <a:r>
              <a:rPr lang="en-IN" b="1">
                <a:solidFill>
                  <a:srgbClr val="0070C0"/>
                </a:solidFill>
              </a:rPr>
              <a:t>अमलान ज्योति गोस्वामी (शोध सहयोगी)</a:t>
            </a:r>
          </a:p>
          <a:p>
            <a:pPr marL="0" indent="0">
              <a:buNone/>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775739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B257-0C2F-48DB-94C3-23D156D86F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5AE90F-F907-7A19-A7FE-F70B6CC814F2}"/>
              </a:ext>
            </a:extLst>
          </p:cNvPr>
          <p:cNvSpPr>
            <a:spLocks noGrp="1"/>
          </p:cNvSpPr>
          <p:nvPr>
            <p:ph idx="1"/>
          </p:nvPr>
        </p:nvSpPr>
        <p:spPr/>
        <p:txBody>
          <a:bodyPr/>
          <a:lstStyle/>
          <a:p>
            <a:pPr marL="514350" indent="-514350">
              <a:buFont typeface="+mj-lt"/>
              <a:buAutoNum type="arabicPeriod"/>
            </a:pPr>
            <a:r>
              <a:rPr lang="en-IN" b="1">
                <a:solidFill>
                  <a:srgbClr val="0070C0"/>
                </a:solidFill>
              </a:rPr>
              <a:t>व्यावसायिक शिक्षा</a:t>
            </a:r>
          </a:p>
          <a:p>
            <a:pPr marL="514350" indent="-514350">
              <a:buFont typeface="+mj-lt"/>
              <a:buAutoNum type="arabicPeriod"/>
            </a:pPr>
            <a:r>
              <a:rPr lang="en-IN" b="1">
                <a:solidFill>
                  <a:srgbClr val="0070C0"/>
                </a:solidFill>
              </a:rPr>
              <a:t>उच्च शिक्षा</a:t>
            </a:r>
          </a:p>
          <a:p>
            <a:pPr marL="514350" indent="-514350">
              <a:buFont typeface="+mj-lt"/>
              <a:buAutoNum type="arabicPeriod"/>
            </a:pPr>
            <a:r>
              <a:rPr lang="en-IN" b="1">
                <a:solidFill>
                  <a:srgbClr val="0070C0"/>
                </a:solidFill>
              </a:rPr>
              <a:t>चिकित्सा शिक्षा</a:t>
            </a:r>
          </a:p>
          <a:p>
            <a:pPr marL="514350" indent="-514350">
              <a:buFont typeface="+mj-lt"/>
              <a:buAutoNum type="arabicPeriod"/>
            </a:pPr>
            <a:r>
              <a:rPr lang="en-IN" b="1">
                <a:solidFill>
                  <a:srgbClr val="0070C0"/>
                </a:solidFill>
              </a:rPr>
              <a:t>कानूनी शिक्षा</a:t>
            </a:r>
          </a:p>
          <a:p>
            <a:pPr marL="514350" indent="-514350">
              <a:buFont typeface="+mj-lt"/>
              <a:buAutoNum type="arabicPeriod"/>
            </a:pPr>
            <a:r>
              <a:rPr lang="en-IN" b="1">
                <a:solidFill>
                  <a:srgbClr val="0070C0"/>
                </a:solidFill>
              </a:rPr>
              <a:t>प्रबंध शिक्षा</a:t>
            </a:r>
          </a:p>
          <a:p>
            <a:pPr marL="514350" indent="-514350">
              <a:buFont typeface="+mj-lt"/>
              <a:buAutoNum type="arabicPeriod"/>
            </a:pPr>
            <a:r>
              <a:rPr lang="en-IN" b="1">
                <a:solidFill>
                  <a:srgbClr val="0070C0"/>
                </a:solidFill>
              </a:rPr>
              <a:t>इंजीनियरिंग शिक्षा</a:t>
            </a:r>
          </a:p>
          <a:p>
            <a:pPr marL="514350" indent="-514350">
              <a:buFont typeface="+mj-lt"/>
              <a:buAutoNum type="arabicPeriod"/>
            </a:pPr>
            <a:r>
              <a:rPr lang="en-IN" b="1">
                <a:solidFill>
                  <a:srgbClr val="0070C0"/>
                </a:solidFill>
              </a:rPr>
              <a:t>मुक्त और दूरस्थ शिक्षा</a:t>
            </a:r>
            <a:endParaRPr lang="en-US" b="1">
              <a:solidFill>
                <a:srgbClr val="0070C0"/>
              </a:solidFill>
            </a:endParaRPr>
          </a:p>
        </p:txBody>
      </p:sp>
    </p:spTree>
    <p:extLst>
      <p:ext uri="{BB962C8B-B14F-4D97-AF65-F5344CB8AC3E}">
        <p14:creationId xmlns:p14="http://schemas.microsoft.com/office/powerpoint/2010/main" val="2458525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4590-DFD1-2258-8BB2-28D7B0A16BF8}"/>
              </a:ext>
            </a:extLst>
          </p:cNvPr>
          <p:cNvSpPr>
            <a:spLocks noGrp="1"/>
          </p:cNvSpPr>
          <p:nvPr>
            <p:ph type="title"/>
          </p:nvPr>
        </p:nvSpPr>
        <p:spPr/>
        <p:txBody>
          <a:bodyPr>
            <a:normAutofit fontScale="90000"/>
          </a:bodyPr>
          <a:lstStyle/>
          <a:p>
            <a:pPr algn="ctr"/>
            <a:r>
              <a:rPr lang="en-IN" b="1">
                <a:solidFill>
                  <a:srgbClr val="C00000"/>
                </a:solidFill>
              </a:rPr>
              <a:t>राष्ट्रीय ज्ञान आयोग का ई प्रशासन</a:t>
            </a:r>
            <a:br>
              <a:rPr lang="en-IN" b="1">
                <a:solidFill>
                  <a:srgbClr val="C00000"/>
                </a:solidFill>
              </a:rPr>
            </a:br>
            <a:r>
              <a:rPr lang="en-IN" b="1">
                <a:solidFill>
                  <a:srgbClr val="00B050"/>
                </a:solidFill>
              </a:rPr>
              <a:t>E-administration of National knowledge commission</a:t>
            </a:r>
            <a:endParaRPr lang="en-US" b="1">
              <a:solidFill>
                <a:srgbClr val="00B050"/>
              </a:solidFill>
            </a:endParaRPr>
          </a:p>
        </p:txBody>
      </p:sp>
      <p:sp>
        <p:nvSpPr>
          <p:cNvPr id="3" name="Content Placeholder 2">
            <a:extLst>
              <a:ext uri="{FF2B5EF4-FFF2-40B4-BE49-F238E27FC236}">
                <a16:creationId xmlns:a16="http://schemas.microsoft.com/office/drawing/2014/main" id="{1A0AEB4F-7F24-A048-BD76-4A17009EC9E3}"/>
              </a:ext>
            </a:extLst>
          </p:cNvPr>
          <p:cNvSpPr>
            <a:spLocks noGrp="1"/>
          </p:cNvSpPr>
          <p:nvPr>
            <p:ph idx="1"/>
          </p:nvPr>
        </p:nvSpPr>
        <p:spPr/>
        <p:txBody>
          <a:bodyPr/>
          <a:lstStyle/>
          <a:p>
            <a:pPr marL="0" indent="0">
              <a:buNone/>
            </a:pPr>
            <a:r>
              <a:rPr lang="en-IN" b="1">
                <a:solidFill>
                  <a:srgbClr val="C00000"/>
                </a:solidFill>
              </a:rPr>
              <a:t>ई- प्रशासन शासन के साथ नागरिकों के संपर्क के विभिन्न बिंदुओं को आसान बनाया जा सकता है। ई -प्रशासन के कुछ फायदे निम्नलिखित हैं-</a:t>
            </a:r>
          </a:p>
          <a:p>
            <a:pPr marL="514350" indent="-514350">
              <a:buFont typeface="+mj-lt"/>
              <a:buAutoNum type="arabicPeriod"/>
            </a:pPr>
            <a:r>
              <a:rPr lang="en-IN" b="1">
                <a:solidFill>
                  <a:srgbClr val="0070C0"/>
                </a:solidFill>
              </a:rPr>
              <a:t>लेन-देन की लागत और लेन-देन के समय में कमी</a:t>
            </a:r>
          </a:p>
          <a:p>
            <a:pPr marL="514350" indent="-514350">
              <a:buFont typeface="+mj-lt"/>
              <a:buAutoNum type="arabicPeriod"/>
            </a:pPr>
            <a:r>
              <a:rPr lang="en-IN" b="1">
                <a:solidFill>
                  <a:srgbClr val="0070C0"/>
                </a:solidFill>
              </a:rPr>
              <a:t>सार्वजनिक सेवाओं की लागत में कमी और पहुंच तथा क्वालिटी में सुधार</a:t>
            </a:r>
          </a:p>
          <a:p>
            <a:pPr marL="514350" indent="-514350">
              <a:buFont typeface="+mj-lt"/>
              <a:buAutoNum type="arabicPeriod"/>
            </a:pPr>
            <a:r>
              <a:rPr lang="en-IN" b="1">
                <a:solidFill>
                  <a:srgbClr val="0070C0"/>
                </a:solidFill>
              </a:rPr>
              <a:t>प्रक्रियाओं के तौर-तरीकों में अंतर करके कार्यकुशलता एवं उत्पादकता में बढ़ोतरी करना</a:t>
            </a:r>
          </a:p>
          <a:p>
            <a:pPr marL="514350" indent="-514350">
              <a:buFont typeface="+mj-lt"/>
              <a:buAutoNum type="arabicPeriod"/>
            </a:pPr>
            <a:r>
              <a:rPr lang="en-IN" b="1">
                <a:solidFill>
                  <a:srgbClr val="0070C0"/>
                </a:solidFill>
              </a:rPr>
              <a:t>नागरिकों को सुदृढ़ बनाना और सरकारी काम-काज में पारदर्शिता में बढ़ोतरी करना।</a:t>
            </a:r>
            <a:endParaRPr lang="en-US" b="1">
              <a:solidFill>
                <a:srgbClr val="0070C0"/>
              </a:solidFill>
            </a:endParaRPr>
          </a:p>
        </p:txBody>
      </p:sp>
    </p:spTree>
    <p:extLst>
      <p:ext uri="{BB962C8B-B14F-4D97-AF65-F5344CB8AC3E}">
        <p14:creationId xmlns:p14="http://schemas.microsoft.com/office/powerpoint/2010/main" val="29387827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6D39-5DF6-F249-89D3-CF7D3C287AB7}"/>
              </a:ext>
            </a:extLst>
          </p:cNvPr>
          <p:cNvSpPr>
            <a:spLocks noGrp="1"/>
          </p:cNvSpPr>
          <p:nvPr>
            <p:ph type="title"/>
          </p:nvPr>
        </p:nvSpPr>
        <p:spPr/>
        <p:txBody>
          <a:bodyPr>
            <a:normAutofit fontScale="90000"/>
          </a:bodyPr>
          <a:lstStyle/>
          <a:p>
            <a:pPr algn="ctr"/>
            <a:r>
              <a:rPr lang="en-IN" b="1">
                <a:solidFill>
                  <a:srgbClr val="C00000"/>
                </a:solidFill>
              </a:rPr>
              <a:t>राष्ट्रीय ज्ञान आयोग एवं नवाचार</a:t>
            </a:r>
            <a:br>
              <a:rPr lang="en-IN" b="1">
                <a:solidFill>
                  <a:srgbClr val="C00000"/>
                </a:solidFill>
              </a:rPr>
            </a:br>
            <a:r>
              <a:rPr lang="en-IN" b="1">
                <a:solidFill>
                  <a:srgbClr val="00B050"/>
                </a:solidFill>
              </a:rPr>
              <a:t>National knowledge commission and innovation</a:t>
            </a:r>
            <a:endParaRPr lang="en-US" b="1">
              <a:solidFill>
                <a:srgbClr val="00B050"/>
              </a:solidFill>
            </a:endParaRPr>
          </a:p>
        </p:txBody>
      </p:sp>
      <p:sp>
        <p:nvSpPr>
          <p:cNvPr id="3" name="Content Placeholder 2">
            <a:extLst>
              <a:ext uri="{FF2B5EF4-FFF2-40B4-BE49-F238E27FC236}">
                <a16:creationId xmlns:a16="http://schemas.microsoft.com/office/drawing/2014/main" id="{7F132F87-312F-A702-E538-20D90BB86C51}"/>
              </a:ext>
            </a:extLst>
          </p:cNvPr>
          <p:cNvSpPr>
            <a:spLocks noGrp="1"/>
          </p:cNvSpPr>
          <p:nvPr>
            <p:ph idx="1"/>
          </p:nvPr>
        </p:nvSpPr>
        <p:spPr/>
        <p:txBody>
          <a:bodyPr/>
          <a:lstStyle/>
          <a:p>
            <a:pPr marL="0" indent="0">
              <a:buNone/>
            </a:pPr>
            <a:r>
              <a:rPr lang="en-IN" b="1">
                <a:solidFill>
                  <a:srgbClr val="0070C0"/>
                </a:solidFill>
              </a:rPr>
              <a:t>ज्ञान पर आधारित प्रगति हेतु नवाचार एक मुख्य प्रेरक तत्व है। राष्ट्रीय ज्ञान आयोग ने देश के विभिन्न भागों में नवाचार की स्थिति को लेकर विस्तृत रूप में सर्वेक्षण कराया। इस सर्वेक्षण में यह निकल कर आया कि नवाचार भारत की प्रगति में योगदान देने वाले प्रमुख तत्वों में से एक तत्व के रूप में उभर रहा है।नवाचार में महत्वपूर्ण कंपनियां, स्तरीय  संरचनाएं, एवं प्रक्रियाएं उल्लेखनीय भूमिका अदा करती हैं।</a:t>
            </a:r>
            <a:endParaRPr lang="en-US" b="1">
              <a:solidFill>
                <a:srgbClr val="0070C0"/>
              </a:solidFill>
            </a:endParaRPr>
          </a:p>
        </p:txBody>
      </p:sp>
    </p:spTree>
    <p:extLst>
      <p:ext uri="{BB962C8B-B14F-4D97-AF65-F5344CB8AC3E}">
        <p14:creationId xmlns:p14="http://schemas.microsoft.com/office/powerpoint/2010/main" val="27839014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0A90-16D7-1C61-5635-15D76CF869F0}"/>
              </a:ext>
            </a:extLst>
          </p:cNvPr>
          <p:cNvSpPr>
            <a:spLocks noGrp="1"/>
          </p:cNvSpPr>
          <p:nvPr>
            <p:ph type="title"/>
          </p:nvPr>
        </p:nvSpPr>
        <p:spPr/>
        <p:txBody>
          <a:bodyPr/>
          <a:lstStyle/>
          <a:p>
            <a:pPr algn="ctr"/>
            <a:r>
              <a:rPr lang="en-IN" b="1">
                <a:solidFill>
                  <a:srgbClr val="C00000"/>
                </a:solidFill>
              </a:rPr>
              <a:t>राष्ट्रीय शिक्षा नीति -2020</a:t>
            </a:r>
            <a:br>
              <a:rPr lang="en-IN" b="1">
                <a:solidFill>
                  <a:srgbClr val="C00000"/>
                </a:solidFill>
              </a:rPr>
            </a:br>
            <a:r>
              <a:rPr lang="en-IN" b="1">
                <a:solidFill>
                  <a:srgbClr val="00B050"/>
                </a:solidFill>
              </a:rPr>
              <a:t>National education policy -2020</a:t>
            </a:r>
            <a:endParaRPr lang="en-US" b="1">
              <a:solidFill>
                <a:srgbClr val="00B050"/>
              </a:solidFill>
            </a:endParaRPr>
          </a:p>
        </p:txBody>
      </p:sp>
      <p:sp>
        <p:nvSpPr>
          <p:cNvPr id="3" name="Content Placeholder 2">
            <a:extLst>
              <a:ext uri="{FF2B5EF4-FFF2-40B4-BE49-F238E27FC236}">
                <a16:creationId xmlns:a16="http://schemas.microsoft.com/office/drawing/2014/main" id="{E5CC57D8-3584-2C7E-0604-1473D4C5D81B}"/>
              </a:ext>
            </a:extLst>
          </p:cNvPr>
          <p:cNvSpPr>
            <a:spLocks noGrp="1"/>
          </p:cNvSpPr>
          <p:nvPr>
            <p:ph idx="1"/>
          </p:nvPr>
        </p:nvSpPr>
        <p:spPr/>
        <p:txBody>
          <a:bodyPr>
            <a:normAutofit lnSpcReduction="10000"/>
          </a:bodyPr>
          <a:lstStyle/>
          <a:p>
            <a:pPr marL="0" indent="0">
              <a:buNone/>
            </a:pPr>
            <a:r>
              <a:rPr lang="en-IN" b="1">
                <a:solidFill>
                  <a:srgbClr val="0070C0"/>
                </a:solidFill>
              </a:rPr>
              <a:t>लगभग 34 वर्षों के बाद केंद्र सरकार ने 29 जुलाई 2020 को नई राष्ट्रीय शिक्षा नीति 2020 को मंजूरी दी है इस दस्तावेज में संपूर्ण शिक्षा प्रणाली पर टिप्पणियां है। यह नीति अंतरिक्ष वैज्ञानिक के कस्तूरीरंगन की अध्यक्षता वाली समिति की रिपोर्ट पर आधारित है। मानव संसाधन मंत्रालय के अंतर्गत शिक्षा नीति को चलाया जाता था। लेकिन नई शिक्षा नीति 2020 लागू होने के बाद इस मंत्रालय के नाम को बदलकर शिक्षा मंत्रालय कर दिया गया। यह नीति उच्च शिक्षा को अपनी भाषा में पढ़ने की स्वतंत्रता देने के साथ ही बच्चों को कला और खेलकूद के क्षेत्र में बढ़ावा देती है।</a:t>
            </a:r>
          </a:p>
          <a:p>
            <a:pPr marL="0" indent="0">
              <a:buNone/>
            </a:pPr>
            <a:r>
              <a:rPr lang="en-IN" b="1">
                <a:solidFill>
                  <a:srgbClr val="0070C0"/>
                </a:solidFill>
              </a:rPr>
              <a:t>इस नीति को चार अलग-अलग हिस्सों में विभाजित किया गया है। पहले जैसे मैं प्राइमरी से दूसरी कक्षा, दूसरे हिस्से में तीसरी से पांचवी कक्षा, तीसरे हिस्से में छठी से आठवीं कक्षा, और चौथे हिस्से में नौवीं से 12वीं कक्षा को शामिल किया गया है।</a:t>
            </a:r>
            <a:endParaRPr lang="en-US" b="1">
              <a:solidFill>
                <a:srgbClr val="0070C0"/>
              </a:solidFill>
            </a:endParaRPr>
          </a:p>
        </p:txBody>
      </p:sp>
    </p:spTree>
    <p:extLst>
      <p:ext uri="{BB962C8B-B14F-4D97-AF65-F5344CB8AC3E}">
        <p14:creationId xmlns:p14="http://schemas.microsoft.com/office/powerpoint/2010/main" val="3649017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C25B-4F1A-7DD1-31E2-DFF7D247ED99}"/>
              </a:ext>
            </a:extLst>
          </p:cNvPr>
          <p:cNvSpPr>
            <a:spLocks noGrp="1"/>
          </p:cNvSpPr>
          <p:nvPr>
            <p:ph type="title"/>
          </p:nvPr>
        </p:nvSpPr>
        <p:spPr/>
        <p:txBody>
          <a:bodyPr/>
          <a:lstStyle/>
          <a:p>
            <a:pPr algn="ctr"/>
            <a:r>
              <a:rPr lang="en-IN" b="1">
                <a:solidFill>
                  <a:srgbClr val="C00000"/>
                </a:solidFill>
              </a:rPr>
              <a:t>राष्ट्रीय शिक्षा नीति- 2020 की आवश्यकता</a:t>
            </a:r>
            <a:br>
              <a:rPr lang="en-IN" b="1">
                <a:solidFill>
                  <a:srgbClr val="C00000"/>
                </a:solidFill>
              </a:rPr>
            </a:br>
            <a:r>
              <a:rPr lang="en-IN" b="1">
                <a:solidFill>
                  <a:srgbClr val="00B050"/>
                </a:solidFill>
              </a:rPr>
              <a:t>Need of national education policy- 2020</a:t>
            </a:r>
            <a:endParaRPr lang="en-US" b="1">
              <a:solidFill>
                <a:srgbClr val="00B050"/>
              </a:solidFill>
            </a:endParaRPr>
          </a:p>
        </p:txBody>
      </p:sp>
      <p:sp>
        <p:nvSpPr>
          <p:cNvPr id="3" name="Content Placeholder 2">
            <a:extLst>
              <a:ext uri="{FF2B5EF4-FFF2-40B4-BE49-F238E27FC236}">
                <a16:creationId xmlns:a16="http://schemas.microsoft.com/office/drawing/2014/main" id="{91D826C6-4DB1-0EAF-D005-93B0564A74D0}"/>
              </a:ext>
            </a:extLst>
          </p:cNvPr>
          <p:cNvSpPr>
            <a:spLocks noGrp="1"/>
          </p:cNvSpPr>
          <p:nvPr>
            <p:ph idx="1"/>
          </p:nvPr>
        </p:nvSpPr>
        <p:spPr/>
        <p:txBody>
          <a:bodyPr/>
          <a:lstStyle/>
          <a:p>
            <a:pPr marL="0" indent="0">
              <a:buNone/>
            </a:pPr>
            <a:r>
              <a:rPr lang="en-IN" b="1">
                <a:solidFill>
                  <a:srgbClr val="0070C0"/>
                </a:solidFill>
              </a:rPr>
              <a:t>बदलते वैश्विक परिदृश्य में ज्ञान आधारित अर्थव्यवस्था के आवश्यकताओं की पूर्ति करने के लिए मौजूदा शिक्षा प्रणाली में परिवर्तन की आवश्यकता थी।</a:t>
            </a:r>
          </a:p>
          <a:p>
            <a:pPr marL="0" indent="0">
              <a:buNone/>
            </a:pPr>
            <a:r>
              <a:rPr lang="en-IN" b="1">
                <a:solidFill>
                  <a:srgbClr val="0070C0"/>
                </a:solidFill>
              </a:rPr>
              <a:t>शिक्षा की गुणवत्ता को बढ़ाने नवाचार और अनुसंधान को बढ़ावा देने के लिए एक नई शिक्षा नीति की आवश्यकता थी।</a:t>
            </a:r>
          </a:p>
          <a:p>
            <a:pPr marL="0" indent="0">
              <a:buNone/>
            </a:pPr>
            <a:r>
              <a:rPr lang="en-IN" b="1">
                <a:solidFill>
                  <a:srgbClr val="0070C0"/>
                </a:solidFill>
              </a:rPr>
              <a:t>भारतीय शिक्षण व्यवस्था की वैश्विक स्तर पर पहुंच सुनिश्चित करने के लिए शिक्षा के वैश्विक मानकों को अपनाने के लिए शिक्षा नीति में परिवर्तन की आवश्यकता थी।</a:t>
            </a:r>
            <a:endParaRPr lang="en-US" b="1">
              <a:solidFill>
                <a:srgbClr val="0070C0"/>
              </a:solidFill>
            </a:endParaRPr>
          </a:p>
        </p:txBody>
      </p:sp>
    </p:spTree>
    <p:extLst>
      <p:ext uri="{BB962C8B-B14F-4D97-AF65-F5344CB8AC3E}">
        <p14:creationId xmlns:p14="http://schemas.microsoft.com/office/powerpoint/2010/main" val="37579639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0D2F-0124-82EA-75BF-C94DF15BED8A}"/>
              </a:ext>
            </a:extLst>
          </p:cNvPr>
          <p:cNvSpPr>
            <a:spLocks noGrp="1"/>
          </p:cNvSpPr>
          <p:nvPr>
            <p:ph type="title"/>
          </p:nvPr>
        </p:nvSpPr>
        <p:spPr/>
        <p:txBody>
          <a:bodyPr>
            <a:normAutofit fontScale="90000"/>
          </a:bodyPr>
          <a:lstStyle/>
          <a:p>
            <a:pPr algn="ctr"/>
            <a:r>
              <a:rPr lang="en-IN" b="1">
                <a:solidFill>
                  <a:srgbClr val="C00000"/>
                </a:solidFill>
              </a:rPr>
              <a:t>राष्ट्रीय शिक्षा नीति -2020 की प्रमुख बातें</a:t>
            </a:r>
            <a:br>
              <a:rPr lang="en-IN" b="1">
                <a:solidFill>
                  <a:srgbClr val="C00000"/>
                </a:solidFill>
              </a:rPr>
            </a:br>
            <a:r>
              <a:rPr lang="en-IN" b="1">
                <a:solidFill>
                  <a:srgbClr val="00B050"/>
                </a:solidFill>
              </a:rPr>
              <a:t>Main points of national education policy -2020</a:t>
            </a:r>
            <a:endParaRPr lang="en-US" b="1">
              <a:solidFill>
                <a:srgbClr val="00B050"/>
              </a:solidFill>
            </a:endParaRPr>
          </a:p>
        </p:txBody>
      </p:sp>
      <p:sp>
        <p:nvSpPr>
          <p:cNvPr id="3" name="Content Placeholder 2">
            <a:extLst>
              <a:ext uri="{FF2B5EF4-FFF2-40B4-BE49-F238E27FC236}">
                <a16:creationId xmlns:a16="http://schemas.microsoft.com/office/drawing/2014/main" id="{F064209B-B1B0-CCA7-05CF-99E8F8160FDD}"/>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नई राष्ट्रीय शिक्षा नीति 2020 के तहत वर्ष 2030 तक सकल नामांकन अनुपात को 100% लाने का लक्ष्य रखा गया है।</a:t>
            </a:r>
          </a:p>
          <a:p>
            <a:pPr marL="514350" indent="-514350">
              <a:buFont typeface="+mj-lt"/>
              <a:buAutoNum type="arabicPeriod"/>
            </a:pPr>
            <a:r>
              <a:rPr lang="en-IN" b="1">
                <a:solidFill>
                  <a:srgbClr val="0070C0"/>
                </a:solidFill>
              </a:rPr>
              <a:t>नीति के अंतर्गत शिक्षा क्षेत्र पर सकल घरेलू उत्पाद के 6% हिस्से के सार्वजनिक व्यय का लक्ष्य रखा गया है।</a:t>
            </a:r>
          </a:p>
          <a:p>
            <a:pPr marL="514350" indent="-514350">
              <a:buFont typeface="+mj-lt"/>
              <a:buAutoNum type="arabicPeriod"/>
            </a:pPr>
            <a:r>
              <a:rPr lang="en-IN" b="1">
                <a:solidFill>
                  <a:srgbClr val="0070C0"/>
                </a:solidFill>
              </a:rPr>
              <a:t>मानव संसाधन प्रबंध मंत्रालय का नाम परिवर्तित कर शिक्षा मंत्रालय कर दिया गया है।</a:t>
            </a:r>
          </a:p>
          <a:p>
            <a:pPr marL="514350" indent="-514350">
              <a:buFont typeface="+mj-lt"/>
              <a:buAutoNum type="arabicPeriod"/>
            </a:pPr>
            <a:r>
              <a:rPr lang="en-IN" b="1">
                <a:solidFill>
                  <a:srgbClr val="0070C0"/>
                </a:solidFill>
              </a:rPr>
              <a:t>पांचवी कक्षा तक की शिक्षा में मातृभाषा ,स्थानीय, क्षेत्रीय भाषा को शिक्षा के माध्यम के रूप में अपनाने पर बल दिया गया है।</a:t>
            </a:r>
          </a:p>
          <a:p>
            <a:pPr marL="514350" indent="-514350">
              <a:buFont typeface="+mj-lt"/>
              <a:buAutoNum type="arabicPeriod"/>
            </a:pPr>
            <a:r>
              <a:rPr lang="en-IN" b="1">
                <a:solidFill>
                  <a:srgbClr val="0070C0"/>
                </a:solidFill>
              </a:rPr>
              <a:t>उच्च शिक्षा संस्थानों के लिए ‘भारतीय उच्च शिक्षा परिषद’ नामक एक एकल नियामक के परिकल्पना की गई है।</a:t>
            </a:r>
            <a:endParaRPr lang="en-US" b="1">
              <a:solidFill>
                <a:srgbClr val="0070C0"/>
              </a:solidFill>
            </a:endParaRPr>
          </a:p>
        </p:txBody>
      </p:sp>
    </p:spTree>
    <p:extLst>
      <p:ext uri="{BB962C8B-B14F-4D97-AF65-F5344CB8AC3E}">
        <p14:creationId xmlns:p14="http://schemas.microsoft.com/office/powerpoint/2010/main" val="4062248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6D65-DBE8-BF2F-AB31-A5BF26C03411}"/>
              </a:ext>
            </a:extLst>
          </p:cNvPr>
          <p:cNvSpPr>
            <a:spLocks noGrp="1"/>
          </p:cNvSpPr>
          <p:nvPr>
            <p:ph type="title"/>
          </p:nvPr>
        </p:nvSpPr>
        <p:spPr/>
        <p:txBody>
          <a:bodyPr>
            <a:normAutofit fontScale="90000"/>
          </a:bodyPr>
          <a:lstStyle/>
          <a:p>
            <a:pPr algn="ctr"/>
            <a:r>
              <a:rPr lang="en-IN" b="1">
                <a:solidFill>
                  <a:srgbClr val="C00000"/>
                </a:solidFill>
              </a:rPr>
              <a:t>राष्ट्रीय शिक्षा नीति- 2020 से संबंधित चुनौतियां</a:t>
            </a:r>
            <a:br>
              <a:rPr lang="en-IN" b="1">
                <a:solidFill>
                  <a:srgbClr val="C00000"/>
                </a:solidFill>
              </a:rPr>
            </a:br>
            <a:r>
              <a:rPr lang="en-IN" b="1">
                <a:solidFill>
                  <a:srgbClr val="00B050"/>
                </a:solidFill>
              </a:rPr>
              <a:t>challenges regarding national education policy --2020</a:t>
            </a:r>
            <a:endParaRPr lang="en-US" b="1">
              <a:solidFill>
                <a:srgbClr val="00B050"/>
              </a:solidFill>
            </a:endParaRPr>
          </a:p>
        </p:txBody>
      </p:sp>
      <p:sp>
        <p:nvSpPr>
          <p:cNvPr id="3" name="Content Placeholder 2">
            <a:extLst>
              <a:ext uri="{FF2B5EF4-FFF2-40B4-BE49-F238E27FC236}">
                <a16:creationId xmlns:a16="http://schemas.microsoft.com/office/drawing/2014/main" id="{5BB42301-2259-78C8-0832-E8F44E6C8297}"/>
              </a:ext>
            </a:extLst>
          </p:cNvPr>
          <p:cNvSpPr>
            <a:spLocks noGrp="1"/>
          </p:cNvSpPr>
          <p:nvPr>
            <p:ph idx="1"/>
          </p:nvPr>
        </p:nvSpPr>
        <p:spPr/>
        <p:txBody>
          <a:bodyPr/>
          <a:lstStyle/>
          <a:p>
            <a:r>
              <a:rPr lang="en-IN" b="1">
                <a:solidFill>
                  <a:srgbClr val="0070C0"/>
                </a:solidFill>
              </a:rPr>
              <a:t>राज्यो का सहयोग</a:t>
            </a:r>
          </a:p>
          <a:p>
            <a:r>
              <a:rPr lang="en-IN" b="1">
                <a:solidFill>
                  <a:srgbClr val="0070C0"/>
                </a:solidFill>
              </a:rPr>
              <a:t>महंगी शिक्षा</a:t>
            </a:r>
          </a:p>
          <a:p>
            <a:r>
              <a:rPr lang="en-IN" b="1">
                <a:solidFill>
                  <a:srgbClr val="0070C0"/>
                </a:solidFill>
              </a:rPr>
              <a:t>शिक्षा का संस्कृतिकरण</a:t>
            </a:r>
          </a:p>
          <a:p>
            <a:r>
              <a:rPr lang="en-IN" b="1">
                <a:solidFill>
                  <a:srgbClr val="0070C0"/>
                </a:solidFill>
              </a:rPr>
              <a:t>फंडिंग संबंधित जांच का अपर्याप्त होना</a:t>
            </a:r>
          </a:p>
          <a:p>
            <a:r>
              <a:rPr lang="en-IN" b="1">
                <a:solidFill>
                  <a:srgbClr val="0070C0"/>
                </a:solidFill>
              </a:rPr>
              <a:t>वित्तपोषण</a:t>
            </a:r>
          </a:p>
          <a:p>
            <a:r>
              <a:rPr lang="en-IN" b="1">
                <a:solidFill>
                  <a:srgbClr val="0070C0"/>
                </a:solidFill>
              </a:rPr>
              <a:t>मानव संसाधन का अभाव</a:t>
            </a:r>
            <a:endParaRPr lang="en-US" b="1">
              <a:solidFill>
                <a:srgbClr val="0070C0"/>
              </a:solidFill>
            </a:endParaRPr>
          </a:p>
        </p:txBody>
      </p:sp>
    </p:spTree>
    <p:extLst>
      <p:ext uri="{BB962C8B-B14F-4D97-AF65-F5344CB8AC3E}">
        <p14:creationId xmlns:p14="http://schemas.microsoft.com/office/powerpoint/2010/main" val="772749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A657-9CB1-1FE8-A45E-7EE286A68194}"/>
              </a:ext>
            </a:extLst>
          </p:cNvPr>
          <p:cNvSpPr>
            <a:spLocks noGrp="1"/>
          </p:cNvSpPr>
          <p:nvPr>
            <p:ph type="title"/>
          </p:nvPr>
        </p:nvSpPr>
        <p:spPr/>
        <p:txBody>
          <a:bodyPr>
            <a:normAutofit fontScale="90000"/>
          </a:bodyPr>
          <a:lstStyle/>
          <a:p>
            <a:pPr algn="ctr"/>
            <a:r>
              <a:rPr lang="en-IN" b="1">
                <a:solidFill>
                  <a:srgbClr val="C00000"/>
                </a:solidFill>
              </a:rPr>
              <a:t>राष्ट्रीय शिक्षा नीति, 2020 और पूर्व- प्राथमिक शिक्षा</a:t>
            </a:r>
            <a:br>
              <a:rPr lang="en-IN" b="1">
                <a:solidFill>
                  <a:srgbClr val="C00000"/>
                </a:solidFill>
              </a:rPr>
            </a:br>
            <a:r>
              <a:rPr lang="en-IN" b="1">
                <a:solidFill>
                  <a:srgbClr val="00B050"/>
                </a:solidFill>
              </a:rPr>
              <a:t>national education policy, 2020 and pre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A5C4780D-B31C-767F-6474-9FDCC8356F10}"/>
              </a:ext>
            </a:extLst>
          </p:cNvPr>
          <p:cNvSpPr>
            <a:spLocks noGrp="1"/>
          </p:cNvSpPr>
          <p:nvPr>
            <p:ph idx="1"/>
          </p:nvPr>
        </p:nvSpPr>
        <p:spPr/>
        <p:txBody>
          <a:bodyPr/>
          <a:lstStyle/>
          <a:p>
            <a:pPr marL="0" indent="0">
              <a:buNone/>
            </a:pPr>
            <a:r>
              <a:rPr lang="en-IN" b="1">
                <a:solidFill>
                  <a:srgbClr val="0070C0"/>
                </a:solidFill>
              </a:rPr>
              <a:t>पूर्व प्राथमिक शिक्षा पारंपरिक रूप से 3 से 6 वर्ष की आयु के बच्चों की शिक्षा को संदर्भित करती है। शहरी क्षेत्रों में, प्री स्कूल कक्षा एक और दो के पाठ्यक्रम से कुछ विषयों जैसे वर्णमाला के अक्षर और 100 तक की संख्या को कवर करते हैं। दूसरी और ग्रामीण क्षेत्रों में ,आंगनबाड़ियों में शिक्षा कहानी कहने और कुछ गीत और कविताएं पढ़ाने से आगे नहीं जाती।</a:t>
            </a:r>
          </a:p>
          <a:p>
            <a:pPr marL="0" indent="0">
              <a:buNone/>
            </a:pPr>
            <a:r>
              <a:rPr lang="en-IN" b="1">
                <a:solidFill>
                  <a:srgbClr val="0070C0"/>
                </a:solidFill>
              </a:rPr>
              <a:t>राष्ट्रीय शिक्षा नीति 2020 में प्रस्तावित परिवर्तन अनिवार्य रूप से प्रकृति में पाठ्यचर्या है, ना कि पूर्व प्राथमिक शिक्षा के लिए भौतिक सुविधाओं के स्तर पर। </a:t>
            </a:r>
            <a:endParaRPr lang="en-US" b="1">
              <a:solidFill>
                <a:srgbClr val="0070C0"/>
              </a:solidFill>
            </a:endParaRPr>
          </a:p>
        </p:txBody>
      </p:sp>
    </p:spTree>
    <p:extLst>
      <p:ext uri="{BB962C8B-B14F-4D97-AF65-F5344CB8AC3E}">
        <p14:creationId xmlns:p14="http://schemas.microsoft.com/office/powerpoint/2010/main" val="2734624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54</Slides>
  <Notes>0</Notes>
  <HiddenSlides>0</HiddenSlide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बी.ए.सेमेस्टर-द्वित्तीय </vt:lpstr>
      <vt:lpstr>Post-independent ERA of Indian education </vt:lpstr>
      <vt:lpstr>आयोग का कार्य - क्षेत्र</vt:lpstr>
      <vt:lpstr>आयोग के गठन का उद्देश्य </vt:lpstr>
      <vt:lpstr>विश्वविद्यालय शिक्षा आयोग के सुझाव एवं सिफारिशें</vt:lpstr>
      <vt:lpstr>विश्वविद्यालय शिक्षा आयोग का मूल्यांकन (Evolution of University education commission)</vt:lpstr>
      <vt:lpstr>विश्वविद्यालय शिक्षा आयोग के दोष (Demerits of University education commission)</vt:lpstr>
      <vt:lpstr>माध्यमिक शिक्षा आयोग 1952-53 मुदालियर आयोग (Secondary education commission,1952-53 mudaliar commission</vt:lpstr>
      <vt:lpstr>माध्यमिक शिक्षा आयोग के सदस्य Members of secondary education commission</vt:lpstr>
      <vt:lpstr>माध्यमिक शिक्षा आयोग का प्रतिवेदन Report of secondary education commission</vt:lpstr>
      <vt:lpstr>माध्यमिक शिक्षा आयोग के दोष defects of secondary education commission</vt:lpstr>
      <vt:lpstr>माध्यमिक शिक्षा के उद्देश्य Aims of secondary education</vt:lpstr>
      <vt:lpstr>माध्यमिक शिक्षा का संगठनात्मक  स्वरूप Organisational pattern of secondary education </vt:lpstr>
      <vt:lpstr>माध्यमिक शिक्षा का पाठ्यक्रम Curriculum of secondary level</vt:lpstr>
      <vt:lpstr>पाठ्य-पुस्तकें Text books</vt:lpstr>
      <vt:lpstr>शिक्षण –विधियां Teaching methods</vt:lpstr>
      <vt:lpstr>भाषाओं का अध्ययन  study of languages</vt:lpstr>
      <vt:lpstr>प्रशिक्षण training</vt:lpstr>
      <vt:lpstr>आयोग से संबंधित तथ्य</vt:lpstr>
      <vt:lpstr>शिक्षा आयोग 1964- 66 (कोठारी आयोग) Education commission, 1964 -66(Kothari commission)</vt:lpstr>
      <vt:lpstr>शिक्षा आयोग के गठन के कारण Reason for setting up the commission</vt:lpstr>
      <vt:lpstr>कोठारी आयोग का कार्य- क्षेत्र Terms of reference of the Kothari commission</vt:lpstr>
      <vt:lpstr>कोठारी आयोग के सुझाव एवं संस्तुतियां</vt:lpstr>
      <vt:lpstr>शिक्षा (कोठारी) आयोग का मूल्यांकन Evaluation of education (Kothari) commission</vt:lpstr>
      <vt:lpstr>शिक्षा (कोठारी) आयोग के दोष Defects of education (Kothari) commission</vt:lpstr>
      <vt:lpstr>राष्ट्रीय शिक्षा नीति, 1986 National education, policy 1986</vt:lpstr>
      <vt:lpstr>राष्ट्रीय शिक्षा नीति- 1986 का प्रारूप format of national education policy -1986</vt:lpstr>
      <vt:lpstr>नई शिक्षा नीति 1986 के दोष Defects of new education policy, 1986</vt:lpstr>
      <vt:lpstr>राष्ट्रीय शिक्षा नीति 1986 का योगदान Contribution of national education policy, 1986</vt:lpstr>
      <vt:lpstr>राष्ट्रीय शिक्षा नीति (1986) का मूल्यांकन Evaluation of national education policy 1986</vt:lpstr>
      <vt:lpstr>आचार्य राममूर्ति समिति, 1990 Aacharya rammurti committee  1990</vt:lpstr>
      <vt:lpstr>समिति के प्रमुख कार्य- क्षेत्र</vt:lpstr>
      <vt:lpstr>समिति के प्रतिवेदन का प्रारूप</vt:lpstr>
      <vt:lpstr>शिक्षा का उद्देश्य</vt:lpstr>
      <vt:lpstr>आचार्य राममूर्ति समिति की सिफारिशें अथवा संस्तुतियां</vt:lpstr>
      <vt:lpstr>राष्ट्रीय शिक्षा नीति -1992</vt:lpstr>
      <vt:lpstr>ऑपरेशन ब्लैक बोर्ड एवं 1992 की संशोधित नीति</vt:lpstr>
      <vt:lpstr>राष्ट्रीय शिक्षा नीति से संबंधित</vt:lpstr>
      <vt:lpstr>अनौपचारिक शिक्षा कार्यक्रम (Non formal education program)</vt:lpstr>
      <vt:lpstr>सूक्ष्म योजना Micro planning  </vt:lpstr>
      <vt:lpstr>राष्ट्रीय ज्ञान आयोग National knowledge commission</vt:lpstr>
      <vt:lpstr>राष्ट्रीय ज्ञान आयोग के विचार पूर्ण विषय और उद्देश्य</vt:lpstr>
      <vt:lpstr>राष्ट्रीय ज्ञान आयोग के सदस्य Members of National knowledge commission</vt:lpstr>
      <vt:lpstr>राष्ट्रीय ज्ञान आयोग का संगठन Organization of National knowledge commission </vt:lpstr>
      <vt:lpstr>राष्ट्रीय ज्ञान आयोग की कार्यविधि Working of National knowledge commission </vt:lpstr>
      <vt:lpstr>परामर्शदाता ,स्टाफ  (Advisers, staff)</vt:lpstr>
      <vt:lpstr>PowerPoint Presentation</vt:lpstr>
      <vt:lpstr>राष्ट्रीय ज्ञान आयोग का ई प्रशासन E-administration of National knowledge commission</vt:lpstr>
      <vt:lpstr>राष्ट्रीय ज्ञान आयोग एवं नवाचार National knowledge commission and innovation</vt:lpstr>
      <vt:lpstr>राष्ट्रीय शिक्षा नीति -2020 National education policy -2020</vt:lpstr>
      <vt:lpstr>राष्ट्रीय शिक्षा नीति- 2020 की आवश्यकता Need of national education policy- 2020</vt:lpstr>
      <vt:lpstr>राष्ट्रीय शिक्षा नीति -2020 की प्रमुख बातें Main points of national education policy -2020</vt:lpstr>
      <vt:lpstr>राष्ट्रीय शिक्षा नीति- 2020 से संबंधित चुनौतियां challenges regarding national education policy --2020</vt:lpstr>
      <vt:lpstr>राष्ट्रीय शिक्षा नीति, 2020 और पूर्व- प्राथमिक शिक्षा national education policy, 2020 and pre -primary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बी.ए.सेमेस्टर-द्वित्तीय </dc:title>
  <dc:creator>Unknown User</dc:creator>
  <cp:lastModifiedBy>Unknown User</cp:lastModifiedBy>
  <cp:revision>8</cp:revision>
  <dcterms:created xsi:type="dcterms:W3CDTF">2022-06-08T09:21:05Z</dcterms:created>
  <dcterms:modified xsi:type="dcterms:W3CDTF">2022-06-15T05:54:48Z</dcterms:modified>
</cp:coreProperties>
</file>