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71" r:id="rId15"/>
    <p:sldId id="272" r:id="rId16"/>
    <p:sldId id="273" r:id="rId17"/>
    <p:sldId id="274" r:id="rId18"/>
    <p:sldId id="275" r:id="rId19"/>
    <p:sldId id="276" r:id="rId20"/>
    <p:sldId id="277"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tableStyles" Target="tableStyles.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838AA-65A3-4D4E-1DC7-A80911B39C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86FF8D7-C24E-8313-07C6-C44F317937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EA1F1B4-02CC-B893-37CE-F433160A75B6}"/>
              </a:ext>
            </a:extLst>
          </p:cNvPr>
          <p:cNvSpPr>
            <a:spLocks noGrp="1"/>
          </p:cNvSpPr>
          <p:nvPr>
            <p:ph type="dt" sz="half" idx="10"/>
          </p:nvPr>
        </p:nvSpPr>
        <p:spPr/>
        <p:txBody>
          <a:bodyPr/>
          <a:lstStyle/>
          <a:p>
            <a:fld id="{C164537D-402A-1B43-92EE-612254A4D201}" type="datetimeFigureOut">
              <a:rPr lang="en-US"/>
              <a:t>6/8/2022</a:t>
            </a:fld>
            <a:endParaRPr lang="en-US"/>
          </a:p>
        </p:txBody>
      </p:sp>
      <p:sp>
        <p:nvSpPr>
          <p:cNvPr id="5" name="Footer Placeholder 4">
            <a:extLst>
              <a:ext uri="{FF2B5EF4-FFF2-40B4-BE49-F238E27FC236}">
                <a16:creationId xmlns:a16="http://schemas.microsoft.com/office/drawing/2014/main" id="{C1D0C9F8-7B57-27D7-B3FE-D1715EA336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C27CB2-2D7A-AFD2-C980-21DBB800A32F}"/>
              </a:ext>
            </a:extLst>
          </p:cNvPr>
          <p:cNvSpPr>
            <a:spLocks noGrp="1"/>
          </p:cNvSpPr>
          <p:nvPr>
            <p:ph type="sldNum" sz="quarter" idx="12"/>
          </p:nvPr>
        </p:nvSpPr>
        <p:spPr/>
        <p:txBody>
          <a:bodyPr/>
          <a:lstStyle/>
          <a:p>
            <a:fld id="{F231CDBC-A152-0146-B1AF-17ACD89423C8}" type="slidenum">
              <a:rPr lang="en-US"/>
              <a:t>‹#›</a:t>
            </a:fld>
            <a:endParaRPr lang="en-US"/>
          </a:p>
        </p:txBody>
      </p:sp>
    </p:spTree>
    <p:extLst>
      <p:ext uri="{BB962C8B-B14F-4D97-AF65-F5344CB8AC3E}">
        <p14:creationId xmlns:p14="http://schemas.microsoft.com/office/powerpoint/2010/main" val="328224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DF1E7-D526-39BC-B15A-50145B0390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9BC353-3E92-A53F-0267-BBE9971DEA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11CFFE-6C04-4D14-175A-AC6C9F14E2F4}"/>
              </a:ext>
            </a:extLst>
          </p:cNvPr>
          <p:cNvSpPr>
            <a:spLocks noGrp="1"/>
          </p:cNvSpPr>
          <p:nvPr>
            <p:ph type="dt" sz="half" idx="10"/>
          </p:nvPr>
        </p:nvSpPr>
        <p:spPr/>
        <p:txBody>
          <a:bodyPr/>
          <a:lstStyle/>
          <a:p>
            <a:fld id="{C164537D-402A-1B43-92EE-612254A4D201}" type="datetimeFigureOut">
              <a:rPr lang="en-US"/>
              <a:t>6/8/2022</a:t>
            </a:fld>
            <a:endParaRPr lang="en-US"/>
          </a:p>
        </p:txBody>
      </p:sp>
      <p:sp>
        <p:nvSpPr>
          <p:cNvPr id="5" name="Footer Placeholder 4">
            <a:extLst>
              <a:ext uri="{FF2B5EF4-FFF2-40B4-BE49-F238E27FC236}">
                <a16:creationId xmlns:a16="http://schemas.microsoft.com/office/drawing/2014/main" id="{FC6224AB-FC09-C10E-6588-3C63CFC28B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39C1A3-EC0E-10D3-41F1-AC5D33B9AB9B}"/>
              </a:ext>
            </a:extLst>
          </p:cNvPr>
          <p:cNvSpPr>
            <a:spLocks noGrp="1"/>
          </p:cNvSpPr>
          <p:nvPr>
            <p:ph type="sldNum" sz="quarter" idx="12"/>
          </p:nvPr>
        </p:nvSpPr>
        <p:spPr/>
        <p:txBody>
          <a:bodyPr/>
          <a:lstStyle/>
          <a:p>
            <a:fld id="{F231CDBC-A152-0146-B1AF-17ACD89423C8}" type="slidenum">
              <a:rPr lang="en-US"/>
              <a:t>‹#›</a:t>
            </a:fld>
            <a:endParaRPr lang="en-US"/>
          </a:p>
        </p:txBody>
      </p:sp>
    </p:spTree>
    <p:extLst>
      <p:ext uri="{BB962C8B-B14F-4D97-AF65-F5344CB8AC3E}">
        <p14:creationId xmlns:p14="http://schemas.microsoft.com/office/powerpoint/2010/main" val="481611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A0698-7F8B-80D6-BD53-CDD5E4EF1D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5CCF31-DB0A-2970-7F66-E70BF6D80A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5E7B1C-120D-79F5-273C-E90853E21BC7}"/>
              </a:ext>
            </a:extLst>
          </p:cNvPr>
          <p:cNvSpPr>
            <a:spLocks noGrp="1"/>
          </p:cNvSpPr>
          <p:nvPr>
            <p:ph type="dt" sz="half" idx="10"/>
          </p:nvPr>
        </p:nvSpPr>
        <p:spPr/>
        <p:txBody>
          <a:bodyPr/>
          <a:lstStyle/>
          <a:p>
            <a:fld id="{C164537D-402A-1B43-92EE-612254A4D201}" type="datetimeFigureOut">
              <a:rPr lang="en-US"/>
              <a:t>6/8/2022</a:t>
            </a:fld>
            <a:endParaRPr lang="en-US"/>
          </a:p>
        </p:txBody>
      </p:sp>
      <p:sp>
        <p:nvSpPr>
          <p:cNvPr id="5" name="Footer Placeholder 4">
            <a:extLst>
              <a:ext uri="{FF2B5EF4-FFF2-40B4-BE49-F238E27FC236}">
                <a16:creationId xmlns:a16="http://schemas.microsoft.com/office/drawing/2014/main" id="{D939A082-8249-F589-6CC8-89CBD462A4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839C0B-383C-CD3A-4E4C-24FAFCD25F6B}"/>
              </a:ext>
            </a:extLst>
          </p:cNvPr>
          <p:cNvSpPr>
            <a:spLocks noGrp="1"/>
          </p:cNvSpPr>
          <p:nvPr>
            <p:ph type="sldNum" sz="quarter" idx="12"/>
          </p:nvPr>
        </p:nvSpPr>
        <p:spPr/>
        <p:txBody>
          <a:bodyPr/>
          <a:lstStyle/>
          <a:p>
            <a:fld id="{F231CDBC-A152-0146-B1AF-17ACD89423C8}" type="slidenum">
              <a:rPr lang="en-US"/>
              <a:t>‹#›</a:t>
            </a:fld>
            <a:endParaRPr lang="en-US"/>
          </a:p>
        </p:txBody>
      </p:sp>
    </p:spTree>
    <p:extLst>
      <p:ext uri="{BB962C8B-B14F-4D97-AF65-F5344CB8AC3E}">
        <p14:creationId xmlns:p14="http://schemas.microsoft.com/office/powerpoint/2010/main" val="3256575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1DE37-2451-F6A3-0DB7-F1233B1C16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415322-5E75-F390-297F-BCD4F42C4B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77BE32-1144-C254-DD7D-F80DF55A92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CA47D8-2421-D3F4-9552-802ACDC3A367}"/>
              </a:ext>
            </a:extLst>
          </p:cNvPr>
          <p:cNvSpPr>
            <a:spLocks noGrp="1"/>
          </p:cNvSpPr>
          <p:nvPr>
            <p:ph type="dt" sz="half" idx="10"/>
          </p:nvPr>
        </p:nvSpPr>
        <p:spPr/>
        <p:txBody>
          <a:bodyPr/>
          <a:lstStyle/>
          <a:p>
            <a:fld id="{C164537D-402A-1B43-92EE-612254A4D201}" type="datetimeFigureOut">
              <a:rPr lang="en-US"/>
              <a:t>6/8/2022</a:t>
            </a:fld>
            <a:endParaRPr lang="en-US"/>
          </a:p>
        </p:txBody>
      </p:sp>
      <p:sp>
        <p:nvSpPr>
          <p:cNvPr id="6" name="Footer Placeholder 5">
            <a:extLst>
              <a:ext uri="{FF2B5EF4-FFF2-40B4-BE49-F238E27FC236}">
                <a16:creationId xmlns:a16="http://schemas.microsoft.com/office/drawing/2014/main" id="{E1B9B5FA-20CF-453C-8F9A-39F824FB38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ECC52E-7C92-6B09-E99F-12062D380C95}"/>
              </a:ext>
            </a:extLst>
          </p:cNvPr>
          <p:cNvSpPr>
            <a:spLocks noGrp="1"/>
          </p:cNvSpPr>
          <p:nvPr>
            <p:ph type="sldNum" sz="quarter" idx="12"/>
          </p:nvPr>
        </p:nvSpPr>
        <p:spPr/>
        <p:txBody>
          <a:bodyPr/>
          <a:lstStyle/>
          <a:p>
            <a:fld id="{F231CDBC-A152-0146-B1AF-17ACD89423C8}" type="slidenum">
              <a:rPr lang="en-US"/>
              <a:t>‹#›</a:t>
            </a:fld>
            <a:endParaRPr lang="en-US"/>
          </a:p>
        </p:txBody>
      </p:sp>
    </p:spTree>
    <p:extLst>
      <p:ext uri="{BB962C8B-B14F-4D97-AF65-F5344CB8AC3E}">
        <p14:creationId xmlns:p14="http://schemas.microsoft.com/office/powerpoint/2010/main" val="763335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599A0-3490-8A19-9892-4A925B09E2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812304-5FF5-9A5E-3767-81872C6AB8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DBBFDD-6D09-D07B-0E77-191C862967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8E6B77-FC51-7A42-5619-BDE30B87D4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5AF8B2-CD54-4B79-2346-4CF89391D1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CF8BE0-C530-E983-42F0-E55C41212DC9}"/>
              </a:ext>
            </a:extLst>
          </p:cNvPr>
          <p:cNvSpPr>
            <a:spLocks noGrp="1"/>
          </p:cNvSpPr>
          <p:nvPr>
            <p:ph type="dt" sz="half" idx="10"/>
          </p:nvPr>
        </p:nvSpPr>
        <p:spPr/>
        <p:txBody>
          <a:bodyPr/>
          <a:lstStyle/>
          <a:p>
            <a:fld id="{C164537D-402A-1B43-92EE-612254A4D201}" type="datetimeFigureOut">
              <a:rPr lang="en-US"/>
              <a:t>6/8/2022</a:t>
            </a:fld>
            <a:endParaRPr lang="en-US"/>
          </a:p>
        </p:txBody>
      </p:sp>
      <p:sp>
        <p:nvSpPr>
          <p:cNvPr id="8" name="Footer Placeholder 7">
            <a:extLst>
              <a:ext uri="{FF2B5EF4-FFF2-40B4-BE49-F238E27FC236}">
                <a16:creationId xmlns:a16="http://schemas.microsoft.com/office/drawing/2014/main" id="{4E8665B1-C574-D699-9B75-8C1D13B9D9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0C4B4B-A8A0-4EE1-C6D5-AC6C6149F328}"/>
              </a:ext>
            </a:extLst>
          </p:cNvPr>
          <p:cNvSpPr>
            <a:spLocks noGrp="1"/>
          </p:cNvSpPr>
          <p:nvPr>
            <p:ph type="sldNum" sz="quarter" idx="12"/>
          </p:nvPr>
        </p:nvSpPr>
        <p:spPr/>
        <p:txBody>
          <a:bodyPr/>
          <a:lstStyle/>
          <a:p>
            <a:fld id="{F231CDBC-A152-0146-B1AF-17ACD89423C8}" type="slidenum">
              <a:rPr lang="en-US"/>
              <a:t>‹#›</a:t>
            </a:fld>
            <a:endParaRPr lang="en-US"/>
          </a:p>
        </p:txBody>
      </p:sp>
    </p:spTree>
    <p:extLst>
      <p:ext uri="{BB962C8B-B14F-4D97-AF65-F5344CB8AC3E}">
        <p14:creationId xmlns:p14="http://schemas.microsoft.com/office/powerpoint/2010/main" val="1564019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B5B99-CDC5-4C2A-D939-0AADC87F6A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9E5B3B-248A-74E2-E1AC-55382BC8DAAB}"/>
              </a:ext>
            </a:extLst>
          </p:cNvPr>
          <p:cNvSpPr>
            <a:spLocks noGrp="1"/>
          </p:cNvSpPr>
          <p:nvPr>
            <p:ph type="dt" sz="half" idx="10"/>
          </p:nvPr>
        </p:nvSpPr>
        <p:spPr/>
        <p:txBody>
          <a:bodyPr/>
          <a:lstStyle/>
          <a:p>
            <a:fld id="{C164537D-402A-1B43-92EE-612254A4D201}" type="datetimeFigureOut">
              <a:rPr lang="en-US"/>
              <a:t>6/8/2022</a:t>
            </a:fld>
            <a:endParaRPr lang="en-US"/>
          </a:p>
        </p:txBody>
      </p:sp>
      <p:sp>
        <p:nvSpPr>
          <p:cNvPr id="4" name="Footer Placeholder 3">
            <a:extLst>
              <a:ext uri="{FF2B5EF4-FFF2-40B4-BE49-F238E27FC236}">
                <a16:creationId xmlns:a16="http://schemas.microsoft.com/office/drawing/2014/main" id="{66B163E6-06D9-9283-4F64-2E846700A5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BA81FA-812C-D74F-5B9E-51A99C520333}"/>
              </a:ext>
            </a:extLst>
          </p:cNvPr>
          <p:cNvSpPr>
            <a:spLocks noGrp="1"/>
          </p:cNvSpPr>
          <p:nvPr>
            <p:ph type="sldNum" sz="quarter" idx="12"/>
          </p:nvPr>
        </p:nvSpPr>
        <p:spPr/>
        <p:txBody>
          <a:bodyPr/>
          <a:lstStyle/>
          <a:p>
            <a:fld id="{F231CDBC-A152-0146-B1AF-17ACD89423C8}" type="slidenum">
              <a:rPr lang="en-US"/>
              <a:t>‹#›</a:t>
            </a:fld>
            <a:endParaRPr lang="en-US"/>
          </a:p>
        </p:txBody>
      </p:sp>
    </p:spTree>
    <p:extLst>
      <p:ext uri="{BB962C8B-B14F-4D97-AF65-F5344CB8AC3E}">
        <p14:creationId xmlns:p14="http://schemas.microsoft.com/office/powerpoint/2010/main" val="1749614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BCEB59-087D-E319-A418-5914CAFD9B04}"/>
              </a:ext>
            </a:extLst>
          </p:cNvPr>
          <p:cNvSpPr>
            <a:spLocks noGrp="1"/>
          </p:cNvSpPr>
          <p:nvPr>
            <p:ph type="dt" sz="half" idx="10"/>
          </p:nvPr>
        </p:nvSpPr>
        <p:spPr/>
        <p:txBody>
          <a:bodyPr/>
          <a:lstStyle/>
          <a:p>
            <a:fld id="{C164537D-402A-1B43-92EE-612254A4D201}" type="datetimeFigureOut">
              <a:rPr lang="en-US"/>
              <a:t>6/8/2022</a:t>
            </a:fld>
            <a:endParaRPr lang="en-US"/>
          </a:p>
        </p:txBody>
      </p:sp>
      <p:sp>
        <p:nvSpPr>
          <p:cNvPr id="3" name="Footer Placeholder 2">
            <a:extLst>
              <a:ext uri="{FF2B5EF4-FFF2-40B4-BE49-F238E27FC236}">
                <a16:creationId xmlns:a16="http://schemas.microsoft.com/office/drawing/2014/main" id="{543BFC14-5CF6-C0D2-E5C3-3DB3DD4E34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4B37ABF-AD7E-A26A-E18C-3DD7C3A6AF96}"/>
              </a:ext>
            </a:extLst>
          </p:cNvPr>
          <p:cNvSpPr>
            <a:spLocks noGrp="1"/>
          </p:cNvSpPr>
          <p:nvPr>
            <p:ph type="sldNum" sz="quarter" idx="12"/>
          </p:nvPr>
        </p:nvSpPr>
        <p:spPr/>
        <p:txBody>
          <a:bodyPr/>
          <a:lstStyle/>
          <a:p>
            <a:fld id="{F231CDBC-A152-0146-B1AF-17ACD89423C8}" type="slidenum">
              <a:rPr lang="en-US"/>
              <a:t>‹#›</a:t>
            </a:fld>
            <a:endParaRPr lang="en-US"/>
          </a:p>
        </p:txBody>
      </p:sp>
    </p:spTree>
    <p:extLst>
      <p:ext uri="{BB962C8B-B14F-4D97-AF65-F5344CB8AC3E}">
        <p14:creationId xmlns:p14="http://schemas.microsoft.com/office/powerpoint/2010/main" val="4268643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65D32-9A80-767E-FE91-66D3055BFE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94DC91-3EFA-0A82-6906-5B4B6C26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76BFEC-E237-4A04-0D6B-2259F9F7E8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069BB4-76B4-D265-B148-535EC9443325}"/>
              </a:ext>
            </a:extLst>
          </p:cNvPr>
          <p:cNvSpPr>
            <a:spLocks noGrp="1"/>
          </p:cNvSpPr>
          <p:nvPr>
            <p:ph type="dt" sz="half" idx="10"/>
          </p:nvPr>
        </p:nvSpPr>
        <p:spPr/>
        <p:txBody>
          <a:bodyPr/>
          <a:lstStyle/>
          <a:p>
            <a:fld id="{C164537D-402A-1B43-92EE-612254A4D201}" type="datetimeFigureOut">
              <a:rPr lang="en-US"/>
              <a:t>6/8/2022</a:t>
            </a:fld>
            <a:endParaRPr lang="en-US"/>
          </a:p>
        </p:txBody>
      </p:sp>
      <p:sp>
        <p:nvSpPr>
          <p:cNvPr id="6" name="Footer Placeholder 5">
            <a:extLst>
              <a:ext uri="{FF2B5EF4-FFF2-40B4-BE49-F238E27FC236}">
                <a16:creationId xmlns:a16="http://schemas.microsoft.com/office/drawing/2014/main" id="{EF76A30B-CF3D-BB55-4EC2-FC8EBD6829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AE6203-64C9-D138-3FEA-7D4E4E8B6A7F}"/>
              </a:ext>
            </a:extLst>
          </p:cNvPr>
          <p:cNvSpPr>
            <a:spLocks noGrp="1"/>
          </p:cNvSpPr>
          <p:nvPr>
            <p:ph type="sldNum" sz="quarter" idx="12"/>
          </p:nvPr>
        </p:nvSpPr>
        <p:spPr/>
        <p:txBody>
          <a:bodyPr/>
          <a:lstStyle/>
          <a:p>
            <a:fld id="{F231CDBC-A152-0146-B1AF-17ACD89423C8}" type="slidenum">
              <a:rPr lang="en-US"/>
              <a:t>‹#›</a:t>
            </a:fld>
            <a:endParaRPr lang="en-US"/>
          </a:p>
        </p:txBody>
      </p:sp>
    </p:spTree>
    <p:extLst>
      <p:ext uri="{BB962C8B-B14F-4D97-AF65-F5344CB8AC3E}">
        <p14:creationId xmlns:p14="http://schemas.microsoft.com/office/powerpoint/2010/main" val="3126500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59A14-BE5C-C247-9CC5-9EB0B3F495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EBBB158-8DC0-5BE1-1D91-D2535B552F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0266147-D68D-878A-7803-B49DE195A2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4579CC-1185-F97A-3425-0A4A53EECED8}"/>
              </a:ext>
            </a:extLst>
          </p:cNvPr>
          <p:cNvSpPr>
            <a:spLocks noGrp="1"/>
          </p:cNvSpPr>
          <p:nvPr>
            <p:ph type="dt" sz="half" idx="10"/>
          </p:nvPr>
        </p:nvSpPr>
        <p:spPr/>
        <p:txBody>
          <a:bodyPr/>
          <a:lstStyle/>
          <a:p>
            <a:fld id="{C164537D-402A-1B43-92EE-612254A4D201}" type="datetimeFigureOut">
              <a:rPr lang="en-US"/>
              <a:t>6/8/2022</a:t>
            </a:fld>
            <a:endParaRPr lang="en-US"/>
          </a:p>
        </p:txBody>
      </p:sp>
      <p:sp>
        <p:nvSpPr>
          <p:cNvPr id="6" name="Footer Placeholder 5">
            <a:extLst>
              <a:ext uri="{FF2B5EF4-FFF2-40B4-BE49-F238E27FC236}">
                <a16:creationId xmlns:a16="http://schemas.microsoft.com/office/drawing/2014/main" id="{E7BBA65E-B7A9-DE07-CFD9-CA703FFCF4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CD2034-E16C-654E-3572-A5E904DDBAE0}"/>
              </a:ext>
            </a:extLst>
          </p:cNvPr>
          <p:cNvSpPr>
            <a:spLocks noGrp="1"/>
          </p:cNvSpPr>
          <p:nvPr>
            <p:ph type="sldNum" sz="quarter" idx="12"/>
          </p:nvPr>
        </p:nvSpPr>
        <p:spPr/>
        <p:txBody>
          <a:bodyPr/>
          <a:lstStyle/>
          <a:p>
            <a:fld id="{F231CDBC-A152-0146-B1AF-17ACD89423C8}" type="slidenum">
              <a:rPr lang="en-US"/>
              <a:t>‹#›</a:t>
            </a:fld>
            <a:endParaRPr lang="en-US"/>
          </a:p>
        </p:txBody>
      </p:sp>
    </p:spTree>
    <p:extLst>
      <p:ext uri="{BB962C8B-B14F-4D97-AF65-F5344CB8AC3E}">
        <p14:creationId xmlns:p14="http://schemas.microsoft.com/office/powerpoint/2010/main" val="583771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1B9E2-636F-8158-8063-CC5E096A13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810EB5-90F7-5946-4355-39AB3487D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EAE07D-D0BC-C29B-D4BF-C47DB73D4283}"/>
              </a:ext>
            </a:extLst>
          </p:cNvPr>
          <p:cNvSpPr>
            <a:spLocks noGrp="1"/>
          </p:cNvSpPr>
          <p:nvPr>
            <p:ph type="dt" sz="half" idx="10"/>
          </p:nvPr>
        </p:nvSpPr>
        <p:spPr/>
        <p:txBody>
          <a:bodyPr/>
          <a:lstStyle/>
          <a:p>
            <a:fld id="{C164537D-402A-1B43-92EE-612254A4D201}" type="datetimeFigureOut">
              <a:rPr lang="en-US"/>
              <a:t>6/8/2022</a:t>
            </a:fld>
            <a:endParaRPr lang="en-US"/>
          </a:p>
        </p:txBody>
      </p:sp>
      <p:sp>
        <p:nvSpPr>
          <p:cNvPr id="5" name="Footer Placeholder 4">
            <a:extLst>
              <a:ext uri="{FF2B5EF4-FFF2-40B4-BE49-F238E27FC236}">
                <a16:creationId xmlns:a16="http://schemas.microsoft.com/office/drawing/2014/main" id="{B55B3E7F-D5D6-188D-E8C7-7475CE04E5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B7309C-F0BC-64C7-A040-8E21CEB904BE}"/>
              </a:ext>
            </a:extLst>
          </p:cNvPr>
          <p:cNvSpPr>
            <a:spLocks noGrp="1"/>
          </p:cNvSpPr>
          <p:nvPr>
            <p:ph type="sldNum" sz="quarter" idx="12"/>
          </p:nvPr>
        </p:nvSpPr>
        <p:spPr/>
        <p:txBody>
          <a:bodyPr/>
          <a:lstStyle/>
          <a:p>
            <a:fld id="{F231CDBC-A152-0146-B1AF-17ACD89423C8}" type="slidenum">
              <a:rPr lang="en-US"/>
              <a:t>‹#›</a:t>
            </a:fld>
            <a:endParaRPr lang="en-US"/>
          </a:p>
        </p:txBody>
      </p:sp>
    </p:spTree>
    <p:extLst>
      <p:ext uri="{BB962C8B-B14F-4D97-AF65-F5344CB8AC3E}">
        <p14:creationId xmlns:p14="http://schemas.microsoft.com/office/powerpoint/2010/main" val="3180044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328899-299E-9896-25D9-C31F6AD4F81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9AF372F-0DF6-545A-D93B-EB4D2865A4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8DBF59-6E4D-5F5A-E09C-B6A0B996CEDE}"/>
              </a:ext>
            </a:extLst>
          </p:cNvPr>
          <p:cNvSpPr>
            <a:spLocks noGrp="1"/>
          </p:cNvSpPr>
          <p:nvPr>
            <p:ph type="dt" sz="half" idx="10"/>
          </p:nvPr>
        </p:nvSpPr>
        <p:spPr/>
        <p:txBody>
          <a:bodyPr/>
          <a:lstStyle/>
          <a:p>
            <a:fld id="{C164537D-402A-1B43-92EE-612254A4D201}" type="datetimeFigureOut">
              <a:rPr lang="en-US"/>
              <a:t>6/8/2022</a:t>
            </a:fld>
            <a:endParaRPr lang="en-US"/>
          </a:p>
        </p:txBody>
      </p:sp>
      <p:sp>
        <p:nvSpPr>
          <p:cNvPr id="5" name="Footer Placeholder 4">
            <a:extLst>
              <a:ext uri="{FF2B5EF4-FFF2-40B4-BE49-F238E27FC236}">
                <a16:creationId xmlns:a16="http://schemas.microsoft.com/office/drawing/2014/main" id="{B6B422AC-DD09-D5E7-4C91-7A169331F0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5AE6E1-C32C-1399-FE99-1F8D9F05698A}"/>
              </a:ext>
            </a:extLst>
          </p:cNvPr>
          <p:cNvSpPr>
            <a:spLocks noGrp="1"/>
          </p:cNvSpPr>
          <p:nvPr>
            <p:ph type="sldNum" sz="quarter" idx="12"/>
          </p:nvPr>
        </p:nvSpPr>
        <p:spPr/>
        <p:txBody>
          <a:bodyPr/>
          <a:lstStyle/>
          <a:p>
            <a:fld id="{F231CDBC-A152-0146-B1AF-17ACD89423C8}" type="slidenum">
              <a:rPr lang="en-US"/>
              <a:t>‹#›</a:t>
            </a:fld>
            <a:endParaRPr lang="en-US"/>
          </a:p>
        </p:txBody>
      </p:sp>
    </p:spTree>
    <p:extLst>
      <p:ext uri="{BB962C8B-B14F-4D97-AF65-F5344CB8AC3E}">
        <p14:creationId xmlns:p14="http://schemas.microsoft.com/office/powerpoint/2010/main" val="3359659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E548A3-3D19-9B01-DA38-569B35E9B6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A48884-1D0B-67EF-44BA-855FC9B245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4D8F18-1BDA-694B-227C-996E7001F0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64537D-402A-1B43-92EE-612254A4D201}" type="datetimeFigureOut">
              <a:rPr lang="en-US"/>
              <a:t>6/8/2022</a:t>
            </a:fld>
            <a:endParaRPr lang="en-US"/>
          </a:p>
        </p:txBody>
      </p:sp>
      <p:sp>
        <p:nvSpPr>
          <p:cNvPr id="5" name="Footer Placeholder 4">
            <a:extLst>
              <a:ext uri="{FF2B5EF4-FFF2-40B4-BE49-F238E27FC236}">
                <a16:creationId xmlns:a16="http://schemas.microsoft.com/office/drawing/2014/main" id="{CC5E8AE9-8022-475F-9EF3-3D10991E0C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F7E147-2A4F-ED1A-A5FE-62A45D90F8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31CDBC-A152-0146-B1AF-17ACD89423C8}" type="slidenum">
              <a:rPr lang="en-US"/>
              <a:t>‹#›</a:t>
            </a:fld>
            <a:endParaRPr lang="en-US"/>
          </a:p>
        </p:txBody>
      </p:sp>
    </p:spTree>
    <p:extLst>
      <p:ext uri="{BB962C8B-B14F-4D97-AF65-F5344CB8AC3E}">
        <p14:creationId xmlns:p14="http://schemas.microsoft.com/office/powerpoint/2010/main" val="1823056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10A5B-66EE-9E16-9833-E3E5D944A65F}"/>
              </a:ext>
            </a:extLst>
          </p:cNvPr>
          <p:cNvSpPr>
            <a:spLocks noGrp="1"/>
          </p:cNvSpPr>
          <p:nvPr>
            <p:ph type="ctrTitle"/>
          </p:nvPr>
        </p:nvSpPr>
        <p:spPr/>
        <p:txBody>
          <a:bodyPr/>
          <a:lstStyle/>
          <a:p>
            <a:r>
              <a:rPr lang="en-IN" b="1">
                <a:solidFill>
                  <a:srgbClr val="C00000"/>
                </a:solidFill>
              </a:rPr>
              <a:t>बी.ए. प्रथम वर्ष, द्वितीय सेमेस्टर</a:t>
            </a:r>
            <a:endParaRPr lang="en-US" b="1">
              <a:solidFill>
                <a:srgbClr val="C00000"/>
              </a:solidFill>
            </a:endParaRPr>
          </a:p>
        </p:txBody>
      </p:sp>
      <p:sp>
        <p:nvSpPr>
          <p:cNvPr id="3" name="Subtitle 2">
            <a:extLst>
              <a:ext uri="{FF2B5EF4-FFF2-40B4-BE49-F238E27FC236}">
                <a16:creationId xmlns:a16="http://schemas.microsoft.com/office/drawing/2014/main" id="{1771FEFB-FBC4-3FF8-F010-A01F81C88F81}"/>
              </a:ext>
            </a:extLst>
          </p:cNvPr>
          <p:cNvSpPr>
            <a:spLocks noGrp="1"/>
          </p:cNvSpPr>
          <p:nvPr>
            <p:ph type="subTitle" idx="1"/>
          </p:nvPr>
        </p:nvSpPr>
        <p:spPr>
          <a:xfrm>
            <a:off x="1524000" y="4079875"/>
            <a:ext cx="9144000" cy="1655762"/>
          </a:xfrm>
        </p:spPr>
        <p:txBody>
          <a:bodyPr>
            <a:normAutofit/>
          </a:bodyPr>
          <a:lstStyle/>
          <a:p>
            <a:r>
              <a:rPr lang="en-IN" sz="4000" b="1">
                <a:solidFill>
                  <a:srgbClr val="C00000"/>
                </a:solidFill>
              </a:rPr>
              <a:t>इकाई-3</a:t>
            </a:r>
            <a:endParaRPr lang="en-US" sz="4000" b="1">
              <a:solidFill>
                <a:srgbClr val="C00000"/>
              </a:solidFill>
            </a:endParaRPr>
          </a:p>
        </p:txBody>
      </p:sp>
    </p:spTree>
    <p:extLst>
      <p:ext uri="{BB962C8B-B14F-4D97-AF65-F5344CB8AC3E}">
        <p14:creationId xmlns:p14="http://schemas.microsoft.com/office/powerpoint/2010/main" val="1308815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EED7E-53D3-90CF-4A43-F02F164773E5}"/>
              </a:ext>
            </a:extLst>
          </p:cNvPr>
          <p:cNvSpPr>
            <a:spLocks noGrp="1"/>
          </p:cNvSpPr>
          <p:nvPr>
            <p:ph type="title"/>
          </p:nvPr>
        </p:nvSpPr>
        <p:spPr/>
        <p:txBody>
          <a:bodyPr/>
          <a:lstStyle/>
          <a:p>
            <a:pPr algn="ctr"/>
            <a:r>
              <a:rPr lang="en-IN" b="1">
                <a:solidFill>
                  <a:srgbClr val="C00000"/>
                </a:solidFill>
              </a:rPr>
              <a:t>आय एवं व्यय का चक्रीय प्रवाह </a:t>
            </a:r>
            <a:r>
              <a:rPr lang="en-IN" b="1">
                <a:solidFill>
                  <a:srgbClr val="00B050"/>
                </a:solidFill>
              </a:rPr>
              <a:t>(Curcular flow of income and expenditure)</a:t>
            </a:r>
            <a:endParaRPr lang="en-US" b="1">
              <a:solidFill>
                <a:srgbClr val="00B050"/>
              </a:solidFill>
            </a:endParaRPr>
          </a:p>
        </p:txBody>
      </p:sp>
      <p:sp>
        <p:nvSpPr>
          <p:cNvPr id="3" name="Content Placeholder 2">
            <a:extLst>
              <a:ext uri="{FF2B5EF4-FFF2-40B4-BE49-F238E27FC236}">
                <a16:creationId xmlns:a16="http://schemas.microsoft.com/office/drawing/2014/main" id="{8EA79751-FB08-3723-94AE-D019B79E98BF}"/>
              </a:ext>
            </a:extLst>
          </p:cNvPr>
          <p:cNvSpPr>
            <a:spLocks noGrp="1"/>
          </p:cNvSpPr>
          <p:nvPr>
            <p:ph idx="1"/>
          </p:nvPr>
        </p:nvSpPr>
        <p:spPr>
          <a:xfrm>
            <a:off x="998935" y="2506662"/>
            <a:ext cx="10515600" cy="4351338"/>
          </a:xfrm>
        </p:spPr>
        <p:txBody>
          <a:bodyPr/>
          <a:lstStyle/>
          <a:p>
            <a:pPr marL="0" indent="0" algn="ctr">
              <a:buNone/>
            </a:pPr>
            <a:r>
              <a:rPr lang="en-IN" b="1">
                <a:solidFill>
                  <a:srgbClr val="C00000"/>
                </a:solidFill>
              </a:rPr>
              <a:t>आय - प्रवाहो की चक्रीय- प्रवृत्ति</a:t>
            </a:r>
          </a:p>
          <a:p>
            <a:pPr marL="0" indent="0" algn="ctr">
              <a:buNone/>
            </a:pPr>
            <a:r>
              <a:rPr lang="en-IN" b="1">
                <a:solidFill>
                  <a:srgbClr val="00B050"/>
                </a:solidFill>
              </a:rPr>
              <a:t>(Circular –tendency of income- flow)</a:t>
            </a:r>
          </a:p>
          <a:p>
            <a:pPr marL="0" indent="0">
              <a:buNone/>
            </a:pPr>
            <a:r>
              <a:rPr lang="en-IN" b="1">
                <a:solidFill>
                  <a:srgbClr val="0070C0"/>
                </a:solidFill>
              </a:rPr>
              <a:t>संपूर्ण अर्थव्यवस्था परस्पर संम्बद्ध क्रियाओं का एक जटिल तंत्र है। इन क्रियाओं में “उपभोग” और “उत्पादन” विषयक क्रियाओं की अर्थव्यवस्था के संचालन में निर्णायक भूमिका होती हैं। इन क्रियाओ के संबंध में मुख्य निर्णायक है – </a:t>
            </a:r>
          </a:p>
          <a:p>
            <a:pPr marL="514350" indent="-514350">
              <a:buFont typeface="+mj-lt"/>
              <a:buAutoNum type="arabicPeriod"/>
            </a:pPr>
            <a:r>
              <a:rPr lang="en-IN" b="1">
                <a:solidFill>
                  <a:srgbClr val="0070C0"/>
                </a:solidFill>
              </a:rPr>
              <a:t>परिवार (घरेलू क्षेत्र,) (Family domestic field) </a:t>
            </a:r>
          </a:p>
          <a:p>
            <a:pPr marL="514350" indent="-514350">
              <a:buFont typeface="+mj-lt"/>
              <a:buAutoNum type="arabicPeriod"/>
            </a:pPr>
            <a:r>
              <a:rPr lang="en-IN" b="1">
                <a:solidFill>
                  <a:srgbClr val="0070C0"/>
                </a:solidFill>
              </a:rPr>
              <a:t>फर्म (उत्पादक क्षेत्र,) (Firm Firm field) </a:t>
            </a:r>
          </a:p>
          <a:p>
            <a:pPr marL="514350" indent="-514350">
              <a:buFont typeface="+mj-lt"/>
              <a:buAutoNum type="arabicPeriod"/>
            </a:pPr>
            <a:r>
              <a:rPr lang="en-IN" b="1">
                <a:solidFill>
                  <a:srgbClr val="0070C0"/>
                </a:solidFill>
              </a:rPr>
              <a:t>सरकार (सरकारी क्षेत्र।) (Government Government field) </a:t>
            </a:r>
            <a:endParaRPr lang="en-US" b="1">
              <a:solidFill>
                <a:srgbClr val="0070C0"/>
              </a:solidFill>
            </a:endParaRPr>
          </a:p>
        </p:txBody>
      </p:sp>
    </p:spTree>
    <p:extLst>
      <p:ext uri="{BB962C8B-B14F-4D97-AF65-F5344CB8AC3E}">
        <p14:creationId xmlns:p14="http://schemas.microsoft.com/office/powerpoint/2010/main" val="1770090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93AF2-00B4-F830-8BD3-628F21EA2D7E}"/>
              </a:ext>
            </a:extLst>
          </p:cNvPr>
          <p:cNvSpPr>
            <a:spLocks noGrp="1"/>
          </p:cNvSpPr>
          <p:nvPr>
            <p:ph type="title"/>
          </p:nvPr>
        </p:nvSpPr>
        <p:spPr/>
        <p:txBody>
          <a:bodyPr/>
          <a:lstStyle/>
          <a:p>
            <a:pPr algn="ctr"/>
            <a:r>
              <a:rPr lang="en-IN" b="1">
                <a:solidFill>
                  <a:srgbClr val="C00000"/>
                </a:solidFill>
              </a:rPr>
              <a:t>आय का चक्रीय प्रवाह   </a:t>
            </a:r>
            <a:br>
              <a:rPr lang="en-IN" b="1">
                <a:solidFill>
                  <a:srgbClr val="C00000"/>
                </a:solidFill>
              </a:rPr>
            </a:br>
            <a:r>
              <a:rPr lang="en-IN" b="1">
                <a:solidFill>
                  <a:srgbClr val="C00000"/>
                </a:solidFill>
              </a:rPr>
              <a:t> </a:t>
            </a:r>
            <a:r>
              <a:rPr lang="en-IN" b="1">
                <a:solidFill>
                  <a:srgbClr val="00B050"/>
                </a:solidFill>
              </a:rPr>
              <a:t>(Circular flow of income) </a:t>
            </a:r>
            <a:endParaRPr lang="en-US" b="1">
              <a:solidFill>
                <a:srgbClr val="00B050"/>
              </a:solidFill>
            </a:endParaRPr>
          </a:p>
        </p:txBody>
      </p:sp>
      <p:sp>
        <p:nvSpPr>
          <p:cNvPr id="3" name="Content Placeholder 2">
            <a:extLst>
              <a:ext uri="{FF2B5EF4-FFF2-40B4-BE49-F238E27FC236}">
                <a16:creationId xmlns:a16="http://schemas.microsoft.com/office/drawing/2014/main" id="{33544D60-5839-2AB9-46F3-304448F8600E}"/>
              </a:ext>
            </a:extLst>
          </p:cNvPr>
          <p:cNvSpPr>
            <a:spLocks noGrp="1"/>
          </p:cNvSpPr>
          <p:nvPr>
            <p:ph idx="1"/>
          </p:nvPr>
        </p:nvSpPr>
        <p:spPr/>
        <p:txBody>
          <a:bodyPr/>
          <a:lstStyle/>
          <a:p>
            <a:r>
              <a:rPr lang="en-IN" b="1">
                <a:solidFill>
                  <a:srgbClr val="0070C0"/>
                </a:solidFill>
              </a:rPr>
              <a:t>उत्पादन करने के लिए फर्मो  को उत्पादन के साधनों- पूंजी और श्रम की आवश्यकता पड़ती है। श्रम को घरेलू- क्षेत्र से ही प्राप्त किया जा सकता है। श्रम की सीमाओं के बदले परिवार को मेद्रिक भुगतान प्राप्त होता है जो उनकी आय हैं। परिवार अपनी आय को फर्मों द्वारा उत्पन्न वस्तुओं को खरीदने पर खर्च करते हैं। परिवार वस्तुओं को कर के लिए जो भुगतान करते हैं वह फर्मों की आय होती है यह भुगतान मुद्रा के रूप में किए जाते हैं इस प्रकार श्रम की सेवाओं के लिए भुगतान की गई मुद्रा राशि  अथवा फर्म क्षेत्र की आय मानी जाती है</a:t>
            </a:r>
            <a:endParaRPr lang="en-US" b="1">
              <a:solidFill>
                <a:srgbClr val="0070C0"/>
              </a:solidFill>
            </a:endParaRPr>
          </a:p>
        </p:txBody>
      </p:sp>
    </p:spTree>
    <p:extLst>
      <p:ext uri="{BB962C8B-B14F-4D97-AF65-F5344CB8AC3E}">
        <p14:creationId xmlns:p14="http://schemas.microsoft.com/office/powerpoint/2010/main" val="1763006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9D117-47F5-2974-B233-EDC3D65888FF}"/>
              </a:ext>
            </a:extLst>
          </p:cNvPr>
          <p:cNvSpPr>
            <a:spLocks noGrp="1"/>
          </p:cNvSpPr>
          <p:nvPr>
            <p:ph type="title"/>
          </p:nvPr>
        </p:nvSpPr>
        <p:spPr/>
        <p:txBody>
          <a:bodyPr>
            <a:normAutofit fontScale="90000"/>
          </a:bodyPr>
          <a:lstStyle/>
          <a:p>
            <a:pPr algn="ctr"/>
            <a:r>
              <a:rPr lang="en-IN" b="1">
                <a:solidFill>
                  <a:srgbClr val="C00000"/>
                </a:solidFill>
              </a:rPr>
              <a:t>बंद अर्थव्यवस्था एवं आय का चक्रीय प्रवाह</a:t>
            </a:r>
            <a:br>
              <a:rPr lang="en-IN" b="1">
                <a:solidFill>
                  <a:srgbClr val="C00000"/>
                </a:solidFill>
              </a:rPr>
            </a:br>
            <a:r>
              <a:rPr lang="en-IN" b="1">
                <a:solidFill>
                  <a:srgbClr val="C00000"/>
                </a:solidFill>
              </a:rPr>
              <a:t> </a:t>
            </a:r>
            <a:r>
              <a:rPr lang="en-IN" b="1">
                <a:solidFill>
                  <a:srgbClr val="00B050"/>
                </a:solidFill>
              </a:rPr>
              <a:t>A closed economy and curcular flow of income</a:t>
            </a:r>
            <a:endParaRPr lang="en-US" b="1">
              <a:solidFill>
                <a:srgbClr val="00B050"/>
              </a:solidFill>
            </a:endParaRPr>
          </a:p>
        </p:txBody>
      </p:sp>
      <p:sp>
        <p:nvSpPr>
          <p:cNvPr id="3" name="Content Placeholder 2">
            <a:extLst>
              <a:ext uri="{FF2B5EF4-FFF2-40B4-BE49-F238E27FC236}">
                <a16:creationId xmlns:a16="http://schemas.microsoft.com/office/drawing/2014/main" id="{4ECCABA4-8AC4-9335-75ED-9E18A95DA992}"/>
              </a:ext>
            </a:extLst>
          </p:cNvPr>
          <p:cNvSpPr>
            <a:spLocks noGrp="1"/>
          </p:cNvSpPr>
          <p:nvPr>
            <p:ph idx="1"/>
          </p:nvPr>
        </p:nvSpPr>
        <p:spPr/>
        <p:txBody>
          <a:bodyPr/>
          <a:lstStyle/>
          <a:p>
            <a:r>
              <a:rPr lang="en-IN" b="1">
                <a:solidFill>
                  <a:srgbClr val="0070C0"/>
                </a:solidFill>
              </a:rPr>
              <a:t>आधुनिक पूंजीवादी अर्थव्यवस्था में उत्पादन एवं विनिमय के कार्य दो प्रकार के प्रवाह को निर्धारित करते हैं प्रथम स्थिति में व्यवसायिक फर्मों में विभिन्न प्रकार की वस्तुओं का उत्पादन करने के लिए उत्पादन के साधनों की मांग करती हैं। और इनकी पूर्ति परिवार क्षेत्र से की जाती है। द्वितीय स्थिति में इसके बाद में परिवार के लोग इनका उपयोग कर अपनी आवश्यकता की पूर्ति करने के लिए इन वस्तुओं की मांग करते हैं बाजार में यह वस्तुएं परिवारों को भेज दी जाती हैं इस प्रकार व्यवसाय फर्मो एवं परिवारों के बीच वस्तुओं एवं सेवाओं का चक्रीय प्रवाह चलता रहता है। अर्थशास्त्र में इसे वास्तविक प्रवाह कहा जाता है।</a:t>
            </a:r>
            <a:endParaRPr lang="en-US" b="1">
              <a:solidFill>
                <a:srgbClr val="0070C0"/>
              </a:solidFill>
            </a:endParaRPr>
          </a:p>
        </p:txBody>
      </p:sp>
    </p:spTree>
    <p:extLst>
      <p:ext uri="{BB962C8B-B14F-4D97-AF65-F5344CB8AC3E}">
        <p14:creationId xmlns:p14="http://schemas.microsoft.com/office/powerpoint/2010/main" val="157808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950C-F22E-51B4-C4F5-8FD32550F220}"/>
              </a:ext>
            </a:extLst>
          </p:cNvPr>
          <p:cNvSpPr>
            <a:spLocks noGrp="1"/>
          </p:cNvSpPr>
          <p:nvPr>
            <p:ph type="title"/>
          </p:nvPr>
        </p:nvSpPr>
        <p:spPr>
          <a:xfrm>
            <a:off x="838200" y="633016"/>
            <a:ext cx="10515600" cy="1325563"/>
          </a:xfrm>
        </p:spPr>
        <p:txBody>
          <a:bodyPr>
            <a:normAutofit fontScale="90000"/>
          </a:bodyPr>
          <a:lstStyle/>
          <a:p>
            <a:pPr algn="ctr"/>
            <a:r>
              <a:rPr lang="en-IN" b="1">
                <a:solidFill>
                  <a:srgbClr val="C00000"/>
                </a:solidFill>
              </a:rPr>
              <a:t>दो- क्षेत्र वाली अर्थव्यवस्था में आय का चक्रीय प्रवाह </a:t>
            </a:r>
            <a:r>
              <a:rPr lang="en-IN" b="1">
                <a:solidFill>
                  <a:srgbClr val="00B050"/>
                </a:solidFill>
              </a:rPr>
              <a:t>(Curcular flow of income in a two- sector economy)</a:t>
            </a:r>
            <a:endParaRPr lang="en-US" b="1">
              <a:solidFill>
                <a:srgbClr val="00B050"/>
              </a:solidFill>
            </a:endParaRPr>
          </a:p>
        </p:txBody>
      </p:sp>
      <p:sp>
        <p:nvSpPr>
          <p:cNvPr id="3" name="Content Placeholder 2">
            <a:extLst>
              <a:ext uri="{FF2B5EF4-FFF2-40B4-BE49-F238E27FC236}">
                <a16:creationId xmlns:a16="http://schemas.microsoft.com/office/drawing/2014/main" id="{20936F77-22EC-EB5D-73CA-38FA57CBEC66}"/>
              </a:ext>
            </a:extLst>
          </p:cNvPr>
          <p:cNvSpPr>
            <a:spLocks noGrp="1"/>
          </p:cNvSpPr>
          <p:nvPr>
            <p:ph idx="1"/>
          </p:nvPr>
        </p:nvSpPr>
        <p:spPr>
          <a:xfrm>
            <a:off x="838200" y="2506662"/>
            <a:ext cx="10515600" cy="4351338"/>
          </a:xfrm>
        </p:spPr>
        <p:txBody>
          <a:bodyPr/>
          <a:lstStyle/>
          <a:p>
            <a:r>
              <a:rPr lang="en-IN" b="1">
                <a:solidFill>
                  <a:srgbClr val="0070C0"/>
                </a:solidFill>
              </a:rPr>
              <a:t>मैद्रिक अर्थव्यवस्था के अंतर्गत व्यवसायिक फार्मो से उत्पादन के साधनों को मजदूरी, ब्याज, लगान, वेतन एवं लाभ के रूप में आय का प्रभाव होता है और बाद में इन साधनों के स्वामियों के द्वारा अपनी आवश्यकताओं की संतुष्टि के लिए वस्तुओं के विक्रय में भुगतान के रूप में मुद्रा का प्रभाव व्यवसायिक फर्मों को होता है। मैद्रिक प्रवाह इन दोनों क्षेत्रों में निरंतर चलता  रहता  हैं।</a:t>
            </a:r>
            <a:endParaRPr lang="en-US" b="1">
              <a:solidFill>
                <a:srgbClr val="0070C0"/>
              </a:solidFill>
            </a:endParaRPr>
          </a:p>
        </p:txBody>
      </p:sp>
    </p:spTree>
    <p:extLst>
      <p:ext uri="{BB962C8B-B14F-4D97-AF65-F5344CB8AC3E}">
        <p14:creationId xmlns:p14="http://schemas.microsoft.com/office/powerpoint/2010/main" val="2275237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55C1B-9B5E-F5C1-788A-9CD5C2C69A2E}"/>
              </a:ext>
            </a:extLst>
          </p:cNvPr>
          <p:cNvSpPr>
            <a:spLocks noGrp="1"/>
          </p:cNvSpPr>
          <p:nvPr>
            <p:ph type="title"/>
          </p:nvPr>
        </p:nvSpPr>
        <p:spPr>
          <a:xfrm>
            <a:off x="838200" y="561578"/>
            <a:ext cx="10515600" cy="1325563"/>
          </a:xfrm>
        </p:spPr>
        <p:txBody>
          <a:bodyPr/>
          <a:lstStyle/>
          <a:p>
            <a:pPr algn="ctr"/>
            <a:r>
              <a:rPr lang="en-IN" b="1">
                <a:solidFill>
                  <a:srgbClr val="C00000"/>
                </a:solidFill>
              </a:rPr>
              <a:t>वास्तविक प्रवाह, मैद्रिक प्रवाह एवं बाजार</a:t>
            </a:r>
            <a:br>
              <a:rPr lang="en-IN" b="1">
                <a:solidFill>
                  <a:srgbClr val="C00000"/>
                </a:solidFill>
              </a:rPr>
            </a:br>
            <a:r>
              <a:rPr lang="en-IN" b="1">
                <a:solidFill>
                  <a:srgbClr val="00B050"/>
                </a:solidFill>
              </a:rPr>
              <a:t>(Real flow, money flow and market)</a:t>
            </a:r>
            <a:endParaRPr lang="en-US" b="1">
              <a:solidFill>
                <a:srgbClr val="00B050"/>
              </a:solidFill>
            </a:endParaRPr>
          </a:p>
        </p:txBody>
      </p:sp>
      <p:sp>
        <p:nvSpPr>
          <p:cNvPr id="3" name="Content Placeholder 2">
            <a:extLst>
              <a:ext uri="{FF2B5EF4-FFF2-40B4-BE49-F238E27FC236}">
                <a16:creationId xmlns:a16="http://schemas.microsoft.com/office/drawing/2014/main" id="{F69144ED-6628-CD70-54F7-611A26EE3377}"/>
              </a:ext>
            </a:extLst>
          </p:cNvPr>
          <p:cNvSpPr>
            <a:spLocks noGrp="1"/>
          </p:cNvSpPr>
          <p:nvPr>
            <p:ph idx="1"/>
          </p:nvPr>
        </p:nvSpPr>
        <p:spPr>
          <a:xfrm>
            <a:off x="838200" y="2506662"/>
            <a:ext cx="10515600" cy="4351338"/>
          </a:xfrm>
        </p:spPr>
        <p:txBody>
          <a:bodyPr>
            <a:normAutofit lnSpcReduction="10000"/>
          </a:bodyPr>
          <a:lstStyle/>
          <a:p>
            <a:r>
              <a:rPr lang="en-IN">
                <a:solidFill>
                  <a:srgbClr val="0070C0"/>
                </a:solidFill>
              </a:rPr>
              <a:t>पूंजीवादी अर्थव्यवस्था मैं वास्तविक तथा मैद्रिक प्रवाह दो बाजारों - </a:t>
            </a:r>
            <a:r>
              <a:rPr lang="en-IN" b="1">
                <a:solidFill>
                  <a:srgbClr val="0070C0"/>
                </a:solidFill>
              </a:rPr>
              <a:t>साधन बाजार, वस्तु बाजार </a:t>
            </a:r>
            <a:r>
              <a:rPr lang="en-IN">
                <a:solidFill>
                  <a:srgbClr val="0070C0"/>
                </a:solidFill>
              </a:rPr>
              <a:t>के माध्यम से होता है। </a:t>
            </a:r>
            <a:r>
              <a:rPr lang="en-IN" b="1">
                <a:solidFill>
                  <a:srgbClr val="0070C0"/>
                </a:solidFill>
              </a:rPr>
              <a:t>साधन बाजार</a:t>
            </a:r>
            <a:r>
              <a:rPr lang="en-IN">
                <a:solidFill>
                  <a:srgbClr val="0070C0"/>
                </a:solidFill>
              </a:rPr>
              <a:t> में व्यवसायिक फर्मे, परिवार- क्षेत्र से उत्पादन के साधनों को प्राप्त करती हैं। यह आर्थिक संसाधनों का ‘</a:t>
            </a:r>
            <a:r>
              <a:rPr lang="en-IN" b="1">
                <a:solidFill>
                  <a:srgbClr val="0070C0"/>
                </a:solidFill>
              </a:rPr>
              <a:t>वास्तविक</a:t>
            </a:r>
            <a:r>
              <a:rPr lang="en-IN">
                <a:solidFill>
                  <a:srgbClr val="0070C0"/>
                </a:solidFill>
              </a:rPr>
              <a:t> </a:t>
            </a:r>
            <a:r>
              <a:rPr lang="en-IN" b="1">
                <a:solidFill>
                  <a:srgbClr val="0070C0"/>
                </a:solidFill>
              </a:rPr>
              <a:t>प्रवाह</a:t>
            </a:r>
            <a:r>
              <a:rPr lang="en-IN">
                <a:solidFill>
                  <a:srgbClr val="0070C0"/>
                </a:solidFill>
              </a:rPr>
              <a:t> ‘ होता है। व्यवसायिक फर्मे  में इनके लिए लगान, मजदूरी, ब्याज एवं लाभ के रूप में मूल्य चुकाती हैं ये पारिश्रमिक परिवार क्षेत्र की </a:t>
            </a:r>
            <a:r>
              <a:rPr lang="en-IN" b="1">
                <a:solidFill>
                  <a:srgbClr val="0070C0"/>
                </a:solidFill>
              </a:rPr>
              <a:t>मैद्रिक आय</a:t>
            </a:r>
            <a:r>
              <a:rPr lang="en-IN">
                <a:solidFill>
                  <a:srgbClr val="0070C0"/>
                </a:solidFill>
              </a:rPr>
              <a:t> होती है। अतः यह व्यवसायिक  फर्म से परिवार क्षेत्र को ‘मैद्रिक प्रवाह’ होता है।</a:t>
            </a:r>
          </a:p>
          <a:p>
            <a:r>
              <a:rPr lang="en-IN">
                <a:solidFill>
                  <a:srgbClr val="0070C0"/>
                </a:solidFill>
              </a:rPr>
              <a:t>परिवार क्षेत्र में लोगों को जो आय प्राप्त होती है, उसमें भी वस्तु बाजार में अपनी आवश्यकता की वस्तुएं क्रय करते हैं। अतः  परिवार-क्षेत्र से व्यवसायिक फर्मो को वस्तुओं के मूल्यों का भुगतान मैद्रिक प्रवाह कहलाता है, किंतु व्यवसायिक फर्मों के द्वारा वस्तु बाजार में परिवार क्षेत्रों को वस्तुओं की बिक्री व्यवसायिक फर्मों से परिवार क्षेत्र को </a:t>
            </a:r>
            <a:r>
              <a:rPr lang="en-IN" b="1">
                <a:solidFill>
                  <a:srgbClr val="0070C0"/>
                </a:solidFill>
              </a:rPr>
              <a:t>वास्तविक प्रवाह</a:t>
            </a:r>
            <a:r>
              <a:rPr lang="en-IN">
                <a:solidFill>
                  <a:srgbClr val="0070C0"/>
                </a:solidFill>
              </a:rPr>
              <a:t> कहलाता है।</a:t>
            </a:r>
            <a:endParaRPr lang="en-US">
              <a:solidFill>
                <a:srgbClr val="0070C0"/>
              </a:solidFill>
            </a:endParaRPr>
          </a:p>
        </p:txBody>
      </p:sp>
    </p:spTree>
    <p:extLst>
      <p:ext uri="{BB962C8B-B14F-4D97-AF65-F5344CB8AC3E}">
        <p14:creationId xmlns:p14="http://schemas.microsoft.com/office/powerpoint/2010/main" val="2155746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029B9-18E1-36BE-CAD9-959B5EB4899E}"/>
              </a:ext>
            </a:extLst>
          </p:cNvPr>
          <p:cNvSpPr>
            <a:spLocks noGrp="1"/>
          </p:cNvSpPr>
          <p:nvPr>
            <p:ph type="title"/>
          </p:nvPr>
        </p:nvSpPr>
        <p:spPr/>
        <p:txBody>
          <a:bodyPr/>
          <a:lstStyle/>
          <a:p>
            <a:pPr algn="ctr"/>
            <a:r>
              <a:rPr lang="en-IN" b="1">
                <a:solidFill>
                  <a:srgbClr val="C00000"/>
                </a:solidFill>
              </a:rPr>
              <a:t>मान्यताएं </a:t>
            </a:r>
            <a:r>
              <a:rPr lang="en-IN" b="1">
                <a:solidFill>
                  <a:srgbClr val="00B050"/>
                </a:solidFill>
              </a:rPr>
              <a:t>(Assumption)</a:t>
            </a:r>
            <a:endParaRPr lang="en-US" b="1">
              <a:solidFill>
                <a:srgbClr val="00B050"/>
              </a:solidFill>
            </a:endParaRPr>
          </a:p>
        </p:txBody>
      </p:sp>
      <p:sp>
        <p:nvSpPr>
          <p:cNvPr id="3" name="Content Placeholder 2">
            <a:extLst>
              <a:ext uri="{FF2B5EF4-FFF2-40B4-BE49-F238E27FC236}">
                <a16:creationId xmlns:a16="http://schemas.microsoft.com/office/drawing/2014/main" id="{DEB7B98D-6418-158B-E616-50698C9647BB}"/>
              </a:ext>
            </a:extLst>
          </p:cNvPr>
          <p:cNvSpPr>
            <a:spLocks noGrp="1"/>
          </p:cNvSpPr>
          <p:nvPr>
            <p:ph idx="1"/>
          </p:nvPr>
        </p:nvSpPr>
        <p:spPr/>
        <p:txBody>
          <a:bodyPr>
            <a:normAutofit lnSpcReduction="10000"/>
          </a:bodyPr>
          <a:lstStyle/>
          <a:p>
            <a:pPr marL="0" indent="0">
              <a:buNone/>
            </a:pPr>
            <a:r>
              <a:rPr lang="en-IN" b="1">
                <a:solidFill>
                  <a:srgbClr val="0070C0"/>
                </a:solidFill>
              </a:rPr>
              <a:t>व्यावसायिक फर्मों एवं परिवारों के बीच आय का चक्रीय प्रवाह निम्नलिखित मान्यताओं पर आधारित है-</a:t>
            </a:r>
          </a:p>
          <a:p>
            <a:pPr marL="514350" indent="-514350">
              <a:buFont typeface="+mj-lt"/>
              <a:buAutoNum type="arabicPeriod"/>
            </a:pPr>
            <a:r>
              <a:rPr lang="en-IN" b="1">
                <a:solidFill>
                  <a:srgbClr val="0070C0"/>
                </a:solidFill>
              </a:rPr>
              <a:t>परिवार क्षेत्र में रहने वाले लोग अपनी संपूर्ण आय उपभोग वस्तुओं पर व्यय करते हैं, अतः बचत शून्य होती है। अनुभव वस्तुओं का उत्पादन व्यवसायिक फर्मो  के द्वारा किया जाता है।</a:t>
            </a:r>
          </a:p>
          <a:p>
            <a:pPr marL="514350" indent="-514350">
              <a:buFont typeface="+mj-lt"/>
              <a:buAutoNum type="arabicPeriod"/>
            </a:pPr>
            <a:r>
              <a:rPr lang="en-IN" b="1">
                <a:solidFill>
                  <a:srgbClr val="0070C0"/>
                </a:solidFill>
              </a:rPr>
              <a:t>व्यावसायिक फर्मों द्वारा उत्पादित वस्तुओं की मात्रा परिवारों के द्वारा बाजार में आवश्यकताओं की संतुष्टि के लिए खरीदी जाने वाली वस्तुओं की माता के बराबर होती है।</a:t>
            </a:r>
          </a:p>
          <a:p>
            <a:pPr marL="514350" indent="-514350">
              <a:buFont typeface="+mj-lt"/>
              <a:buAutoNum type="arabicPeriod"/>
            </a:pPr>
            <a:r>
              <a:rPr lang="en-IN" b="1">
                <a:solidFill>
                  <a:srgbClr val="0070C0"/>
                </a:solidFill>
              </a:rPr>
              <a:t>वस्तुओं की बिक्री से व्यवसायिक फार्मो को जो आय प्राप्त होती है,उसे बे उत्पादन के साधनों को लगान मजदूरी ब्याज और लाभ के रूप में वितरित कर देते हैं जिसके परिणाम स्वरूप अवितरित लाभ शून्य होता है।</a:t>
            </a:r>
            <a:endParaRPr lang="en-US" b="1">
              <a:solidFill>
                <a:srgbClr val="0070C0"/>
              </a:solidFill>
            </a:endParaRPr>
          </a:p>
        </p:txBody>
      </p:sp>
    </p:spTree>
    <p:extLst>
      <p:ext uri="{BB962C8B-B14F-4D97-AF65-F5344CB8AC3E}">
        <p14:creationId xmlns:p14="http://schemas.microsoft.com/office/powerpoint/2010/main" val="3414144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03BAB-747E-38A1-5DCC-5B2CA70FEA12}"/>
              </a:ext>
            </a:extLst>
          </p:cNvPr>
          <p:cNvSpPr>
            <a:spLocks noGrp="1"/>
          </p:cNvSpPr>
          <p:nvPr>
            <p:ph type="title"/>
          </p:nvPr>
        </p:nvSpPr>
        <p:spPr/>
        <p:txBody>
          <a:bodyPr>
            <a:normAutofit fontScale="90000"/>
          </a:bodyPr>
          <a:lstStyle/>
          <a:p>
            <a:pPr algn="ctr"/>
            <a:r>
              <a:rPr lang="en-IN" b="1">
                <a:solidFill>
                  <a:srgbClr val="C00000"/>
                </a:solidFill>
              </a:rPr>
              <a:t>त्रि-क्षेत्रिय अर्थव्यवस्था में आय का चक्रीय प्रवाह</a:t>
            </a:r>
            <a:br>
              <a:rPr lang="en-IN" b="1">
                <a:solidFill>
                  <a:srgbClr val="C00000"/>
                </a:solidFill>
              </a:rPr>
            </a:br>
            <a:r>
              <a:rPr lang="en-IN" b="1">
                <a:solidFill>
                  <a:srgbClr val="00B050"/>
                </a:solidFill>
              </a:rPr>
              <a:t>Circular flow of income in the three- sector economy)</a:t>
            </a:r>
            <a:endParaRPr lang="en-US" b="1">
              <a:solidFill>
                <a:srgbClr val="00B050"/>
              </a:solidFill>
            </a:endParaRPr>
          </a:p>
        </p:txBody>
      </p:sp>
      <p:sp>
        <p:nvSpPr>
          <p:cNvPr id="3" name="Content Placeholder 2">
            <a:extLst>
              <a:ext uri="{FF2B5EF4-FFF2-40B4-BE49-F238E27FC236}">
                <a16:creationId xmlns:a16="http://schemas.microsoft.com/office/drawing/2014/main" id="{490E93EC-5ACA-417A-E242-AD2AC1FACA0D}"/>
              </a:ext>
            </a:extLst>
          </p:cNvPr>
          <p:cNvSpPr>
            <a:spLocks noGrp="1"/>
          </p:cNvSpPr>
          <p:nvPr>
            <p:ph idx="1"/>
          </p:nvPr>
        </p:nvSpPr>
        <p:spPr>
          <a:xfrm>
            <a:off x="838200" y="2141537"/>
            <a:ext cx="10515600" cy="4351338"/>
          </a:xfrm>
        </p:spPr>
        <p:txBody>
          <a:bodyPr>
            <a:normAutofit fontScale="92500"/>
          </a:bodyPr>
          <a:lstStyle/>
          <a:p>
            <a:r>
              <a:rPr lang="en-IN" b="1">
                <a:solidFill>
                  <a:srgbClr val="0070C0"/>
                </a:solidFill>
              </a:rPr>
              <a:t>त्रि-क्षेत्रीय अर्थव्यवस्था मैं आय के चक्रीय प्रवाह में दो तथ्य महत्वपूर्ण होते हैं-</a:t>
            </a:r>
          </a:p>
          <a:p>
            <a:pPr marL="514350" indent="-514350">
              <a:buFont typeface="+mj-lt"/>
              <a:buAutoNum type="arabicPeriod"/>
            </a:pPr>
            <a:r>
              <a:rPr lang="en-IN" b="1">
                <a:solidFill>
                  <a:srgbClr val="0070C0"/>
                </a:solidFill>
              </a:rPr>
              <a:t>व्यावसायिक फर्मे अपनी समस्त आय  का वितरण नहीं करती है। इसलिए परिवारों की वैयक्तिक आय शुद्ध राष्ट्रीय आय से कम होती है। इसका उपयोग वे विनियोग के रूप में कर सकते हैं।</a:t>
            </a:r>
          </a:p>
          <a:p>
            <a:pPr marL="514350" indent="-514350">
              <a:buFont typeface="+mj-lt"/>
              <a:buAutoNum type="arabicPeriod"/>
            </a:pPr>
            <a:r>
              <a:rPr lang="en-IN" b="1">
                <a:solidFill>
                  <a:srgbClr val="0070C0"/>
                </a:solidFill>
              </a:rPr>
              <a:t>सरकार एवं पूंजी बाजार के बीच मुद्रा का प्रवाह उस स्थिति में होगा, जबकि सरकार का बजट संतुलित ना हो। यदि करो से प्राप्त आय, सार्वजनिक व्यय से कम है है तो सरकार पूंजी बाजार से उधार लेगी और मुद्रा का प्रवाह पूंजी बाजार से सरकार की ओर होगा, इसके विपरीत यदि सरकार को कर से प्राप्त होने वाली आय उसके व्यय से अधिक है तो सरकारी क्षेत्र से मुद्रा का प्रवाह पूंजी बाजार की ओर हो सकता है लेकिन सरकार बजट के आधिक्य को अपने पास सुरक्षित रखते हैं तो आय के चक्रीय प्रवाह में कमी आ जाएगी।</a:t>
            </a:r>
            <a:endParaRPr lang="en-US" b="1">
              <a:solidFill>
                <a:srgbClr val="0070C0"/>
              </a:solidFill>
            </a:endParaRPr>
          </a:p>
        </p:txBody>
      </p:sp>
    </p:spTree>
    <p:extLst>
      <p:ext uri="{BB962C8B-B14F-4D97-AF65-F5344CB8AC3E}">
        <p14:creationId xmlns:p14="http://schemas.microsoft.com/office/powerpoint/2010/main" val="2394648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51770-BDE6-D852-87EB-C35E5DE27C0B}"/>
              </a:ext>
            </a:extLst>
          </p:cNvPr>
          <p:cNvSpPr>
            <a:spLocks noGrp="1"/>
          </p:cNvSpPr>
          <p:nvPr>
            <p:ph type="title"/>
          </p:nvPr>
        </p:nvSpPr>
        <p:spPr/>
        <p:txBody>
          <a:bodyPr/>
          <a:lstStyle/>
          <a:p>
            <a:pPr algn="ctr"/>
            <a:r>
              <a:rPr lang="en-IN" b="1">
                <a:solidFill>
                  <a:srgbClr val="C00000"/>
                </a:solidFill>
              </a:rPr>
              <a:t>चार- क्षेत्रिय अर्थव्यवस्था: खुली अर्थव्यवस्था एवं आय का चक्रीय प्रवाह</a:t>
            </a:r>
            <a:endParaRPr lang="en-US" b="1">
              <a:solidFill>
                <a:srgbClr val="C00000"/>
              </a:solidFill>
            </a:endParaRPr>
          </a:p>
        </p:txBody>
      </p:sp>
      <p:sp>
        <p:nvSpPr>
          <p:cNvPr id="3" name="Content Placeholder 2">
            <a:extLst>
              <a:ext uri="{FF2B5EF4-FFF2-40B4-BE49-F238E27FC236}">
                <a16:creationId xmlns:a16="http://schemas.microsoft.com/office/drawing/2014/main" id="{364A0A36-A6AA-474B-FBC7-9BE155B45941}"/>
              </a:ext>
            </a:extLst>
          </p:cNvPr>
          <p:cNvSpPr>
            <a:spLocks noGrp="1"/>
          </p:cNvSpPr>
          <p:nvPr>
            <p:ph idx="1"/>
          </p:nvPr>
        </p:nvSpPr>
        <p:spPr/>
        <p:txBody>
          <a:bodyPr>
            <a:normAutofit lnSpcReduction="10000"/>
          </a:bodyPr>
          <a:lstStyle/>
          <a:p>
            <a:r>
              <a:rPr lang="en-IN" b="1">
                <a:solidFill>
                  <a:srgbClr val="0070C0"/>
                </a:solidFill>
              </a:rPr>
              <a:t>अंतरराष्ट्रीय व्यापार के अंतर्गत एक देश अन्य देशों से अपनी आवश्यकता की वस्तुएं आयात करता है। और बदले में अपनी वस्तुएं विदेशों को निर्यात करता है। जब एक देश अन्य देशों से अपनी आवश्यकता की वस्तुएं आयात करता है तो उन वस्तुओं पर व्यय की गई धनराशि दूसरे देश के उत्पादन के साधनों में बंटती है इससे विदेशों में उत्पादन में लगे साधनों की आय में वृद्धि होगी, किंतु अपने देश में आए का स्तर गिर जाएगा। विदेशी वस्तुओं पर व्यय की जाने वाली मुद्रा आर के चक्रीय प्रवाह में रिसाव या छिद्र  होता है।</a:t>
            </a:r>
          </a:p>
          <a:p>
            <a:r>
              <a:rPr lang="en-IN" b="1">
                <a:solidFill>
                  <a:srgbClr val="0070C0"/>
                </a:solidFill>
              </a:rPr>
              <a:t>इसके विपरीत जब एक देश दूसरे देशों को वस्तुओं का निर्यात करता है तो उससे आय प्राप्त होती है। अतः देश के चक्रीय प्रवाह में आय वृद्धि हो जाती है। इसलिए विदेशी आयात कर्ताओं के द्वारा किया गया भुगतान, चाहे वह किसी भी रुप में क्यों ना हो, आय के चक्रीय प्रवाह को बढ़ा देता है।</a:t>
            </a:r>
            <a:endParaRPr lang="en-US" b="1">
              <a:solidFill>
                <a:srgbClr val="0070C0"/>
              </a:solidFill>
            </a:endParaRPr>
          </a:p>
        </p:txBody>
      </p:sp>
    </p:spTree>
    <p:extLst>
      <p:ext uri="{BB962C8B-B14F-4D97-AF65-F5344CB8AC3E}">
        <p14:creationId xmlns:p14="http://schemas.microsoft.com/office/powerpoint/2010/main" val="560991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0EE02-8F72-7CA2-304D-729CB64E85E2}"/>
              </a:ext>
            </a:extLst>
          </p:cNvPr>
          <p:cNvSpPr>
            <a:spLocks noGrp="1"/>
          </p:cNvSpPr>
          <p:nvPr>
            <p:ph type="title"/>
          </p:nvPr>
        </p:nvSpPr>
        <p:spPr>
          <a:xfrm>
            <a:off x="838200" y="431007"/>
            <a:ext cx="10515600" cy="1325563"/>
          </a:xfrm>
        </p:spPr>
        <p:txBody>
          <a:bodyPr>
            <a:normAutofit fontScale="90000"/>
          </a:bodyPr>
          <a:lstStyle/>
          <a:p>
            <a:pPr algn="ctr"/>
            <a:r>
              <a:rPr lang="en-IN" b="1">
                <a:solidFill>
                  <a:srgbClr val="C00000"/>
                </a:solidFill>
              </a:rPr>
              <a:t>आए प्रवाह में रिसाव  एवं अन्त:क्षेपण में संबंध </a:t>
            </a:r>
            <a:br>
              <a:rPr lang="en-IN" b="1">
                <a:solidFill>
                  <a:srgbClr val="C00000"/>
                </a:solidFill>
              </a:rPr>
            </a:br>
            <a:r>
              <a:rPr lang="en-IN" b="1">
                <a:solidFill>
                  <a:srgbClr val="00B050"/>
                </a:solidFill>
              </a:rPr>
              <a:t>Relation between leakages and injections in the circular flow  </a:t>
            </a:r>
            <a:endParaRPr lang="en-US" b="1">
              <a:solidFill>
                <a:srgbClr val="00B050"/>
              </a:solidFill>
            </a:endParaRPr>
          </a:p>
        </p:txBody>
      </p:sp>
      <p:sp>
        <p:nvSpPr>
          <p:cNvPr id="3" name="Content Placeholder 2">
            <a:extLst>
              <a:ext uri="{FF2B5EF4-FFF2-40B4-BE49-F238E27FC236}">
                <a16:creationId xmlns:a16="http://schemas.microsoft.com/office/drawing/2014/main" id="{2688E3BF-0609-8248-9D6E-799B526CC3A5}"/>
              </a:ext>
            </a:extLst>
          </p:cNvPr>
          <p:cNvSpPr>
            <a:spLocks noGrp="1"/>
          </p:cNvSpPr>
          <p:nvPr>
            <p:ph idx="1"/>
          </p:nvPr>
        </p:nvSpPr>
        <p:spPr>
          <a:xfrm>
            <a:off x="838200" y="2289968"/>
            <a:ext cx="10515600" cy="4351338"/>
          </a:xfrm>
        </p:spPr>
        <p:txBody>
          <a:bodyPr>
            <a:normAutofit fontScale="92500" lnSpcReduction="10000"/>
          </a:bodyPr>
          <a:lstStyle/>
          <a:p>
            <a:r>
              <a:rPr lang="en-IN" b="1">
                <a:solidFill>
                  <a:srgbClr val="0070C0"/>
                </a:solidFill>
              </a:rPr>
              <a:t>आय के चक्रीय प्रवाह में रिसाव एवं अंतः क्षेपण एक दूसरे से पूरी तरह पृथक नहीं होते हैं। यदि यह मान लिया जाए कि देश में विनियोग एवम बचत की राशि एक दूसरे के बराबर है तथा देश का आयात व्यापार एवं निर्यात व्यापार एक दूसरे के बराबर है तो देश में आय के चक्रीय प्रवाह में आय का रिसाव ठीक उतना ही होगा जितना कि अंतः क्षेपण  है। अर्थात आय का चक्रीय प्रवाह स्तर होगा।</a:t>
            </a:r>
          </a:p>
          <a:p>
            <a:r>
              <a:rPr lang="en-IN" b="1">
                <a:solidFill>
                  <a:srgbClr val="0070C0"/>
                </a:solidFill>
              </a:rPr>
              <a:t>इस संबंध में आवश्यक यह है की बचत कर एवं आयात के रूप में कुल रिसाव विनियोग सरकारी व्यय एवं निर्यात के रूप में कुल अतः क्षेपण के बराबर हो यही आय के चक्रीय प्रवाह में स्थिरता का अनुबंध है</a:t>
            </a:r>
          </a:p>
          <a:p>
            <a:pPr marL="0" indent="0" algn="ctr">
              <a:buNone/>
            </a:pPr>
            <a:r>
              <a:rPr lang="en-IN" b="1">
                <a:solidFill>
                  <a:srgbClr val="00B050"/>
                </a:solidFill>
              </a:rPr>
              <a:t>S + T + M + I + G + X</a:t>
            </a:r>
          </a:p>
          <a:p>
            <a:pPr algn="ctr"/>
            <a:endParaRPr lang="en-IN" b="1">
              <a:solidFill>
                <a:srgbClr val="00B050"/>
              </a:solidFill>
            </a:endParaRPr>
          </a:p>
          <a:p>
            <a:pPr marL="0" indent="0" algn="ctr">
              <a:buNone/>
            </a:pPr>
            <a:r>
              <a:rPr lang="en-IN" b="1">
                <a:solidFill>
                  <a:srgbClr val="00B050"/>
                </a:solidFill>
              </a:rPr>
              <a:t>बचत + कर + आयात व्यय + विनियोग + सरकारी व्यय + निर्यात</a:t>
            </a:r>
          </a:p>
          <a:p>
            <a:endParaRPr lang="en-US" b="1">
              <a:solidFill>
                <a:srgbClr val="0070C0"/>
              </a:solidFill>
            </a:endParaRPr>
          </a:p>
        </p:txBody>
      </p:sp>
    </p:spTree>
    <p:extLst>
      <p:ext uri="{BB962C8B-B14F-4D97-AF65-F5344CB8AC3E}">
        <p14:creationId xmlns:p14="http://schemas.microsoft.com/office/powerpoint/2010/main" val="912221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559E9-4DC3-1C49-E2CD-31BAECDDBDF2}"/>
              </a:ext>
            </a:extLst>
          </p:cNvPr>
          <p:cNvSpPr>
            <a:spLocks noGrp="1"/>
          </p:cNvSpPr>
          <p:nvPr>
            <p:ph type="title"/>
          </p:nvPr>
        </p:nvSpPr>
        <p:spPr/>
        <p:txBody>
          <a:bodyPr/>
          <a:lstStyle/>
          <a:p>
            <a:pPr algn="ctr"/>
            <a:r>
              <a:rPr lang="en-IN" b="1">
                <a:solidFill>
                  <a:srgbClr val="C00000"/>
                </a:solidFill>
              </a:rPr>
              <a:t>आय के चक्रीय प्रवाह का महत्व</a:t>
            </a:r>
            <a:br>
              <a:rPr lang="en-IN" b="1"/>
            </a:br>
            <a:r>
              <a:rPr lang="en-IN" b="1">
                <a:solidFill>
                  <a:srgbClr val="00B050"/>
                </a:solidFill>
              </a:rPr>
              <a:t>(Importance of Circular flow of income)</a:t>
            </a:r>
            <a:endParaRPr lang="en-US" b="1">
              <a:solidFill>
                <a:srgbClr val="00B050"/>
              </a:solidFill>
            </a:endParaRPr>
          </a:p>
        </p:txBody>
      </p:sp>
      <p:sp>
        <p:nvSpPr>
          <p:cNvPr id="3" name="Content Placeholder 2">
            <a:extLst>
              <a:ext uri="{FF2B5EF4-FFF2-40B4-BE49-F238E27FC236}">
                <a16:creationId xmlns:a16="http://schemas.microsoft.com/office/drawing/2014/main" id="{9DD9B94B-356F-B8FB-6935-9F4CB44C07BA}"/>
              </a:ext>
            </a:extLst>
          </p:cNvPr>
          <p:cNvSpPr>
            <a:spLocks noGrp="1"/>
          </p:cNvSpPr>
          <p:nvPr>
            <p:ph idx="1"/>
          </p:nvPr>
        </p:nvSpPr>
        <p:spPr/>
        <p:txBody>
          <a:bodyPr/>
          <a:lstStyle/>
          <a:p>
            <a:pPr marL="514350" indent="-514350">
              <a:buFont typeface="+mj-lt"/>
              <a:buAutoNum type="arabicPeriod"/>
            </a:pPr>
            <a:r>
              <a:rPr lang="en-IN" b="1">
                <a:solidFill>
                  <a:srgbClr val="0070C0"/>
                </a:solidFill>
              </a:rPr>
              <a:t>अर्थव्यवस्था में उत्पन्न असंतुलन को ज्ञात करना,</a:t>
            </a:r>
          </a:p>
          <a:p>
            <a:pPr marL="514350" indent="-514350">
              <a:buFont typeface="+mj-lt"/>
              <a:buAutoNum type="arabicPeriod"/>
            </a:pPr>
            <a:r>
              <a:rPr lang="en-IN" b="1">
                <a:solidFill>
                  <a:srgbClr val="0070C0"/>
                </a:solidFill>
              </a:rPr>
              <a:t>विशाल को रोकने में सहायक,</a:t>
            </a:r>
          </a:p>
          <a:p>
            <a:pPr marL="514350" indent="-514350">
              <a:buFont typeface="+mj-lt"/>
              <a:buAutoNum type="arabicPeriod"/>
            </a:pPr>
            <a:r>
              <a:rPr lang="en-IN" b="1">
                <a:solidFill>
                  <a:srgbClr val="0070C0"/>
                </a:solidFill>
              </a:rPr>
              <a:t>रिसाव का अर्थव्यवस्था पर प्रभाव,</a:t>
            </a:r>
          </a:p>
          <a:p>
            <a:pPr marL="514350" indent="-514350">
              <a:buFont typeface="+mj-lt"/>
              <a:buAutoNum type="arabicPeriod"/>
            </a:pPr>
            <a:r>
              <a:rPr lang="en-IN" b="1">
                <a:solidFill>
                  <a:srgbClr val="0070C0"/>
                </a:solidFill>
              </a:rPr>
              <a:t>असंतुलन दूर करने में सहायक,</a:t>
            </a:r>
          </a:p>
          <a:p>
            <a:pPr marL="514350" indent="-514350">
              <a:buFont typeface="+mj-lt"/>
              <a:buAutoNum type="arabicPeriod"/>
            </a:pPr>
            <a:r>
              <a:rPr lang="en-IN" b="1">
                <a:solidFill>
                  <a:srgbClr val="0070C0"/>
                </a:solidFill>
              </a:rPr>
              <a:t>आर्थिक नीतियों में सहायक।</a:t>
            </a:r>
            <a:endParaRPr lang="en-US" b="1">
              <a:solidFill>
                <a:srgbClr val="0070C0"/>
              </a:solidFill>
            </a:endParaRPr>
          </a:p>
        </p:txBody>
      </p:sp>
    </p:spTree>
    <p:extLst>
      <p:ext uri="{BB962C8B-B14F-4D97-AF65-F5344CB8AC3E}">
        <p14:creationId xmlns:p14="http://schemas.microsoft.com/office/powerpoint/2010/main" val="955427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5ADA3-9E15-A0D2-F070-B24294C7FF9D}"/>
              </a:ext>
            </a:extLst>
          </p:cNvPr>
          <p:cNvSpPr>
            <a:spLocks noGrp="1"/>
          </p:cNvSpPr>
          <p:nvPr>
            <p:ph type="title"/>
          </p:nvPr>
        </p:nvSpPr>
        <p:spPr/>
        <p:txBody>
          <a:bodyPr>
            <a:normAutofit fontScale="90000"/>
          </a:bodyPr>
          <a:lstStyle/>
          <a:p>
            <a:pPr algn="ctr"/>
            <a:r>
              <a:rPr lang="en-IN" b="1">
                <a:solidFill>
                  <a:srgbClr val="C00000"/>
                </a:solidFill>
              </a:rPr>
              <a:t>आय के चक्रीय प्रवाह की सीमाएं एवं दोष</a:t>
            </a:r>
            <a:br>
              <a:rPr lang="en-IN" b="1"/>
            </a:br>
            <a:r>
              <a:rPr lang="en-IN" b="1">
                <a:solidFill>
                  <a:srgbClr val="00B050"/>
                </a:solidFill>
              </a:rPr>
              <a:t> (limitations or defects of circular flow of income)</a:t>
            </a:r>
            <a:endParaRPr lang="en-US" b="1">
              <a:solidFill>
                <a:srgbClr val="00B050"/>
              </a:solidFill>
            </a:endParaRPr>
          </a:p>
        </p:txBody>
      </p:sp>
      <p:sp>
        <p:nvSpPr>
          <p:cNvPr id="3" name="Content Placeholder 2">
            <a:extLst>
              <a:ext uri="{FF2B5EF4-FFF2-40B4-BE49-F238E27FC236}">
                <a16:creationId xmlns:a16="http://schemas.microsoft.com/office/drawing/2014/main" id="{4B233999-DB52-F106-B35F-B27A303721F7}"/>
              </a:ext>
            </a:extLst>
          </p:cNvPr>
          <p:cNvSpPr>
            <a:spLocks noGrp="1"/>
          </p:cNvSpPr>
          <p:nvPr>
            <p:ph idx="1"/>
          </p:nvPr>
        </p:nvSpPr>
        <p:spPr/>
        <p:txBody>
          <a:bodyPr/>
          <a:lstStyle/>
          <a:p>
            <a:r>
              <a:rPr lang="en-IN" b="1">
                <a:solidFill>
                  <a:srgbClr val="0070C0"/>
                </a:solidFill>
              </a:rPr>
              <a:t>यद्यपि आय का चक्रीय प्रवाह एक देश की अर्थव्यवस्था की कार्यप्रणाली को समझने में अत्यंत महत्वपूर्ण है, फिर भी इस की कुछ सीमाएं निम्नलिखित हैं-</a:t>
            </a:r>
          </a:p>
          <a:p>
            <a:pPr marL="514350" indent="-514350">
              <a:buFont typeface="+mj-lt"/>
              <a:buAutoNum type="arabicPeriod"/>
            </a:pPr>
            <a:r>
              <a:rPr lang="en-IN" b="1">
                <a:solidFill>
                  <a:srgbClr val="0070C0"/>
                </a:solidFill>
              </a:rPr>
              <a:t>अमौद्रिक सौदौं को सम्मिलित नहीं किया जाता है। अर्ध विकसित देशों तथा पिछड़े क्षेत्रों में वस्तुओं सेवाओं का लेन देन वस्तु विनिमय के अंतर्गत हो जाता है अतः वे चक्रीय प्रवाह में शामिल नहीं हो पाते हैं।</a:t>
            </a:r>
          </a:p>
          <a:p>
            <a:pPr marL="514350" indent="-514350">
              <a:buFont typeface="+mj-lt"/>
              <a:buAutoNum type="arabicPeriod"/>
            </a:pPr>
            <a:r>
              <a:rPr lang="en-IN" b="1">
                <a:solidFill>
                  <a:srgbClr val="0070C0"/>
                </a:solidFill>
              </a:rPr>
              <a:t>स्वयं के उपभोग के लिए रखी गई वस्तुएं आय के चक्रीय प्रवाह से अलग रहती हैं</a:t>
            </a:r>
          </a:p>
          <a:p>
            <a:pPr marL="514350" indent="-514350">
              <a:buFont typeface="+mj-lt"/>
              <a:buAutoNum type="arabicPeriod"/>
            </a:pPr>
            <a:r>
              <a:rPr lang="en-IN" b="1">
                <a:solidFill>
                  <a:srgbClr val="0070C0"/>
                </a:solidFill>
              </a:rPr>
              <a:t> विभिन्न फर्मों एवं व्यक्तियों के बीच आपस में किए जाने वाले लेन-देन आय के चक्रीय प्रवाह में शामिल नहीं होते हैं। अतः देश की आय का चक्रीय प्रवाह कम हो जाता है।</a:t>
            </a:r>
            <a:endParaRPr lang="en-US" b="1">
              <a:solidFill>
                <a:srgbClr val="0070C0"/>
              </a:solidFill>
            </a:endParaRPr>
          </a:p>
        </p:txBody>
      </p:sp>
    </p:spTree>
    <p:extLst>
      <p:ext uri="{BB962C8B-B14F-4D97-AF65-F5344CB8AC3E}">
        <p14:creationId xmlns:p14="http://schemas.microsoft.com/office/powerpoint/2010/main" val="3252226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B3AE8-981A-B06F-D717-EC9D8B9F337F}"/>
              </a:ext>
            </a:extLst>
          </p:cNvPr>
          <p:cNvSpPr>
            <a:spLocks noGrp="1"/>
          </p:cNvSpPr>
          <p:nvPr>
            <p:ph type="title"/>
          </p:nvPr>
        </p:nvSpPr>
        <p:spPr/>
        <p:txBody>
          <a:bodyPr/>
          <a:lstStyle/>
          <a:p>
            <a:pPr algn="ctr"/>
            <a:r>
              <a:rPr lang="en-IN" b="1">
                <a:solidFill>
                  <a:srgbClr val="C00000"/>
                </a:solidFill>
              </a:rPr>
              <a:t>आर्थिक कल्याण की विशेषताएं</a:t>
            </a:r>
            <a:br>
              <a:rPr lang="en-IN" b="1"/>
            </a:br>
            <a:r>
              <a:rPr lang="en-IN" b="1">
                <a:solidFill>
                  <a:srgbClr val="00B050"/>
                </a:solidFill>
              </a:rPr>
              <a:t>(Characteristics of economic welfare)</a:t>
            </a:r>
            <a:endParaRPr lang="en-US" b="1">
              <a:solidFill>
                <a:srgbClr val="00B050"/>
              </a:solidFill>
            </a:endParaRPr>
          </a:p>
        </p:txBody>
      </p:sp>
      <p:sp>
        <p:nvSpPr>
          <p:cNvPr id="3" name="Content Placeholder 2">
            <a:extLst>
              <a:ext uri="{FF2B5EF4-FFF2-40B4-BE49-F238E27FC236}">
                <a16:creationId xmlns:a16="http://schemas.microsoft.com/office/drawing/2014/main" id="{406613A6-5558-2DD8-B6DF-8F160FCF8889}"/>
              </a:ext>
            </a:extLst>
          </p:cNvPr>
          <p:cNvSpPr>
            <a:spLocks noGrp="1"/>
          </p:cNvSpPr>
          <p:nvPr>
            <p:ph idx="1"/>
          </p:nvPr>
        </p:nvSpPr>
        <p:spPr/>
        <p:txBody>
          <a:bodyPr>
            <a:normAutofit fontScale="92500" lnSpcReduction="20000"/>
          </a:bodyPr>
          <a:lstStyle/>
          <a:p>
            <a:pPr marL="514350" indent="-514350">
              <a:buFont typeface="+mj-lt"/>
              <a:buAutoNum type="arabicPeriod"/>
            </a:pPr>
            <a:r>
              <a:rPr lang="en-IN" b="1">
                <a:solidFill>
                  <a:srgbClr val="0070C0"/>
                </a:solidFill>
              </a:rPr>
              <a:t>आर्थिक कल्याण एक व्यापक प्रक्रिया के रूप में</a:t>
            </a:r>
          </a:p>
          <a:p>
            <a:pPr marL="514350" indent="-514350">
              <a:buFont typeface="+mj-lt"/>
              <a:buAutoNum type="arabicPeriod"/>
            </a:pPr>
            <a:r>
              <a:rPr lang="en-IN" b="1">
                <a:solidFill>
                  <a:srgbClr val="0070C0"/>
                </a:solidFill>
              </a:rPr>
              <a:t>सुखी जीवन की प्रक्रिया </a:t>
            </a:r>
          </a:p>
          <a:p>
            <a:pPr marL="514350" indent="-514350">
              <a:buFont typeface="+mj-lt"/>
              <a:buAutoNum type="arabicPeriod"/>
            </a:pPr>
            <a:r>
              <a:rPr lang="en-IN" b="1">
                <a:solidFill>
                  <a:srgbClr val="0070C0"/>
                </a:solidFill>
              </a:rPr>
              <a:t>आर्थिक कल्याण विवेकपूर्ण प्रक्रिया के रूप में</a:t>
            </a:r>
          </a:p>
          <a:p>
            <a:pPr marL="514350" indent="-514350">
              <a:buFont typeface="+mj-lt"/>
              <a:buAutoNum type="arabicPeriod"/>
            </a:pPr>
            <a:r>
              <a:rPr lang="en-IN" b="1">
                <a:solidFill>
                  <a:srgbClr val="0070C0"/>
                </a:solidFill>
              </a:rPr>
              <a:t>अच्छी आदतों की प्रक्रिया</a:t>
            </a:r>
          </a:p>
          <a:p>
            <a:pPr marL="514350" indent="-514350">
              <a:buFont typeface="+mj-lt"/>
              <a:buAutoNum type="arabicPeriod"/>
            </a:pPr>
            <a:r>
              <a:rPr lang="en-IN" b="1">
                <a:solidFill>
                  <a:srgbClr val="0070C0"/>
                </a:solidFill>
              </a:rPr>
              <a:t>आर्थिक कल्याण सामाजिक प्रक्रिया के रूप में</a:t>
            </a:r>
          </a:p>
          <a:p>
            <a:pPr marL="514350" indent="-514350">
              <a:buFont typeface="+mj-lt"/>
              <a:buAutoNum type="arabicPeriod"/>
            </a:pPr>
            <a:r>
              <a:rPr lang="en-IN" b="1">
                <a:solidFill>
                  <a:srgbClr val="0070C0"/>
                </a:solidFill>
              </a:rPr>
              <a:t>आर्थिक कल्याण उच्च जीवन स्तर की प्रक्रिया के रूप में</a:t>
            </a:r>
          </a:p>
          <a:p>
            <a:pPr marL="514350" indent="-514350">
              <a:buFont typeface="+mj-lt"/>
              <a:buAutoNum type="arabicPeriod"/>
            </a:pPr>
            <a:r>
              <a:rPr lang="en-IN" b="1">
                <a:solidFill>
                  <a:srgbClr val="0070C0"/>
                </a:solidFill>
              </a:rPr>
              <a:t>सार्वजनिक हित की प्रक्रिया</a:t>
            </a:r>
          </a:p>
          <a:p>
            <a:pPr marL="514350" indent="-514350">
              <a:buFont typeface="+mj-lt"/>
              <a:buAutoNum type="arabicPeriod"/>
            </a:pPr>
            <a:r>
              <a:rPr lang="en-IN" b="1">
                <a:solidFill>
                  <a:srgbClr val="0070C0"/>
                </a:solidFill>
              </a:rPr>
              <a:t>सर्वजन हिताय एवं सर्वजन सुखाय की प्रक्रिया</a:t>
            </a:r>
          </a:p>
          <a:p>
            <a:pPr marL="514350" indent="-514350">
              <a:buFont typeface="+mj-lt"/>
              <a:buAutoNum type="arabicPeriod"/>
            </a:pPr>
            <a:r>
              <a:rPr lang="en-IN" b="1">
                <a:solidFill>
                  <a:srgbClr val="0070C0"/>
                </a:solidFill>
              </a:rPr>
              <a:t>आर्थिक जागरूकता की प्रक्रिया</a:t>
            </a:r>
          </a:p>
          <a:p>
            <a:pPr marL="514350" indent="-514350">
              <a:buFont typeface="+mj-lt"/>
              <a:buAutoNum type="arabicPeriod"/>
            </a:pPr>
            <a:r>
              <a:rPr lang="en-IN" b="1">
                <a:solidFill>
                  <a:srgbClr val="0070C0"/>
                </a:solidFill>
              </a:rPr>
              <a:t>आर्थिक कल्याण विकास की प्रक्रिया के रूप में।</a:t>
            </a:r>
          </a:p>
          <a:p>
            <a:pPr marL="514350" indent="-514350">
              <a:buFont typeface="+mj-lt"/>
              <a:buAutoNum type="arabicPeriod"/>
            </a:pPr>
            <a:endParaRPr lang="en-IN" b="1">
              <a:solidFill>
                <a:srgbClr val="0070C0"/>
              </a:solidFill>
            </a:endParaRPr>
          </a:p>
          <a:p>
            <a:pPr marL="514350" indent="-514350">
              <a:buFont typeface="+mj-lt"/>
              <a:buAutoNum type="arabicPeriod"/>
            </a:pPr>
            <a:endParaRPr lang="en-IN" b="1">
              <a:solidFill>
                <a:srgbClr val="0070C0"/>
              </a:solidFill>
            </a:endParaRPr>
          </a:p>
          <a:p>
            <a:pPr marL="514350" indent="-514350">
              <a:buFont typeface="+mj-lt"/>
              <a:buAutoNum type="arabicPeriod"/>
            </a:pPr>
            <a:endParaRPr lang="en-IN" b="1">
              <a:solidFill>
                <a:srgbClr val="0070C0"/>
              </a:solidFill>
            </a:endParaRPr>
          </a:p>
          <a:p>
            <a:pPr marL="514350" indent="-514350">
              <a:buFont typeface="+mj-lt"/>
              <a:buAutoNum type="arabicPeriod"/>
            </a:pPr>
            <a:endParaRPr lang="en-IN" b="1">
              <a:solidFill>
                <a:srgbClr val="0070C0"/>
              </a:solidFill>
            </a:endParaRPr>
          </a:p>
          <a:p>
            <a:pPr marL="514350" indent="-514350">
              <a:buFont typeface="+mj-lt"/>
              <a:buAutoNum type="arabicPeriod"/>
            </a:pPr>
            <a:endParaRPr lang="en-IN" b="1">
              <a:solidFill>
                <a:srgbClr val="0070C0"/>
              </a:solidFill>
            </a:endParaRPr>
          </a:p>
          <a:p>
            <a:pPr marL="0" indent="0">
              <a:buNone/>
            </a:pPr>
            <a:endParaRPr lang="en-US" b="1">
              <a:solidFill>
                <a:srgbClr val="0070C0"/>
              </a:solidFill>
            </a:endParaRPr>
          </a:p>
        </p:txBody>
      </p:sp>
    </p:spTree>
    <p:extLst>
      <p:ext uri="{BB962C8B-B14F-4D97-AF65-F5344CB8AC3E}">
        <p14:creationId xmlns:p14="http://schemas.microsoft.com/office/powerpoint/2010/main" val="709664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BA29A-64B9-DE04-AD95-806D503120D0}"/>
              </a:ext>
            </a:extLst>
          </p:cNvPr>
          <p:cNvSpPr>
            <a:spLocks noGrp="1"/>
          </p:cNvSpPr>
          <p:nvPr>
            <p:ph type="title"/>
          </p:nvPr>
        </p:nvSpPr>
        <p:spPr/>
        <p:txBody>
          <a:bodyPr>
            <a:normAutofit fontScale="90000"/>
          </a:bodyPr>
          <a:lstStyle/>
          <a:p>
            <a:pPr algn="ctr"/>
            <a:r>
              <a:rPr lang="en-IN" b="1">
                <a:solidFill>
                  <a:srgbClr val="C00000"/>
                </a:solidFill>
              </a:rPr>
              <a:t>आर्थिक कल्याण एवं कुल कल्याण में अंतर</a:t>
            </a:r>
            <a:br>
              <a:rPr lang="en-IN" b="1"/>
            </a:br>
            <a:r>
              <a:rPr lang="en-IN" b="1">
                <a:solidFill>
                  <a:srgbClr val="00B050"/>
                </a:solidFill>
              </a:rPr>
              <a:t>Difference between economic welfare and total welfare</a:t>
            </a:r>
            <a:endParaRPr lang="en-US" b="1">
              <a:solidFill>
                <a:srgbClr val="00B050"/>
              </a:solidFill>
            </a:endParaRPr>
          </a:p>
        </p:txBody>
      </p:sp>
      <p:sp>
        <p:nvSpPr>
          <p:cNvPr id="3" name="Content Placeholder 2">
            <a:extLst>
              <a:ext uri="{FF2B5EF4-FFF2-40B4-BE49-F238E27FC236}">
                <a16:creationId xmlns:a16="http://schemas.microsoft.com/office/drawing/2014/main" id="{72D37E18-ADAE-3FD7-4B25-8421907D541D}"/>
              </a:ext>
            </a:extLst>
          </p:cNvPr>
          <p:cNvSpPr>
            <a:spLocks noGrp="1"/>
          </p:cNvSpPr>
          <p:nvPr>
            <p:ph idx="1"/>
          </p:nvPr>
        </p:nvSpPr>
        <p:spPr>
          <a:xfrm>
            <a:off x="1052512" y="2325688"/>
            <a:ext cx="10515600" cy="4351338"/>
          </a:xfrm>
        </p:spPr>
        <p:txBody>
          <a:bodyPr/>
          <a:lstStyle/>
          <a:p>
            <a:r>
              <a:rPr lang="en-IN" b="1">
                <a:solidFill>
                  <a:srgbClr val="0070C0"/>
                </a:solidFill>
              </a:rPr>
              <a:t>आर्थिक कारक का आर्थिक कल्याण तथा कुल कल्याण पर डाले गए प्रभावों में परस्पर विरोध हो सकता है आर्थिक कल्याण की वृद्धि के लिए किए गए प्रयत्नो का अनार्थिक  कल्याण पर विपरीत प्रभाव पड़ सकता है पीगू के ही शब्दों, “ में चेतन जीवन  में संतोषो हो तथा असंतोषो के कुछ वर्ग ऐसे हैं जिन्हें मद्रा के मापदंड से संबंधित किया जा सकता है और इसलिए वे आर्थिक कल्याण के क्षेत्र में आते हैं लेकिन चेतन जीवन में इनके अलावा भी संतोषो अथवा असंतोषो के अनेक वर्ग है और अनुभव ,भावनाएं तथा इच्छाएं भी हैं वातावरण संबंधी कारण इन अन्य संतोषो में भी उसी क्रिया के दौरान अथवा इसके परिणाम स्वरूप परिवर्तन कर देते हैं।”</a:t>
            </a:r>
            <a:endParaRPr lang="en-US" b="1">
              <a:solidFill>
                <a:srgbClr val="0070C0"/>
              </a:solidFill>
            </a:endParaRPr>
          </a:p>
        </p:txBody>
      </p:sp>
    </p:spTree>
    <p:extLst>
      <p:ext uri="{BB962C8B-B14F-4D97-AF65-F5344CB8AC3E}">
        <p14:creationId xmlns:p14="http://schemas.microsoft.com/office/powerpoint/2010/main" val="84525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F3EE8-4AD2-3B78-18A4-121E9252DBCB}"/>
              </a:ext>
            </a:extLst>
          </p:cNvPr>
          <p:cNvSpPr>
            <a:spLocks noGrp="1"/>
          </p:cNvSpPr>
          <p:nvPr>
            <p:ph type="title"/>
          </p:nvPr>
        </p:nvSpPr>
        <p:spPr/>
        <p:txBody>
          <a:bodyPr/>
          <a:lstStyle/>
          <a:p>
            <a:pPr algn="ctr"/>
            <a:r>
              <a:rPr lang="en-IN" b="1">
                <a:solidFill>
                  <a:srgbClr val="C00000"/>
                </a:solidFill>
              </a:rPr>
              <a:t>रोजगार का प्रतिष्ठित सिद्धांत </a:t>
            </a:r>
            <a:br>
              <a:rPr lang="en-IN" b="1">
                <a:solidFill>
                  <a:srgbClr val="C00000"/>
                </a:solidFill>
              </a:rPr>
            </a:br>
            <a:r>
              <a:rPr lang="en-IN" b="1">
                <a:solidFill>
                  <a:srgbClr val="00B050"/>
                </a:solidFill>
              </a:rPr>
              <a:t>(Classical theory of employment)</a:t>
            </a:r>
            <a:endParaRPr lang="en-US" b="1">
              <a:solidFill>
                <a:srgbClr val="00B050"/>
              </a:solidFill>
            </a:endParaRPr>
          </a:p>
        </p:txBody>
      </p:sp>
      <p:sp>
        <p:nvSpPr>
          <p:cNvPr id="3" name="Content Placeholder 2">
            <a:extLst>
              <a:ext uri="{FF2B5EF4-FFF2-40B4-BE49-F238E27FC236}">
                <a16:creationId xmlns:a16="http://schemas.microsoft.com/office/drawing/2014/main" id="{4921AB9B-A9AB-2B61-E0D3-65E5915EC766}"/>
              </a:ext>
            </a:extLst>
          </p:cNvPr>
          <p:cNvSpPr>
            <a:spLocks noGrp="1"/>
          </p:cNvSpPr>
          <p:nvPr>
            <p:ph idx="1"/>
          </p:nvPr>
        </p:nvSpPr>
        <p:spPr/>
        <p:txBody>
          <a:bodyPr/>
          <a:lstStyle/>
          <a:p>
            <a:pPr marL="0" indent="0">
              <a:buNone/>
            </a:pPr>
            <a:r>
              <a:rPr lang="en-IN" b="1">
                <a:solidFill>
                  <a:srgbClr val="C00000"/>
                </a:solidFill>
              </a:rPr>
              <a:t>बेरोजगारी</a:t>
            </a:r>
            <a:r>
              <a:rPr lang="en-IN" b="1">
                <a:solidFill>
                  <a:srgbClr val="0070C0"/>
                </a:solidFill>
              </a:rPr>
              <a:t> का अर्थ सामान्य रूप से बेरोजगारी को सही रूप में परिभाषित करना कठिन है क्योंकि किसी श्रमिक के रोजगार में लगे रहने अथवा बेरोजगार होने की स्थिति को अनेक आधारों पर दृष्टिकोणों  से देखा जाता है</a:t>
            </a:r>
          </a:p>
          <a:p>
            <a:pPr marL="0" indent="0">
              <a:buNone/>
            </a:pPr>
            <a:r>
              <a:rPr lang="en-IN" b="1">
                <a:solidFill>
                  <a:srgbClr val="0070C0"/>
                </a:solidFill>
              </a:rPr>
              <a:t>“यदि अर्थव्यवस्था में श्रमिक (या उत्पादन के अन्य साधन) प्रचलित चालू मजदूरी (या उससे थोड़ी कम) पर  करने के लिए तत्पर हो पर उस मजदूरी पर भी उन्हें कार्य ना मिले तो ऐसे लोगों को बेरोजगार कहा जाएगा।”</a:t>
            </a:r>
            <a:endParaRPr lang="en-US" b="1">
              <a:solidFill>
                <a:srgbClr val="0070C0"/>
              </a:solidFill>
            </a:endParaRPr>
          </a:p>
        </p:txBody>
      </p:sp>
    </p:spTree>
    <p:extLst>
      <p:ext uri="{BB962C8B-B14F-4D97-AF65-F5344CB8AC3E}">
        <p14:creationId xmlns:p14="http://schemas.microsoft.com/office/powerpoint/2010/main" val="1228718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3A850-61FC-F24A-4598-1C15510FB784}"/>
              </a:ext>
            </a:extLst>
          </p:cNvPr>
          <p:cNvSpPr>
            <a:spLocks noGrp="1"/>
          </p:cNvSpPr>
          <p:nvPr>
            <p:ph type="title"/>
          </p:nvPr>
        </p:nvSpPr>
        <p:spPr/>
        <p:txBody>
          <a:bodyPr/>
          <a:lstStyle/>
          <a:p>
            <a:pPr algn="ctr"/>
            <a:r>
              <a:rPr lang="en-IN" b="1">
                <a:solidFill>
                  <a:srgbClr val="C00000"/>
                </a:solidFill>
              </a:rPr>
              <a:t>बेरोजगारी के प्रकार </a:t>
            </a:r>
            <a:br>
              <a:rPr lang="en-IN" b="1"/>
            </a:br>
            <a:r>
              <a:rPr lang="en-IN" b="1">
                <a:solidFill>
                  <a:srgbClr val="00B050"/>
                </a:solidFill>
              </a:rPr>
              <a:t>(types of unemployment)</a:t>
            </a:r>
            <a:endParaRPr lang="en-US" b="1">
              <a:solidFill>
                <a:srgbClr val="00B050"/>
              </a:solidFill>
            </a:endParaRPr>
          </a:p>
        </p:txBody>
      </p:sp>
      <p:sp>
        <p:nvSpPr>
          <p:cNvPr id="3" name="Content Placeholder 2">
            <a:extLst>
              <a:ext uri="{FF2B5EF4-FFF2-40B4-BE49-F238E27FC236}">
                <a16:creationId xmlns:a16="http://schemas.microsoft.com/office/drawing/2014/main" id="{CEA40CEA-480A-8D34-03C4-4FCC3CB4AC4B}"/>
              </a:ext>
            </a:extLst>
          </p:cNvPr>
          <p:cNvSpPr>
            <a:spLocks noGrp="1"/>
          </p:cNvSpPr>
          <p:nvPr>
            <p:ph idx="1"/>
          </p:nvPr>
        </p:nvSpPr>
        <p:spPr/>
        <p:txBody>
          <a:bodyPr/>
          <a:lstStyle/>
          <a:p>
            <a:pPr marL="514350" indent="-514350">
              <a:buFont typeface="+mj-lt"/>
              <a:buAutoNum type="arabicPeriod"/>
            </a:pPr>
            <a:r>
              <a:rPr lang="en-IN" b="1">
                <a:solidFill>
                  <a:srgbClr val="0070C0"/>
                </a:solidFill>
              </a:rPr>
              <a:t>ऐच्छिक  तथा अनैच्छिक</a:t>
            </a:r>
          </a:p>
          <a:p>
            <a:pPr marL="514350" indent="-514350">
              <a:buFont typeface="+mj-lt"/>
              <a:buAutoNum type="arabicPeriod"/>
            </a:pPr>
            <a:r>
              <a:rPr lang="en-IN" b="1">
                <a:solidFill>
                  <a:srgbClr val="0070C0"/>
                </a:solidFill>
              </a:rPr>
              <a:t>अप्रत्यक्ष अथवा घर्षण घर्षणजनित बेरोजगारी</a:t>
            </a:r>
          </a:p>
          <a:p>
            <a:pPr marL="514350" indent="-514350">
              <a:buFont typeface="+mj-lt"/>
              <a:buAutoNum type="arabicPeriod"/>
            </a:pPr>
            <a:r>
              <a:rPr lang="en-IN" b="1">
                <a:solidFill>
                  <a:srgbClr val="0070C0"/>
                </a:solidFill>
              </a:rPr>
              <a:t>छिपी अथवा प्रच्छन्न बेरोजगारी</a:t>
            </a:r>
          </a:p>
          <a:p>
            <a:pPr marL="514350" indent="-514350">
              <a:buFont typeface="+mj-lt"/>
              <a:buAutoNum type="arabicPeriod"/>
            </a:pPr>
            <a:r>
              <a:rPr lang="en-IN" b="1">
                <a:solidFill>
                  <a:srgbClr val="0070C0"/>
                </a:solidFill>
              </a:rPr>
              <a:t>तकनीकजन्य बेरोजगारी</a:t>
            </a:r>
          </a:p>
          <a:p>
            <a:pPr marL="514350" indent="-514350">
              <a:buFont typeface="+mj-lt"/>
              <a:buAutoNum type="arabicPeriod"/>
            </a:pPr>
            <a:r>
              <a:rPr lang="en-IN" b="1">
                <a:solidFill>
                  <a:srgbClr val="0070C0"/>
                </a:solidFill>
              </a:rPr>
              <a:t>मौसमी बेरोजगारी</a:t>
            </a:r>
          </a:p>
          <a:p>
            <a:pPr marL="514350" indent="-514350">
              <a:buFont typeface="+mj-lt"/>
              <a:buAutoNum type="arabicPeriod"/>
            </a:pPr>
            <a:r>
              <a:rPr lang="en-IN" b="1">
                <a:solidFill>
                  <a:srgbClr val="0070C0"/>
                </a:solidFill>
              </a:rPr>
              <a:t>संरचनात्मक बेरोजगारी</a:t>
            </a:r>
          </a:p>
          <a:p>
            <a:pPr marL="514350" indent="-514350">
              <a:buFont typeface="+mj-lt"/>
              <a:buAutoNum type="arabicPeriod"/>
            </a:pPr>
            <a:r>
              <a:rPr lang="en-IN" b="1">
                <a:solidFill>
                  <a:srgbClr val="0070C0"/>
                </a:solidFill>
              </a:rPr>
              <a:t>चक्रीय बेरोजगारी</a:t>
            </a:r>
            <a:endParaRPr lang="en-US" b="1">
              <a:solidFill>
                <a:srgbClr val="0070C0"/>
              </a:solidFill>
            </a:endParaRPr>
          </a:p>
        </p:txBody>
      </p:sp>
    </p:spTree>
    <p:extLst>
      <p:ext uri="{BB962C8B-B14F-4D97-AF65-F5344CB8AC3E}">
        <p14:creationId xmlns:p14="http://schemas.microsoft.com/office/powerpoint/2010/main" val="791069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26122-1876-0845-E8C0-B20C3DA76816}"/>
              </a:ext>
            </a:extLst>
          </p:cNvPr>
          <p:cNvSpPr>
            <a:spLocks noGrp="1"/>
          </p:cNvSpPr>
          <p:nvPr>
            <p:ph type="title"/>
          </p:nvPr>
        </p:nvSpPr>
        <p:spPr/>
        <p:txBody>
          <a:bodyPr/>
          <a:lstStyle/>
          <a:p>
            <a:pPr algn="ctr"/>
            <a:r>
              <a:rPr lang="en-IN" b="1">
                <a:solidFill>
                  <a:srgbClr val="C00000"/>
                </a:solidFill>
              </a:rPr>
              <a:t>पूर्ण रोजगार का अर्थ</a:t>
            </a:r>
            <a:br>
              <a:rPr lang="en-IN" b="1"/>
            </a:br>
            <a:r>
              <a:rPr lang="en-IN" b="1">
                <a:solidFill>
                  <a:srgbClr val="00B050"/>
                </a:solidFill>
              </a:rPr>
              <a:t>(Meaning of full employment)</a:t>
            </a:r>
            <a:endParaRPr lang="en-US" b="1">
              <a:solidFill>
                <a:srgbClr val="00B050"/>
              </a:solidFill>
            </a:endParaRPr>
          </a:p>
        </p:txBody>
      </p:sp>
      <p:sp>
        <p:nvSpPr>
          <p:cNvPr id="3" name="Content Placeholder 2">
            <a:extLst>
              <a:ext uri="{FF2B5EF4-FFF2-40B4-BE49-F238E27FC236}">
                <a16:creationId xmlns:a16="http://schemas.microsoft.com/office/drawing/2014/main" id="{883F608F-DD50-15FE-7493-EFD540345A83}"/>
              </a:ext>
            </a:extLst>
          </p:cNvPr>
          <p:cNvSpPr>
            <a:spLocks noGrp="1"/>
          </p:cNvSpPr>
          <p:nvPr>
            <p:ph idx="1"/>
          </p:nvPr>
        </p:nvSpPr>
        <p:spPr/>
        <p:txBody>
          <a:bodyPr/>
          <a:lstStyle/>
          <a:p>
            <a:r>
              <a:rPr lang="en-IN" b="1">
                <a:solidFill>
                  <a:srgbClr val="0070C0"/>
                </a:solidFill>
              </a:rPr>
              <a:t>अर्थव्यवस्था में पूर्ण रोजगार तब होगा जब सभी श्रमिक जो प्रचलित मजदूरी दर पर काम करने की इच्छा रखते हैं, रोजगार प्राप्त हो जाते हैं पूर्ण रोजगार की दशा में यह संभव है कि कुछ लोग बेरोजगार हो जैसे जो काम करना ही नहीं चाहते हो या जो प्रचलित मजदूरी दर पर काम नहीं करना चाहते हो आदि, पर इन लोगों को सामान्य बेरोजगारी में सम्मिलित नहीं किया जाता। अतः ऐसे लोगों के बेरोजगार रहने से अर्थव्यवस्था के पूर्ण रोजगार पर कोई प्रभाव नहीं पढ़ सकता। अर्थव्यवस्था में पूर्ण रोजगार की दशा में इस प्रकार की बेरोजगारी बने रहने को ‘पूर्ण रोजगार बेरोजगार दर’ कहते हैं।</a:t>
            </a:r>
            <a:endParaRPr lang="en-US" b="1">
              <a:solidFill>
                <a:srgbClr val="0070C0"/>
              </a:solidFill>
            </a:endParaRPr>
          </a:p>
        </p:txBody>
      </p:sp>
    </p:spTree>
    <p:extLst>
      <p:ext uri="{BB962C8B-B14F-4D97-AF65-F5344CB8AC3E}">
        <p14:creationId xmlns:p14="http://schemas.microsoft.com/office/powerpoint/2010/main" val="1265053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0604C-5C55-59B7-06A6-09D103E490C6}"/>
              </a:ext>
            </a:extLst>
          </p:cNvPr>
          <p:cNvSpPr>
            <a:spLocks noGrp="1"/>
          </p:cNvSpPr>
          <p:nvPr>
            <p:ph type="title"/>
          </p:nvPr>
        </p:nvSpPr>
        <p:spPr/>
        <p:txBody>
          <a:bodyPr>
            <a:normAutofit fontScale="90000"/>
          </a:bodyPr>
          <a:lstStyle/>
          <a:p>
            <a:pPr algn="ctr"/>
            <a:r>
              <a:rPr lang="en-IN" b="1">
                <a:solidFill>
                  <a:srgbClr val="C00000"/>
                </a:solidFill>
              </a:rPr>
              <a:t>आय एवं रोजगार निर्धारण का प्रतिष्ठित (क्लासिकल) रोजगार सिद्धांत </a:t>
            </a:r>
            <a:r>
              <a:rPr lang="en-IN" b="1">
                <a:solidFill>
                  <a:srgbClr val="00B050"/>
                </a:solidFill>
              </a:rPr>
              <a:t>(Classical theory of employment)</a:t>
            </a:r>
            <a:endParaRPr lang="en-US" b="1">
              <a:solidFill>
                <a:srgbClr val="00B050"/>
              </a:solidFill>
            </a:endParaRPr>
          </a:p>
        </p:txBody>
      </p:sp>
      <p:sp>
        <p:nvSpPr>
          <p:cNvPr id="3" name="Content Placeholder 2">
            <a:extLst>
              <a:ext uri="{FF2B5EF4-FFF2-40B4-BE49-F238E27FC236}">
                <a16:creationId xmlns:a16="http://schemas.microsoft.com/office/drawing/2014/main" id="{A1E4DD33-47A8-B803-DA50-CE339932512C}"/>
              </a:ext>
            </a:extLst>
          </p:cNvPr>
          <p:cNvSpPr>
            <a:spLocks noGrp="1"/>
          </p:cNvSpPr>
          <p:nvPr>
            <p:ph idx="1"/>
          </p:nvPr>
        </p:nvSpPr>
        <p:spPr/>
        <p:txBody>
          <a:bodyPr/>
          <a:lstStyle/>
          <a:p>
            <a:r>
              <a:rPr lang="en-IN" b="1">
                <a:solidFill>
                  <a:srgbClr val="0070C0"/>
                </a:solidFill>
              </a:rPr>
              <a:t>यहां प्रतिष्ठित रोजगार सिद्धांत के विश्लेषण में कींस का अनुगमन किया गया है, उनका रोजगार सिद्धांत उनके श्रम की मांग एवं पूर्ति, 'से’ के बाजार - सिद्धांत तथा ब्याज सिद्धांत से संबंधित विश्लेषणो का सम्मिलित रूप माना जाता है।</a:t>
            </a:r>
          </a:p>
          <a:p>
            <a:r>
              <a:rPr lang="en-IN" b="1">
                <a:solidFill>
                  <a:srgbClr val="0070C0"/>
                </a:solidFill>
              </a:rPr>
              <a:t>क्लासिकल अर्थशास्त्रियों का रोजगार - सिद्धांत श्रम तथा उत्पादन के अन्य साधनों के पूर्ण रोजगार की मान्यता पर आधारित है। इन अर्थशास्त्रियों के अनुसार एक ऐसे पूंजीवादी अर्थव्यवस्था, जिसमें बाजार यंत्र या मूल्य यंत्र की क्रियाशीलता पर किसी प्रकार रोक नहीं हो, सदैव पूर्ण  रोजगार की संस्थिति स्थिति में बनी रहेगी।</a:t>
            </a:r>
            <a:endParaRPr lang="en-US" b="1">
              <a:solidFill>
                <a:srgbClr val="0070C0"/>
              </a:solidFill>
            </a:endParaRPr>
          </a:p>
        </p:txBody>
      </p:sp>
    </p:spTree>
    <p:extLst>
      <p:ext uri="{BB962C8B-B14F-4D97-AF65-F5344CB8AC3E}">
        <p14:creationId xmlns:p14="http://schemas.microsoft.com/office/powerpoint/2010/main" val="2214911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B4538-93D6-3AFE-9272-9DE12CD60997}"/>
              </a:ext>
            </a:extLst>
          </p:cNvPr>
          <p:cNvSpPr>
            <a:spLocks noGrp="1"/>
          </p:cNvSpPr>
          <p:nvPr>
            <p:ph type="title"/>
          </p:nvPr>
        </p:nvSpPr>
        <p:spPr>
          <a:xfrm>
            <a:off x="838200" y="365125"/>
            <a:ext cx="10515600" cy="1358305"/>
          </a:xfrm>
        </p:spPr>
        <p:txBody>
          <a:bodyPr>
            <a:normAutofit fontScale="90000"/>
          </a:bodyPr>
          <a:lstStyle/>
          <a:p>
            <a:pPr algn="ctr"/>
            <a:r>
              <a:rPr lang="en-IN" b="1">
                <a:solidFill>
                  <a:srgbClr val="C00000"/>
                </a:solidFill>
              </a:rPr>
              <a:t>प्रतिष्ठित सिद्धांत की मान्यताएं</a:t>
            </a:r>
            <a:r>
              <a:rPr lang="en-IN" b="1">
                <a:solidFill>
                  <a:srgbClr val="00B050"/>
                </a:solidFill>
              </a:rPr>
              <a:t> (Assumptions of the classical theory of income and employment)</a:t>
            </a:r>
            <a:endParaRPr lang="en-US" b="1">
              <a:solidFill>
                <a:srgbClr val="00B050"/>
              </a:solidFill>
            </a:endParaRPr>
          </a:p>
        </p:txBody>
      </p:sp>
      <p:sp>
        <p:nvSpPr>
          <p:cNvPr id="3" name="Content Placeholder 2">
            <a:extLst>
              <a:ext uri="{FF2B5EF4-FFF2-40B4-BE49-F238E27FC236}">
                <a16:creationId xmlns:a16="http://schemas.microsoft.com/office/drawing/2014/main" id="{9F05452E-0D13-B5F3-8915-428EB91286C9}"/>
              </a:ext>
            </a:extLst>
          </p:cNvPr>
          <p:cNvSpPr>
            <a:spLocks noGrp="1"/>
          </p:cNvSpPr>
          <p:nvPr>
            <p:ph idx="1"/>
          </p:nvPr>
        </p:nvSpPr>
        <p:spPr/>
        <p:txBody>
          <a:bodyPr>
            <a:normAutofit fontScale="92500" lnSpcReduction="10000"/>
          </a:bodyPr>
          <a:lstStyle/>
          <a:p>
            <a:pPr marL="514350" indent="-514350">
              <a:buFont typeface="+mj-lt"/>
              <a:buAutoNum type="arabicPeriod"/>
            </a:pPr>
            <a:r>
              <a:rPr lang="en-IN" b="1">
                <a:solidFill>
                  <a:srgbClr val="0070C0"/>
                </a:solidFill>
              </a:rPr>
              <a:t>अर्थव्यवस्था पूर्ण रोजगार की दशा में रहती है क्योंकि अति उत्पादन का भय ना होने से पूर्ति सदैव मांग के बराबर रहती है।</a:t>
            </a:r>
          </a:p>
          <a:p>
            <a:pPr marL="514350" indent="-514350">
              <a:buFont typeface="+mj-lt"/>
              <a:buAutoNum type="arabicPeriod"/>
            </a:pPr>
            <a:r>
              <a:rPr lang="en-IN" b="1">
                <a:solidFill>
                  <a:srgbClr val="0070C0"/>
                </a:solidFill>
              </a:rPr>
              <a:t>अर्थव्यवस्था में मजदूरी दर ब्याज दर तथा कीमतें पूर्णता परिवर्तनशील होती है और इनकी यह परिवर्तनशीलता ही रोजगार स्तर में वृद्धि करके पूर्ण रोजगार लाने के लिए उत्तरदाई होती है</a:t>
            </a:r>
          </a:p>
          <a:p>
            <a:pPr marL="514350" indent="-514350">
              <a:buFont typeface="+mj-lt"/>
              <a:buAutoNum type="arabicPeriod"/>
            </a:pPr>
            <a:r>
              <a:rPr lang="en-IN" b="1">
                <a:solidFill>
                  <a:srgbClr val="0070C0"/>
                </a:solidFill>
              </a:rPr>
              <a:t>क्लासिकल अर्थशास्त्रियों के अनुसार आय का कोई भी भाग बचत नहीं किया जाता है और पूरी आए उपभोग व्यय के बराबर होती है।</a:t>
            </a:r>
          </a:p>
          <a:p>
            <a:pPr marL="514350" indent="-514350">
              <a:buFont typeface="+mj-lt"/>
              <a:buAutoNum type="arabicPeriod"/>
            </a:pPr>
            <a:r>
              <a:rPr lang="en-IN" b="1">
                <a:solidFill>
                  <a:srgbClr val="0070C0"/>
                </a:solidFill>
              </a:rPr>
              <a:t>अर्थव्यवस्था पूर्णता स्वतंत्र बाजार संबंधी शक्तियों के ऊपर कार्यशील है और आर्थिक क्रियाओं पर सरकारी नियंत्रण या हस्तक्षेप आदि नहीं है।</a:t>
            </a:r>
          </a:p>
          <a:p>
            <a:pPr marL="514350" indent="-514350">
              <a:buFont typeface="+mj-lt"/>
              <a:buAutoNum type="arabicPeriod"/>
            </a:pPr>
            <a:r>
              <a:rPr lang="en-IN" b="1">
                <a:solidFill>
                  <a:srgbClr val="0070C0"/>
                </a:solidFill>
              </a:rPr>
              <a:t>अर्थव्यवस्था में उत्पादन साधनों के बीच पूर्ण प्रतियोगिता है और प्रत्येक साधनों का प्रतिफल उनके सीमांत उत्पादकता द्वारा निर्धारित होता है।</a:t>
            </a:r>
          </a:p>
        </p:txBody>
      </p:sp>
    </p:spTree>
    <p:extLst>
      <p:ext uri="{BB962C8B-B14F-4D97-AF65-F5344CB8AC3E}">
        <p14:creationId xmlns:p14="http://schemas.microsoft.com/office/powerpoint/2010/main" val="1100824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0B479-38C2-79DE-2AFE-1184486DAF34}"/>
              </a:ext>
            </a:extLst>
          </p:cNvPr>
          <p:cNvSpPr>
            <a:spLocks noGrp="1"/>
          </p:cNvSpPr>
          <p:nvPr>
            <p:ph type="title"/>
          </p:nvPr>
        </p:nvSpPr>
        <p:spPr/>
        <p:txBody>
          <a:bodyPr/>
          <a:lstStyle/>
          <a:p>
            <a:r>
              <a:rPr lang="en-IN" b="1">
                <a:solidFill>
                  <a:srgbClr val="C00000"/>
                </a:solidFill>
              </a:rPr>
              <a:t>प्रतिष्ठित सिद्धांत की व्याख्या</a:t>
            </a:r>
            <a:r>
              <a:rPr lang="en-IN" b="1">
                <a:solidFill>
                  <a:srgbClr val="00B050"/>
                </a:solidFill>
              </a:rPr>
              <a:t> (Explanation of the classical theory)</a:t>
            </a:r>
            <a:endParaRPr lang="en-US" b="1">
              <a:solidFill>
                <a:srgbClr val="00B050"/>
              </a:solidFill>
            </a:endParaRPr>
          </a:p>
        </p:txBody>
      </p:sp>
      <p:sp>
        <p:nvSpPr>
          <p:cNvPr id="3" name="Content Placeholder 2">
            <a:extLst>
              <a:ext uri="{FF2B5EF4-FFF2-40B4-BE49-F238E27FC236}">
                <a16:creationId xmlns:a16="http://schemas.microsoft.com/office/drawing/2014/main" id="{9A199CF8-167E-86EB-8A12-4C02B7EBF893}"/>
              </a:ext>
            </a:extLst>
          </p:cNvPr>
          <p:cNvSpPr>
            <a:spLocks noGrp="1"/>
          </p:cNvSpPr>
          <p:nvPr>
            <p:ph idx="1"/>
          </p:nvPr>
        </p:nvSpPr>
        <p:spPr/>
        <p:txBody>
          <a:bodyPr/>
          <a:lstStyle/>
          <a:p>
            <a:r>
              <a:rPr lang="en-IN" b="1">
                <a:solidFill>
                  <a:srgbClr val="0070C0"/>
                </a:solidFill>
              </a:rPr>
              <a:t>रोजगार तथा श्रम की मांग एवं पूर्ति का विश्लेषण</a:t>
            </a:r>
          </a:p>
          <a:p>
            <a:r>
              <a:rPr lang="en-IN" b="1">
                <a:solidFill>
                  <a:srgbClr val="0070C0"/>
                </a:solidFill>
              </a:rPr>
              <a:t>मजदूरी की दर में कटौती तथा बेरोजगारी निवारण</a:t>
            </a:r>
          </a:p>
          <a:p>
            <a:r>
              <a:rPr lang="en-IN" b="1">
                <a:solidFill>
                  <a:srgbClr val="0070C0"/>
                </a:solidFill>
              </a:rPr>
              <a:t>‘से’ का बाजार नियम</a:t>
            </a:r>
          </a:p>
          <a:p>
            <a:r>
              <a:rPr lang="en-IN" b="1">
                <a:solidFill>
                  <a:srgbClr val="0070C0"/>
                </a:solidFill>
              </a:rPr>
              <a:t>क्लासिकल प्रणाली में बचत तथा विनियोग</a:t>
            </a:r>
            <a:endParaRPr lang="en-US" b="1">
              <a:solidFill>
                <a:srgbClr val="0070C0"/>
              </a:solidFill>
            </a:endParaRPr>
          </a:p>
        </p:txBody>
      </p:sp>
    </p:spTree>
    <p:extLst>
      <p:ext uri="{BB962C8B-B14F-4D97-AF65-F5344CB8AC3E}">
        <p14:creationId xmlns:p14="http://schemas.microsoft.com/office/powerpoint/2010/main" val="14380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FCFE2-CEF7-5117-D912-C2F38E63878F}"/>
              </a:ext>
            </a:extLst>
          </p:cNvPr>
          <p:cNvSpPr>
            <a:spLocks noGrp="1"/>
          </p:cNvSpPr>
          <p:nvPr>
            <p:ph type="title"/>
          </p:nvPr>
        </p:nvSpPr>
        <p:spPr/>
        <p:txBody>
          <a:bodyPr/>
          <a:lstStyle/>
          <a:p>
            <a:r>
              <a:rPr lang="en-IN" b="1">
                <a:solidFill>
                  <a:srgbClr val="C00000"/>
                </a:solidFill>
              </a:rPr>
              <a:t>प्रतिष्ठित क्लासिकल रोजगार सिद्धांत की आलोचनाएं</a:t>
            </a:r>
            <a:endParaRPr lang="en-US" b="1">
              <a:solidFill>
                <a:srgbClr val="C00000"/>
              </a:solidFill>
            </a:endParaRPr>
          </a:p>
        </p:txBody>
      </p:sp>
      <p:sp>
        <p:nvSpPr>
          <p:cNvPr id="3" name="Content Placeholder 2">
            <a:extLst>
              <a:ext uri="{FF2B5EF4-FFF2-40B4-BE49-F238E27FC236}">
                <a16:creationId xmlns:a16="http://schemas.microsoft.com/office/drawing/2014/main" id="{38E6C05E-5A04-6AE3-C0A4-261FFB9C5AD2}"/>
              </a:ext>
            </a:extLst>
          </p:cNvPr>
          <p:cNvSpPr>
            <a:spLocks noGrp="1"/>
          </p:cNvSpPr>
          <p:nvPr>
            <p:ph idx="1"/>
          </p:nvPr>
        </p:nvSpPr>
        <p:spPr/>
        <p:txBody>
          <a:bodyPr/>
          <a:lstStyle/>
          <a:p>
            <a:r>
              <a:rPr lang="en-IN" b="1">
                <a:solidFill>
                  <a:srgbClr val="0070C0"/>
                </a:solidFill>
              </a:rPr>
              <a:t>पूर्ण रोजगार की धारणा अव्यावहारिक है</a:t>
            </a:r>
          </a:p>
          <a:p>
            <a:r>
              <a:rPr lang="en-IN" b="1">
                <a:solidFill>
                  <a:srgbClr val="0070C0"/>
                </a:solidFill>
              </a:rPr>
              <a:t>प्रतिष्ठित क्लासिकल रोजगार सिद्धांत की आलोचनाएं स्थिति की धारणा अनुपयोगी है</a:t>
            </a:r>
          </a:p>
          <a:p>
            <a:r>
              <a:rPr lang="en-IN" b="1">
                <a:solidFill>
                  <a:srgbClr val="0070C0"/>
                </a:solidFill>
              </a:rPr>
              <a:t>‘से’ के बाजार के नियम का लागू ना होना</a:t>
            </a:r>
          </a:p>
          <a:p>
            <a:r>
              <a:rPr lang="en-IN" b="1">
                <a:solidFill>
                  <a:srgbClr val="0070C0"/>
                </a:solidFill>
              </a:rPr>
              <a:t>विनियोग तथा बचत की समानता संबंधी दृष्टिकोण ठीक नहीं</a:t>
            </a:r>
          </a:p>
          <a:p>
            <a:r>
              <a:rPr lang="en-IN" b="1">
                <a:solidFill>
                  <a:srgbClr val="0070C0"/>
                </a:solidFill>
              </a:rPr>
              <a:t>लचीली मजदूरी दर तथा पूर्ण रोजगार</a:t>
            </a:r>
          </a:p>
          <a:p>
            <a:r>
              <a:rPr lang="en-IN" b="1">
                <a:solidFill>
                  <a:srgbClr val="0070C0"/>
                </a:solidFill>
              </a:rPr>
              <a:t>ब्याज दर यंत्र पर अनावश्यक विश्वास</a:t>
            </a:r>
          </a:p>
          <a:p>
            <a:r>
              <a:rPr lang="en-IN" b="1">
                <a:solidFill>
                  <a:srgbClr val="0070C0"/>
                </a:solidFill>
              </a:rPr>
              <a:t>मुद्रा के मूल्य संग्रह कार्य की उपेक्षा।</a:t>
            </a:r>
          </a:p>
          <a:p>
            <a:endParaRPr lang="en-US" b="1">
              <a:solidFill>
                <a:srgbClr val="0070C0"/>
              </a:solidFill>
            </a:endParaRPr>
          </a:p>
        </p:txBody>
      </p:sp>
    </p:spTree>
    <p:extLst>
      <p:ext uri="{BB962C8B-B14F-4D97-AF65-F5344CB8AC3E}">
        <p14:creationId xmlns:p14="http://schemas.microsoft.com/office/powerpoint/2010/main" val="30448274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21</Slides>
  <Notes>0</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बी.ए. प्रथम वर्ष, द्वितीय सेमेस्टर</vt:lpstr>
      <vt:lpstr>आय एवं व्यय का चक्रीय प्रवाह (Curcular flow of income and expenditure)</vt:lpstr>
      <vt:lpstr>आय का चक्रीय प्रवाह     (Circular flow of income) </vt:lpstr>
      <vt:lpstr>बंद अर्थव्यवस्था एवं आय का चक्रीय प्रवाह  A closed economy and curcular flow of income</vt:lpstr>
      <vt:lpstr>दो- क्षेत्र वाली अर्थव्यवस्था में आय का चक्रीय प्रवाह (Curcular flow of income in a two- sector economy)</vt:lpstr>
      <vt:lpstr>वास्तविक प्रवाह, मैद्रिक प्रवाह एवं बाजार (Real flow, money flow and market)</vt:lpstr>
      <vt:lpstr>मान्यताएं (Assumption)</vt:lpstr>
      <vt:lpstr>त्रि-क्षेत्रिय अर्थव्यवस्था में आय का चक्रीय प्रवाह Circular flow of income in the three- sector economy)</vt:lpstr>
      <vt:lpstr>चार- क्षेत्रिय अर्थव्यवस्था: खुली अर्थव्यवस्था एवं आय का चक्रीय प्रवाह</vt:lpstr>
      <vt:lpstr>आए प्रवाह में रिसाव  एवं अन्त:क्षेपण में संबंध  Relation between leakages and injections in the circular flow  </vt:lpstr>
      <vt:lpstr>आय के चक्रीय प्रवाह का महत्व (Importance of Circular flow of income)</vt:lpstr>
      <vt:lpstr>आय के चक्रीय प्रवाह की सीमाएं एवं दोष  (limitations or defects of circular flow of income)</vt:lpstr>
      <vt:lpstr>आर्थिक कल्याण की विशेषताएं (Characteristics of economic welfare)</vt:lpstr>
      <vt:lpstr>आर्थिक कल्याण एवं कुल कल्याण में अंतर Difference between economic welfare and total welfare</vt:lpstr>
      <vt:lpstr>रोजगार का प्रतिष्ठित सिद्धांत  (Classical theory of employment)</vt:lpstr>
      <vt:lpstr>बेरोजगारी के प्रकार  (types of unemployment)</vt:lpstr>
      <vt:lpstr>पूर्ण रोजगार का अर्थ (Meaning of full employment)</vt:lpstr>
      <vt:lpstr>आय एवं रोजगार निर्धारण का प्रतिष्ठित (क्लासिकल) रोजगार सिद्धांत (Classical theory of employment)</vt:lpstr>
      <vt:lpstr>प्रतिष्ठित सिद्धांत की मान्यताएं (Assumptions of the classical theory of income and employment)</vt:lpstr>
      <vt:lpstr>प्रतिष्ठित सिद्धांत की व्याख्या (Explanation of the classical theory)</vt:lpstr>
      <vt:lpstr>प्रतिष्ठित क्लासिकल रोजगार सिद्धांत की आलोचनाएं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Unknown User</dc:creator>
  <cp:lastModifiedBy>Unknown User</cp:lastModifiedBy>
  <cp:revision>21</cp:revision>
  <dcterms:created xsi:type="dcterms:W3CDTF">2022-06-02T06:00:05Z</dcterms:created>
  <dcterms:modified xsi:type="dcterms:W3CDTF">2022-06-08T07:49:57Z</dcterms:modified>
</cp:coreProperties>
</file>