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 Type="http://schemas.openxmlformats.org/officeDocument/2006/relationships/slide" Target="slides/slide2.xml" /><Relationship Id="rId21" Type="http://schemas.openxmlformats.org/officeDocument/2006/relationships/slide" Target="slides/slide20.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viewProps" Target="viewProps.xml" /><Relationship Id="rId10" Type="http://schemas.openxmlformats.org/officeDocument/2006/relationships/slide" Target="slides/slide9.xml" /><Relationship Id="rId19" Type="http://schemas.openxmlformats.org/officeDocument/2006/relationships/slide" Target="slides/slide18.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presProps" Target="pres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75633-783A-CB16-094B-A747AFD2BD3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2861D43-4D96-D883-B120-9DA837C5F5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BF917B8-09F2-DF9F-E6BA-677DBAA3C760}"/>
              </a:ext>
            </a:extLst>
          </p:cNvPr>
          <p:cNvSpPr>
            <a:spLocks noGrp="1"/>
          </p:cNvSpPr>
          <p:nvPr>
            <p:ph type="dt" sz="half" idx="10"/>
          </p:nvPr>
        </p:nvSpPr>
        <p:spPr/>
        <p:txBody>
          <a:bodyPr/>
          <a:lstStyle/>
          <a:p>
            <a:fld id="{6A5BDD05-ECBE-D442-A1D9-B8054175305D}" type="datetimeFigureOut">
              <a:rPr lang="en-US"/>
              <a:t>6/8/2022</a:t>
            </a:fld>
            <a:endParaRPr lang="en-US"/>
          </a:p>
        </p:txBody>
      </p:sp>
      <p:sp>
        <p:nvSpPr>
          <p:cNvPr id="5" name="Footer Placeholder 4">
            <a:extLst>
              <a:ext uri="{FF2B5EF4-FFF2-40B4-BE49-F238E27FC236}">
                <a16:creationId xmlns:a16="http://schemas.microsoft.com/office/drawing/2014/main" id="{871B96AA-DD8F-2B10-11AF-221484A5C3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9A3011-1B02-5EC0-2366-5FB4AE7D23A1}"/>
              </a:ext>
            </a:extLst>
          </p:cNvPr>
          <p:cNvSpPr>
            <a:spLocks noGrp="1"/>
          </p:cNvSpPr>
          <p:nvPr>
            <p:ph type="sldNum" sz="quarter" idx="12"/>
          </p:nvPr>
        </p:nvSpPr>
        <p:spPr/>
        <p:txBody>
          <a:bodyPr/>
          <a:lstStyle/>
          <a:p>
            <a:fld id="{3B38CF02-C80A-024B-94E2-DF48A941C115}" type="slidenum">
              <a:rPr lang="en-US"/>
              <a:t>‹#›</a:t>
            </a:fld>
            <a:endParaRPr lang="en-US"/>
          </a:p>
        </p:txBody>
      </p:sp>
    </p:spTree>
    <p:extLst>
      <p:ext uri="{BB962C8B-B14F-4D97-AF65-F5344CB8AC3E}">
        <p14:creationId xmlns:p14="http://schemas.microsoft.com/office/powerpoint/2010/main" val="3482902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24437-AB5B-C9A5-26FC-68ABF66597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3D27C2-C482-3923-8E2F-204CCB5B09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968D0A-49DF-71EB-488A-66E7EF21279D}"/>
              </a:ext>
            </a:extLst>
          </p:cNvPr>
          <p:cNvSpPr>
            <a:spLocks noGrp="1"/>
          </p:cNvSpPr>
          <p:nvPr>
            <p:ph type="dt" sz="half" idx="10"/>
          </p:nvPr>
        </p:nvSpPr>
        <p:spPr/>
        <p:txBody>
          <a:bodyPr/>
          <a:lstStyle/>
          <a:p>
            <a:fld id="{6A5BDD05-ECBE-D442-A1D9-B8054175305D}" type="datetimeFigureOut">
              <a:rPr lang="en-US"/>
              <a:t>6/8/2022</a:t>
            </a:fld>
            <a:endParaRPr lang="en-US"/>
          </a:p>
        </p:txBody>
      </p:sp>
      <p:sp>
        <p:nvSpPr>
          <p:cNvPr id="5" name="Footer Placeholder 4">
            <a:extLst>
              <a:ext uri="{FF2B5EF4-FFF2-40B4-BE49-F238E27FC236}">
                <a16:creationId xmlns:a16="http://schemas.microsoft.com/office/drawing/2014/main" id="{FD8746B0-CBEC-2611-F54D-D13FF65972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513D1A-EB58-BD9D-D785-29B9F05C8057}"/>
              </a:ext>
            </a:extLst>
          </p:cNvPr>
          <p:cNvSpPr>
            <a:spLocks noGrp="1"/>
          </p:cNvSpPr>
          <p:nvPr>
            <p:ph type="sldNum" sz="quarter" idx="12"/>
          </p:nvPr>
        </p:nvSpPr>
        <p:spPr/>
        <p:txBody>
          <a:bodyPr/>
          <a:lstStyle/>
          <a:p>
            <a:fld id="{3B38CF02-C80A-024B-94E2-DF48A941C115}" type="slidenum">
              <a:rPr lang="en-US"/>
              <a:t>‹#›</a:t>
            </a:fld>
            <a:endParaRPr lang="en-US"/>
          </a:p>
        </p:txBody>
      </p:sp>
    </p:spTree>
    <p:extLst>
      <p:ext uri="{BB962C8B-B14F-4D97-AF65-F5344CB8AC3E}">
        <p14:creationId xmlns:p14="http://schemas.microsoft.com/office/powerpoint/2010/main" val="3893515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5CC5D-B7CF-D13B-4BC5-297C5D650B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88F11D5-9484-8421-9B6E-D690750FD9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B395692-0260-2283-FE02-176758B0A135}"/>
              </a:ext>
            </a:extLst>
          </p:cNvPr>
          <p:cNvSpPr>
            <a:spLocks noGrp="1"/>
          </p:cNvSpPr>
          <p:nvPr>
            <p:ph type="dt" sz="half" idx="10"/>
          </p:nvPr>
        </p:nvSpPr>
        <p:spPr/>
        <p:txBody>
          <a:bodyPr/>
          <a:lstStyle/>
          <a:p>
            <a:fld id="{6A5BDD05-ECBE-D442-A1D9-B8054175305D}" type="datetimeFigureOut">
              <a:rPr lang="en-US"/>
              <a:t>6/8/2022</a:t>
            </a:fld>
            <a:endParaRPr lang="en-US"/>
          </a:p>
        </p:txBody>
      </p:sp>
      <p:sp>
        <p:nvSpPr>
          <p:cNvPr id="5" name="Footer Placeholder 4">
            <a:extLst>
              <a:ext uri="{FF2B5EF4-FFF2-40B4-BE49-F238E27FC236}">
                <a16:creationId xmlns:a16="http://schemas.microsoft.com/office/drawing/2014/main" id="{F69FEFD9-873D-5394-BA73-EF017C3BDD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5F6DA9-8132-EFD4-0D4B-2725B937BAE4}"/>
              </a:ext>
            </a:extLst>
          </p:cNvPr>
          <p:cNvSpPr>
            <a:spLocks noGrp="1"/>
          </p:cNvSpPr>
          <p:nvPr>
            <p:ph type="sldNum" sz="quarter" idx="12"/>
          </p:nvPr>
        </p:nvSpPr>
        <p:spPr/>
        <p:txBody>
          <a:bodyPr/>
          <a:lstStyle/>
          <a:p>
            <a:fld id="{3B38CF02-C80A-024B-94E2-DF48A941C115}" type="slidenum">
              <a:rPr lang="en-US"/>
              <a:t>‹#›</a:t>
            </a:fld>
            <a:endParaRPr lang="en-US"/>
          </a:p>
        </p:txBody>
      </p:sp>
    </p:spTree>
    <p:extLst>
      <p:ext uri="{BB962C8B-B14F-4D97-AF65-F5344CB8AC3E}">
        <p14:creationId xmlns:p14="http://schemas.microsoft.com/office/powerpoint/2010/main" val="1621028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72D2D-700A-DFEC-F745-651007BF72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34D0CB-E147-76BF-A6E8-09A36157672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861486-6A23-90CE-F0C1-0D0C674FA41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86A42F9-0B01-EFA2-B31B-6EEFCA4B63E1}"/>
              </a:ext>
            </a:extLst>
          </p:cNvPr>
          <p:cNvSpPr>
            <a:spLocks noGrp="1"/>
          </p:cNvSpPr>
          <p:nvPr>
            <p:ph type="dt" sz="half" idx="10"/>
          </p:nvPr>
        </p:nvSpPr>
        <p:spPr/>
        <p:txBody>
          <a:bodyPr/>
          <a:lstStyle/>
          <a:p>
            <a:fld id="{6A5BDD05-ECBE-D442-A1D9-B8054175305D}" type="datetimeFigureOut">
              <a:rPr lang="en-US"/>
              <a:t>6/8/2022</a:t>
            </a:fld>
            <a:endParaRPr lang="en-US"/>
          </a:p>
        </p:txBody>
      </p:sp>
      <p:sp>
        <p:nvSpPr>
          <p:cNvPr id="6" name="Footer Placeholder 5">
            <a:extLst>
              <a:ext uri="{FF2B5EF4-FFF2-40B4-BE49-F238E27FC236}">
                <a16:creationId xmlns:a16="http://schemas.microsoft.com/office/drawing/2014/main" id="{32FCA4AC-C401-D9F1-32F7-26FDA2B0FDD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84AF6B-D15E-1412-CBA2-CD7290173B6A}"/>
              </a:ext>
            </a:extLst>
          </p:cNvPr>
          <p:cNvSpPr>
            <a:spLocks noGrp="1"/>
          </p:cNvSpPr>
          <p:nvPr>
            <p:ph type="sldNum" sz="quarter" idx="12"/>
          </p:nvPr>
        </p:nvSpPr>
        <p:spPr/>
        <p:txBody>
          <a:bodyPr/>
          <a:lstStyle/>
          <a:p>
            <a:fld id="{3B38CF02-C80A-024B-94E2-DF48A941C115}" type="slidenum">
              <a:rPr lang="en-US"/>
              <a:t>‹#›</a:t>
            </a:fld>
            <a:endParaRPr lang="en-US"/>
          </a:p>
        </p:txBody>
      </p:sp>
    </p:spTree>
    <p:extLst>
      <p:ext uri="{BB962C8B-B14F-4D97-AF65-F5344CB8AC3E}">
        <p14:creationId xmlns:p14="http://schemas.microsoft.com/office/powerpoint/2010/main" val="31822912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8258C-E186-897D-42D5-F5E1B703EB0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3ED85CA-BC07-46C2-B953-280DB23733B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4BFD10D-2148-4DF6-FECD-C96FFE67772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0D230EF-5E8D-E50C-43E3-2AB8DE3B1DD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6B0C044-634E-51DF-B0EA-EB20594070B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4368D6B-A495-7E33-FD97-26BA1EEEB518}"/>
              </a:ext>
            </a:extLst>
          </p:cNvPr>
          <p:cNvSpPr>
            <a:spLocks noGrp="1"/>
          </p:cNvSpPr>
          <p:nvPr>
            <p:ph type="dt" sz="half" idx="10"/>
          </p:nvPr>
        </p:nvSpPr>
        <p:spPr/>
        <p:txBody>
          <a:bodyPr/>
          <a:lstStyle/>
          <a:p>
            <a:fld id="{6A5BDD05-ECBE-D442-A1D9-B8054175305D}" type="datetimeFigureOut">
              <a:rPr lang="en-US"/>
              <a:t>6/8/2022</a:t>
            </a:fld>
            <a:endParaRPr lang="en-US"/>
          </a:p>
        </p:txBody>
      </p:sp>
      <p:sp>
        <p:nvSpPr>
          <p:cNvPr id="8" name="Footer Placeholder 7">
            <a:extLst>
              <a:ext uri="{FF2B5EF4-FFF2-40B4-BE49-F238E27FC236}">
                <a16:creationId xmlns:a16="http://schemas.microsoft.com/office/drawing/2014/main" id="{9E7D82A0-0A68-BBEE-5FE5-795B24A1CD9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FDB522F-9EBE-EEE4-0A6F-0B96DCF8E064}"/>
              </a:ext>
            </a:extLst>
          </p:cNvPr>
          <p:cNvSpPr>
            <a:spLocks noGrp="1"/>
          </p:cNvSpPr>
          <p:nvPr>
            <p:ph type="sldNum" sz="quarter" idx="12"/>
          </p:nvPr>
        </p:nvSpPr>
        <p:spPr/>
        <p:txBody>
          <a:bodyPr/>
          <a:lstStyle/>
          <a:p>
            <a:fld id="{3B38CF02-C80A-024B-94E2-DF48A941C115}" type="slidenum">
              <a:rPr lang="en-US"/>
              <a:t>‹#›</a:t>
            </a:fld>
            <a:endParaRPr lang="en-US"/>
          </a:p>
        </p:txBody>
      </p:sp>
    </p:spTree>
    <p:extLst>
      <p:ext uri="{BB962C8B-B14F-4D97-AF65-F5344CB8AC3E}">
        <p14:creationId xmlns:p14="http://schemas.microsoft.com/office/powerpoint/2010/main" val="3745796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94E6C-24E8-48E2-A6F2-6C6B843523D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1BBF3BB-2083-6EA8-E6F0-AE7A9FE9357A}"/>
              </a:ext>
            </a:extLst>
          </p:cNvPr>
          <p:cNvSpPr>
            <a:spLocks noGrp="1"/>
          </p:cNvSpPr>
          <p:nvPr>
            <p:ph type="dt" sz="half" idx="10"/>
          </p:nvPr>
        </p:nvSpPr>
        <p:spPr/>
        <p:txBody>
          <a:bodyPr/>
          <a:lstStyle/>
          <a:p>
            <a:fld id="{6A5BDD05-ECBE-D442-A1D9-B8054175305D}" type="datetimeFigureOut">
              <a:rPr lang="en-US"/>
              <a:t>6/8/2022</a:t>
            </a:fld>
            <a:endParaRPr lang="en-US"/>
          </a:p>
        </p:txBody>
      </p:sp>
      <p:sp>
        <p:nvSpPr>
          <p:cNvPr id="4" name="Footer Placeholder 3">
            <a:extLst>
              <a:ext uri="{FF2B5EF4-FFF2-40B4-BE49-F238E27FC236}">
                <a16:creationId xmlns:a16="http://schemas.microsoft.com/office/drawing/2014/main" id="{29202B7B-F6CA-1682-8D41-3D50759D4D0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FAABF81-705B-2C91-6A82-8189098442BE}"/>
              </a:ext>
            </a:extLst>
          </p:cNvPr>
          <p:cNvSpPr>
            <a:spLocks noGrp="1"/>
          </p:cNvSpPr>
          <p:nvPr>
            <p:ph type="sldNum" sz="quarter" idx="12"/>
          </p:nvPr>
        </p:nvSpPr>
        <p:spPr/>
        <p:txBody>
          <a:bodyPr/>
          <a:lstStyle/>
          <a:p>
            <a:fld id="{3B38CF02-C80A-024B-94E2-DF48A941C115}" type="slidenum">
              <a:rPr lang="en-US"/>
              <a:t>‹#›</a:t>
            </a:fld>
            <a:endParaRPr lang="en-US"/>
          </a:p>
        </p:txBody>
      </p:sp>
    </p:spTree>
    <p:extLst>
      <p:ext uri="{BB962C8B-B14F-4D97-AF65-F5344CB8AC3E}">
        <p14:creationId xmlns:p14="http://schemas.microsoft.com/office/powerpoint/2010/main" val="1888283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2046D6-5D0E-980C-D0C9-E8FC01DDB2DB}"/>
              </a:ext>
            </a:extLst>
          </p:cNvPr>
          <p:cNvSpPr>
            <a:spLocks noGrp="1"/>
          </p:cNvSpPr>
          <p:nvPr>
            <p:ph type="dt" sz="half" idx="10"/>
          </p:nvPr>
        </p:nvSpPr>
        <p:spPr/>
        <p:txBody>
          <a:bodyPr/>
          <a:lstStyle/>
          <a:p>
            <a:fld id="{6A5BDD05-ECBE-D442-A1D9-B8054175305D}" type="datetimeFigureOut">
              <a:rPr lang="en-US"/>
              <a:t>6/8/2022</a:t>
            </a:fld>
            <a:endParaRPr lang="en-US"/>
          </a:p>
        </p:txBody>
      </p:sp>
      <p:sp>
        <p:nvSpPr>
          <p:cNvPr id="3" name="Footer Placeholder 2">
            <a:extLst>
              <a:ext uri="{FF2B5EF4-FFF2-40B4-BE49-F238E27FC236}">
                <a16:creationId xmlns:a16="http://schemas.microsoft.com/office/drawing/2014/main" id="{25917EA7-A0A9-15C3-1B17-4675B538EA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828EFAE-2947-4E24-2147-DCED6E471C63}"/>
              </a:ext>
            </a:extLst>
          </p:cNvPr>
          <p:cNvSpPr>
            <a:spLocks noGrp="1"/>
          </p:cNvSpPr>
          <p:nvPr>
            <p:ph type="sldNum" sz="quarter" idx="12"/>
          </p:nvPr>
        </p:nvSpPr>
        <p:spPr/>
        <p:txBody>
          <a:bodyPr/>
          <a:lstStyle/>
          <a:p>
            <a:fld id="{3B38CF02-C80A-024B-94E2-DF48A941C115}" type="slidenum">
              <a:rPr lang="en-US"/>
              <a:t>‹#›</a:t>
            </a:fld>
            <a:endParaRPr lang="en-US"/>
          </a:p>
        </p:txBody>
      </p:sp>
    </p:spTree>
    <p:extLst>
      <p:ext uri="{BB962C8B-B14F-4D97-AF65-F5344CB8AC3E}">
        <p14:creationId xmlns:p14="http://schemas.microsoft.com/office/powerpoint/2010/main" val="1564770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46697-52EC-3CD9-1F09-7BD56CC7C9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0D6C425-CDAD-294C-A614-AC8DAD1598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E3E1DF5-09C0-D490-EEFD-D739261D0B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D18A51-00EA-ECD6-DC5F-12AD3E828948}"/>
              </a:ext>
            </a:extLst>
          </p:cNvPr>
          <p:cNvSpPr>
            <a:spLocks noGrp="1"/>
          </p:cNvSpPr>
          <p:nvPr>
            <p:ph type="dt" sz="half" idx="10"/>
          </p:nvPr>
        </p:nvSpPr>
        <p:spPr/>
        <p:txBody>
          <a:bodyPr/>
          <a:lstStyle/>
          <a:p>
            <a:fld id="{6A5BDD05-ECBE-D442-A1D9-B8054175305D}" type="datetimeFigureOut">
              <a:rPr lang="en-US"/>
              <a:t>6/8/2022</a:t>
            </a:fld>
            <a:endParaRPr lang="en-US"/>
          </a:p>
        </p:txBody>
      </p:sp>
      <p:sp>
        <p:nvSpPr>
          <p:cNvPr id="6" name="Footer Placeholder 5">
            <a:extLst>
              <a:ext uri="{FF2B5EF4-FFF2-40B4-BE49-F238E27FC236}">
                <a16:creationId xmlns:a16="http://schemas.microsoft.com/office/drawing/2014/main" id="{9CAE0519-83D0-D950-DD30-0BE6D06ABEB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562A70-6D5B-BD83-1C86-84DC04C124D2}"/>
              </a:ext>
            </a:extLst>
          </p:cNvPr>
          <p:cNvSpPr>
            <a:spLocks noGrp="1"/>
          </p:cNvSpPr>
          <p:nvPr>
            <p:ph type="sldNum" sz="quarter" idx="12"/>
          </p:nvPr>
        </p:nvSpPr>
        <p:spPr/>
        <p:txBody>
          <a:bodyPr/>
          <a:lstStyle/>
          <a:p>
            <a:fld id="{3B38CF02-C80A-024B-94E2-DF48A941C115}" type="slidenum">
              <a:rPr lang="en-US"/>
              <a:t>‹#›</a:t>
            </a:fld>
            <a:endParaRPr lang="en-US"/>
          </a:p>
        </p:txBody>
      </p:sp>
    </p:spTree>
    <p:extLst>
      <p:ext uri="{BB962C8B-B14F-4D97-AF65-F5344CB8AC3E}">
        <p14:creationId xmlns:p14="http://schemas.microsoft.com/office/powerpoint/2010/main" val="1155119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19B70-6F07-5052-967D-DD61F64AE7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168FCA4-8B3E-E5DC-C6CE-0739E27BF1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D63E029-425C-8BDB-7411-0CE0D33440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628322-09D5-7AB7-A1FA-EF57222D010D}"/>
              </a:ext>
            </a:extLst>
          </p:cNvPr>
          <p:cNvSpPr>
            <a:spLocks noGrp="1"/>
          </p:cNvSpPr>
          <p:nvPr>
            <p:ph type="dt" sz="half" idx="10"/>
          </p:nvPr>
        </p:nvSpPr>
        <p:spPr/>
        <p:txBody>
          <a:bodyPr/>
          <a:lstStyle/>
          <a:p>
            <a:fld id="{6A5BDD05-ECBE-D442-A1D9-B8054175305D}" type="datetimeFigureOut">
              <a:rPr lang="en-US"/>
              <a:t>6/8/2022</a:t>
            </a:fld>
            <a:endParaRPr lang="en-US"/>
          </a:p>
        </p:txBody>
      </p:sp>
      <p:sp>
        <p:nvSpPr>
          <p:cNvPr id="6" name="Footer Placeholder 5">
            <a:extLst>
              <a:ext uri="{FF2B5EF4-FFF2-40B4-BE49-F238E27FC236}">
                <a16:creationId xmlns:a16="http://schemas.microsoft.com/office/drawing/2014/main" id="{B2FD3814-51E9-BE70-D9CD-8FFA84C438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FD164B-B834-42F9-941C-AD13561FBDE0}"/>
              </a:ext>
            </a:extLst>
          </p:cNvPr>
          <p:cNvSpPr>
            <a:spLocks noGrp="1"/>
          </p:cNvSpPr>
          <p:nvPr>
            <p:ph type="sldNum" sz="quarter" idx="12"/>
          </p:nvPr>
        </p:nvSpPr>
        <p:spPr/>
        <p:txBody>
          <a:bodyPr/>
          <a:lstStyle/>
          <a:p>
            <a:fld id="{3B38CF02-C80A-024B-94E2-DF48A941C115}" type="slidenum">
              <a:rPr lang="en-US"/>
              <a:t>‹#›</a:t>
            </a:fld>
            <a:endParaRPr lang="en-US"/>
          </a:p>
        </p:txBody>
      </p:sp>
    </p:spTree>
    <p:extLst>
      <p:ext uri="{BB962C8B-B14F-4D97-AF65-F5344CB8AC3E}">
        <p14:creationId xmlns:p14="http://schemas.microsoft.com/office/powerpoint/2010/main" val="3074813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67A68-4CCB-9102-F634-F89DF5E461C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A84DE1-7B0A-3BF2-528D-78FD4201479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BD776B-63A3-B6BC-9C91-6581D32FB257}"/>
              </a:ext>
            </a:extLst>
          </p:cNvPr>
          <p:cNvSpPr>
            <a:spLocks noGrp="1"/>
          </p:cNvSpPr>
          <p:nvPr>
            <p:ph type="dt" sz="half" idx="10"/>
          </p:nvPr>
        </p:nvSpPr>
        <p:spPr/>
        <p:txBody>
          <a:bodyPr/>
          <a:lstStyle/>
          <a:p>
            <a:fld id="{6A5BDD05-ECBE-D442-A1D9-B8054175305D}" type="datetimeFigureOut">
              <a:rPr lang="en-US"/>
              <a:t>6/8/2022</a:t>
            </a:fld>
            <a:endParaRPr lang="en-US"/>
          </a:p>
        </p:txBody>
      </p:sp>
      <p:sp>
        <p:nvSpPr>
          <p:cNvPr id="5" name="Footer Placeholder 4">
            <a:extLst>
              <a:ext uri="{FF2B5EF4-FFF2-40B4-BE49-F238E27FC236}">
                <a16:creationId xmlns:a16="http://schemas.microsoft.com/office/drawing/2014/main" id="{8847DC35-52CD-12C2-693C-351E815DBE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AB0699-1884-B7DD-B977-33C7B8B6D538}"/>
              </a:ext>
            </a:extLst>
          </p:cNvPr>
          <p:cNvSpPr>
            <a:spLocks noGrp="1"/>
          </p:cNvSpPr>
          <p:nvPr>
            <p:ph type="sldNum" sz="quarter" idx="12"/>
          </p:nvPr>
        </p:nvSpPr>
        <p:spPr/>
        <p:txBody>
          <a:bodyPr/>
          <a:lstStyle/>
          <a:p>
            <a:fld id="{3B38CF02-C80A-024B-94E2-DF48A941C115}" type="slidenum">
              <a:rPr lang="en-US"/>
              <a:t>‹#›</a:t>
            </a:fld>
            <a:endParaRPr lang="en-US"/>
          </a:p>
        </p:txBody>
      </p:sp>
    </p:spTree>
    <p:extLst>
      <p:ext uri="{BB962C8B-B14F-4D97-AF65-F5344CB8AC3E}">
        <p14:creationId xmlns:p14="http://schemas.microsoft.com/office/powerpoint/2010/main" val="670789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E69C91-108E-30E0-95AF-A3D3A5DCC03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E814B0C-0A8A-2EE7-E579-99F8B5A4374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6BB787-9475-29A8-6419-58030545966E}"/>
              </a:ext>
            </a:extLst>
          </p:cNvPr>
          <p:cNvSpPr>
            <a:spLocks noGrp="1"/>
          </p:cNvSpPr>
          <p:nvPr>
            <p:ph type="dt" sz="half" idx="10"/>
          </p:nvPr>
        </p:nvSpPr>
        <p:spPr/>
        <p:txBody>
          <a:bodyPr/>
          <a:lstStyle/>
          <a:p>
            <a:fld id="{6A5BDD05-ECBE-D442-A1D9-B8054175305D}" type="datetimeFigureOut">
              <a:rPr lang="en-US"/>
              <a:t>6/8/2022</a:t>
            </a:fld>
            <a:endParaRPr lang="en-US"/>
          </a:p>
        </p:txBody>
      </p:sp>
      <p:sp>
        <p:nvSpPr>
          <p:cNvPr id="5" name="Footer Placeholder 4">
            <a:extLst>
              <a:ext uri="{FF2B5EF4-FFF2-40B4-BE49-F238E27FC236}">
                <a16:creationId xmlns:a16="http://schemas.microsoft.com/office/drawing/2014/main" id="{89D56F7E-363F-4E3E-89F4-CD362D4FE4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0AB0D5-A3C1-EA94-9E24-07421F2A0785}"/>
              </a:ext>
            </a:extLst>
          </p:cNvPr>
          <p:cNvSpPr>
            <a:spLocks noGrp="1"/>
          </p:cNvSpPr>
          <p:nvPr>
            <p:ph type="sldNum" sz="quarter" idx="12"/>
          </p:nvPr>
        </p:nvSpPr>
        <p:spPr/>
        <p:txBody>
          <a:bodyPr/>
          <a:lstStyle/>
          <a:p>
            <a:fld id="{3B38CF02-C80A-024B-94E2-DF48A941C115}" type="slidenum">
              <a:rPr lang="en-US"/>
              <a:t>‹#›</a:t>
            </a:fld>
            <a:endParaRPr lang="en-US"/>
          </a:p>
        </p:txBody>
      </p:sp>
    </p:spTree>
    <p:extLst>
      <p:ext uri="{BB962C8B-B14F-4D97-AF65-F5344CB8AC3E}">
        <p14:creationId xmlns:p14="http://schemas.microsoft.com/office/powerpoint/2010/main" val="662090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9FEB3C8-1029-4B18-7AAE-31E2867CBC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08B47F1-D32A-6108-7F6C-11C9E5F7D8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866972-6B85-8066-1D19-D572CC3EAF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5BDD05-ECBE-D442-A1D9-B8054175305D}" type="datetimeFigureOut">
              <a:rPr lang="en-US"/>
              <a:t>6/8/2022</a:t>
            </a:fld>
            <a:endParaRPr lang="en-US"/>
          </a:p>
        </p:txBody>
      </p:sp>
      <p:sp>
        <p:nvSpPr>
          <p:cNvPr id="5" name="Footer Placeholder 4">
            <a:extLst>
              <a:ext uri="{FF2B5EF4-FFF2-40B4-BE49-F238E27FC236}">
                <a16:creationId xmlns:a16="http://schemas.microsoft.com/office/drawing/2014/main" id="{F20E7EF5-7622-CE78-9482-9751ADB3F9D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7A8F071-592C-A95F-0DBF-7CD77DB954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38CF02-C80A-024B-94E2-DF48A941C115}" type="slidenum">
              <a:rPr lang="en-US"/>
              <a:t>‹#›</a:t>
            </a:fld>
            <a:endParaRPr lang="en-US"/>
          </a:p>
        </p:txBody>
      </p:sp>
    </p:spTree>
    <p:extLst>
      <p:ext uri="{BB962C8B-B14F-4D97-AF65-F5344CB8AC3E}">
        <p14:creationId xmlns:p14="http://schemas.microsoft.com/office/powerpoint/2010/main" val="32881749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3" Type="http://schemas.openxmlformats.org/officeDocument/2006/relationships/image" Target="../media/image2.jpeg" /><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92F7E-6071-479D-02A7-9CD00EAEF27E}"/>
              </a:ext>
            </a:extLst>
          </p:cNvPr>
          <p:cNvSpPr>
            <a:spLocks noGrp="1"/>
          </p:cNvSpPr>
          <p:nvPr>
            <p:ph type="ctrTitle"/>
          </p:nvPr>
        </p:nvSpPr>
        <p:spPr/>
        <p:txBody>
          <a:bodyPr/>
          <a:lstStyle/>
          <a:p>
            <a:r>
              <a:rPr lang="en-IN" b="1">
                <a:solidFill>
                  <a:srgbClr val="C00000"/>
                </a:solidFill>
              </a:rPr>
              <a:t>बी.ए. प्रथम वर्ष, द्वितीय सेमेस्टर</a:t>
            </a:r>
            <a:endParaRPr lang="en-US" b="1">
              <a:solidFill>
                <a:srgbClr val="C00000"/>
              </a:solidFill>
            </a:endParaRPr>
          </a:p>
        </p:txBody>
      </p:sp>
      <p:sp>
        <p:nvSpPr>
          <p:cNvPr id="3" name="Subtitle 2">
            <a:extLst>
              <a:ext uri="{FF2B5EF4-FFF2-40B4-BE49-F238E27FC236}">
                <a16:creationId xmlns:a16="http://schemas.microsoft.com/office/drawing/2014/main" id="{88A17E4B-F889-B4F8-9DA3-F39DDBCDFCCE}"/>
              </a:ext>
            </a:extLst>
          </p:cNvPr>
          <p:cNvSpPr>
            <a:spLocks noGrp="1"/>
          </p:cNvSpPr>
          <p:nvPr>
            <p:ph type="subTitle" idx="1"/>
          </p:nvPr>
        </p:nvSpPr>
        <p:spPr/>
        <p:txBody>
          <a:bodyPr>
            <a:normAutofit/>
          </a:bodyPr>
          <a:lstStyle/>
          <a:p>
            <a:r>
              <a:rPr lang="en-IN" sz="4000" b="1">
                <a:solidFill>
                  <a:srgbClr val="C00000"/>
                </a:solidFill>
              </a:rPr>
              <a:t>इकाई- 2</a:t>
            </a:r>
            <a:endParaRPr lang="en-US" sz="4000" b="1">
              <a:solidFill>
                <a:srgbClr val="C00000"/>
              </a:solidFill>
            </a:endParaRPr>
          </a:p>
        </p:txBody>
      </p:sp>
    </p:spTree>
    <p:extLst>
      <p:ext uri="{BB962C8B-B14F-4D97-AF65-F5344CB8AC3E}">
        <p14:creationId xmlns:p14="http://schemas.microsoft.com/office/powerpoint/2010/main" val="2505081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5EF97-0961-8F07-3B82-E592B892FF02}"/>
              </a:ext>
            </a:extLst>
          </p:cNvPr>
          <p:cNvSpPr>
            <a:spLocks noGrp="1"/>
          </p:cNvSpPr>
          <p:nvPr>
            <p:ph type="title"/>
          </p:nvPr>
        </p:nvSpPr>
        <p:spPr/>
        <p:txBody>
          <a:bodyPr>
            <a:normAutofit fontScale="90000"/>
          </a:bodyPr>
          <a:lstStyle/>
          <a:p>
            <a:pPr algn="ctr"/>
            <a:r>
              <a:rPr lang="en-IN" b="1">
                <a:solidFill>
                  <a:srgbClr val="C00000"/>
                </a:solidFill>
              </a:rPr>
              <a:t>राष्ट्रीय आय लेखांकन अथवा सामाजिक लेखांकन </a:t>
            </a:r>
            <a:r>
              <a:rPr lang="en-IN" b="1">
                <a:solidFill>
                  <a:srgbClr val="00B050"/>
                </a:solidFill>
              </a:rPr>
              <a:t>National Income Accounting Or Social Accounting</a:t>
            </a:r>
            <a:endParaRPr lang="en-US" b="1">
              <a:solidFill>
                <a:srgbClr val="00B050"/>
              </a:solidFill>
            </a:endParaRPr>
          </a:p>
        </p:txBody>
      </p:sp>
      <p:sp>
        <p:nvSpPr>
          <p:cNvPr id="3" name="Content Placeholder 2">
            <a:extLst>
              <a:ext uri="{FF2B5EF4-FFF2-40B4-BE49-F238E27FC236}">
                <a16:creationId xmlns:a16="http://schemas.microsoft.com/office/drawing/2014/main" id="{41A3B901-FE55-A066-1D55-CC5C3D018C96}"/>
              </a:ext>
            </a:extLst>
          </p:cNvPr>
          <p:cNvSpPr>
            <a:spLocks noGrp="1"/>
          </p:cNvSpPr>
          <p:nvPr>
            <p:ph idx="1"/>
          </p:nvPr>
        </p:nvSpPr>
        <p:spPr/>
        <p:txBody>
          <a:bodyPr/>
          <a:lstStyle/>
          <a:p>
            <a:r>
              <a:rPr lang="en-IN" b="1">
                <a:solidFill>
                  <a:srgbClr val="0070C0"/>
                </a:solidFill>
              </a:rPr>
              <a:t>राष्ट्रीय आय के माप की सामाजिक लेखांकन विधि का सर्वप्रथम प्रतिपादन प्रोफेसर रिचर्ड स्टोन ने किया। इस विधि के अनुसार अर्थव्यवस्था की जनसंख्या को अनेक वर्गों में विभाजित कर दिया जाता है। समान आय वाले व्यक्तियों को 1 वर्ग में रख लिया जाता है। प्रत्येक वर्ग की औसत आय ज्ञात कर ली जाती है तथा उस औसत आय को उस वर्ग की जनसंख्या से गुणा करके कुल आय प्राप्त की जाती है। इस प्रकार प्रत्येक वर्ग की आय ज्ञात कर ली जाती है। संपूर्ण योग ही कुल राष्ट्रीय आय होती है।</a:t>
            </a:r>
            <a:endParaRPr lang="en-US" b="1">
              <a:solidFill>
                <a:srgbClr val="0070C0"/>
              </a:solidFill>
            </a:endParaRPr>
          </a:p>
        </p:txBody>
      </p:sp>
    </p:spTree>
    <p:extLst>
      <p:ext uri="{BB962C8B-B14F-4D97-AF65-F5344CB8AC3E}">
        <p14:creationId xmlns:p14="http://schemas.microsoft.com/office/powerpoint/2010/main" val="69524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07E4E-D4B5-BABB-631C-C7202C0426D5}"/>
              </a:ext>
            </a:extLst>
          </p:cNvPr>
          <p:cNvSpPr>
            <a:spLocks noGrp="1"/>
          </p:cNvSpPr>
          <p:nvPr>
            <p:ph type="title"/>
          </p:nvPr>
        </p:nvSpPr>
        <p:spPr>
          <a:xfrm>
            <a:off x="838200" y="936625"/>
            <a:ext cx="10515600" cy="1325563"/>
          </a:xfrm>
        </p:spPr>
        <p:txBody>
          <a:bodyPr>
            <a:normAutofit fontScale="90000"/>
          </a:bodyPr>
          <a:lstStyle/>
          <a:p>
            <a:pPr algn="ctr"/>
            <a:r>
              <a:rPr lang="en-IN" b="1">
                <a:solidFill>
                  <a:srgbClr val="C00000"/>
                </a:solidFill>
              </a:rPr>
              <a:t>सामाजिक लेखांकन राष्ट्रीय आय माप की आधुनिक विधि</a:t>
            </a:r>
            <a:r>
              <a:rPr lang="en-IN" b="1">
                <a:solidFill>
                  <a:srgbClr val="00B050"/>
                </a:solidFill>
              </a:rPr>
              <a:t>(social accounting modern method or measure national income)</a:t>
            </a:r>
            <a:endParaRPr lang="en-US" b="1">
              <a:solidFill>
                <a:srgbClr val="00B050"/>
              </a:solidFill>
            </a:endParaRPr>
          </a:p>
        </p:txBody>
      </p:sp>
      <p:sp>
        <p:nvSpPr>
          <p:cNvPr id="3" name="Content Placeholder 2">
            <a:extLst>
              <a:ext uri="{FF2B5EF4-FFF2-40B4-BE49-F238E27FC236}">
                <a16:creationId xmlns:a16="http://schemas.microsoft.com/office/drawing/2014/main" id="{CEBE1B9B-F1AB-BE74-5AD6-112DB6AF5AAA}"/>
              </a:ext>
            </a:extLst>
          </p:cNvPr>
          <p:cNvSpPr>
            <a:spLocks noGrp="1"/>
          </p:cNvSpPr>
          <p:nvPr>
            <p:ph idx="1"/>
          </p:nvPr>
        </p:nvSpPr>
        <p:spPr>
          <a:xfrm>
            <a:off x="623888" y="2998787"/>
            <a:ext cx="10515600" cy="4351338"/>
          </a:xfrm>
        </p:spPr>
        <p:txBody>
          <a:bodyPr/>
          <a:lstStyle/>
          <a:p>
            <a:r>
              <a:rPr lang="en-IN" b="1">
                <a:solidFill>
                  <a:srgbClr val="0070C0"/>
                </a:solidFill>
              </a:rPr>
              <a:t>राष्ट्रीय आय गणना की राष्ट्रीय आय लेखांकन अथवा सामाजिक लेखांकन विधि का प्रतिपादन कैंब्रिज विश्वविद्यालय के प्रो. रिचर्ड स्टोन द्वारा किया गया है। राष्ट्रीय आय लेखांकन में किसी भी राष्ट्र के उत्पादन तथा वितरण के लेखे जोखे का विवरण प्रस्तुत किया जाता है। यह संपूर्ण अर्थव्यवस्था की गतिविधियों को समझने में पूर्ण  सहायक होता है। सामाजिक लेखांकन किसी अर्थव्यवस्था की संरचना तथा विभिन्न क्षेत्रों एवं प्रवाहो  के सापेक्षिक महत्व को समझने में सहायक होता है। यह राष्ट्र की आर्थिक नाडी पर ध्यान रखता है। तथा देश के आर्थिक स्वास्थ्य को अच्छा करने की दृष्टि से विवेकपूर्ण आर्थिक नीतियों के निर्माण में सहायता करता है।</a:t>
            </a:r>
            <a:endParaRPr lang="en-US" b="1">
              <a:solidFill>
                <a:srgbClr val="0070C0"/>
              </a:solidFill>
            </a:endParaRPr>
          </a:p>
        </p:txBody>
      </p:sp>
    </p:spTree>
    <p:extLst>
      <p:ext uri="{BB962C8B-B14F-4D97-AF65-F5344CB8AC3E}">
        <p14:creationId xmlns:p14="http://schemas.microsoft.com/office/powerpoint/2010/main" val="2824508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42AA0-0A45-7EF9-C54D-55D11D427B98}"/>
              </a:ext>
            </a:extLst>
          </p:cNvPr>
          <p:cNvSpPr>
            <a:spLocks noGrp="1"/>
          </p:cNvSpPr>
          <p:nvPr>
            <p:ph type="title"/>
          </p:nvPr>
        </p:nvSpPr>
        <p:spPr>
          <a:xfrm>
            <a:off x="838200" y="0"/>
            <a:ext cx="10515600" cy="2518171"/>
          </a:xfrm>
        </p:spPr>
        <p:txBody>
          <a:bodyPr>
            <a:normAutofit/>
          </a:bodyPr>
          <a:lstStyle/>
          <a:p>
            <a:pPr algn="ctr"/>
            <a:r>
              <a:rPr lang="en-IN" b="1">
                <a:solidFill>
                  <a:srgbClr val="C00000"/>
                </a:solidFill>
              </a:rPr>
              <a:t>“राष्ट्रीय लेखांकन” अथवा “राष्ट्रीय आय लेखांकन” अथवा “सामाजिक लेखांकन का अर्थ”</a:t>
            </a:r>
            <a:r>
              <a:rPr lang="en-IN" b="1">
                <a:solidFill>
                  <a:srgbClr val="00B050"/>
                </a:solidFill>
              </a:rPr>
              <a:t>(Meaning of National accounting or national income accounting or social accounting)</a:t>
            </a:r>
            <a:endParaRPr lang="en-US" b="1">
              <a:solidFill>
                <a:srgbClr val="00B050"/>
              </a:solidFill>
            </a:endParaRPr>
          </a:p>
        </p:txBody>
      </p:sp>
      <p:sp>
        <p:nvSpPr>
          <p:cNvPr id="3" name="Content Placeholder 2">
            <a:extLst>
              <a:ext uri="{FF2B5EF4-FFF2-40B4-BE49-F238E27FC236}">
                <a16:creationId xmlns:a16="http://schemas.microsoft.com/office/drawing/2014/main" id="{6428862C-CD45-6556-6DF1-B447897BFC53}"/>
              </a:ext>
            </a:extLst>
          </p:cNvPr>
          <p:cNvSpPr>
            <a:spLocks noGrp="1"/>
          </p:cNvSpPr>
          <p:nvPr>
            <p:ph idx="1"/>
          </p:nvPr>
        </p:nvSpPr>
        <p:spPr>
          <a:xfrm>
            <a:off x="838200" y="2904927"/>
            <a:ext cx="10515600" cy="3623072"/>
          </a:xfrm>
        </p:spPr>
        <p:txBody>
          <a:bodyPr>
            <a:normAutofit lnSpcReduction="10000"/>
          </a:bodyPr>
          <a:lstStyle/>
          <a:p>
            <a:pPr marL="0" indent="0">
              <a:buNone/>
            </a:pPr>
            <a:r>
              <a:rPr lang="en-IN" b="1">
                <a:solidFill>
                  <a:srgbClr val="0070C0"/>
                </a:solidFill>
              </a:rPr>
              <a:t>“राष्ट्रीय लेखांकन अथवा सामाजिक लेखांकन संपूर्ण अर्थव्यवस्था के विभिन्न क्षेत्रों की आर्थिक क्रियाओं  और उनके पारस्परिक संबंधों की सांख्यिकीय व्याख्या और विश्लेषण का ढांचा प्रस्तुत करता है।”</a:t>
            </a:r>
          </a:p>
          <a:p>
            <a:pPr marL="0" indent="0">
              <a:buNone/>
            </a:pPr>
            <a:r>
              <a:rPr lang="en-IN" b="1">
                <a:solidFill>
                  <a:srgbClr val="C00000"/>
                </a:solidFill>
              </a:rPr>
              <a:t>रिचर्ड स्टोन (Richard stone)</a:t>
            </a:r>
            <a:r>
              <a:rPr lang="en-IN" b="1">
                <a:solidFill>
                  <a:srgbClr val="0070C0"/>
                </a:solidFill>
              </a:rPr>
              <a:t>के अनुसार, “सामाजिक लेखांकन शब्द सामान्य रूप में एक अर्थव्यवस्था के संपूर्ण वास्तविक तथा आरोपित लेन देन कि संगठित व्यवस्था को व्यक्त करता है।”</a:t>
            </a:r>
          </a:p>
          <a:p>
            <a:pPr marL="0" indent="0">
              <a:buNone/>
            </a:pPr>
            <a:r>
              <a:rPr lang="en-IN" b="1">
                <a:solidFill>
                  <a:srgbClr val="C00000"/>
                </a:solidFill>
              </a:rPr>
              <a:t>फ्रैंक जान (Frank Zahn)</a:t>
            </a:r>
            <a:r>
              <a:rPr lang="en-IN" b="1">
                <a:solidFill>
                  <a:srgbClr val="0070C0"/>
                </a:solidFill>
              </a:rPr>
              <a:t> के अनुसार, “राष्ट्रीय आय लेखांकन वह विधि है जिसकी सहायता से सामूहिक आर्थिक क्रियाओं को समझा और मापा जाता है।”</a:t>
            </a:r>
            <a:endParaRPr lang="en-US" b="1">
              <a:solidFill>
                <a:srgbClr val="0070C0"/>
              </a:solidFill>
            </a:endParaRPr>
          </a:p>
        </p:txBody>
      </p:sp>
    </p:spTree>
    <p:extLst>
      <p:ext uri="{BB962C8B-B14F-4D97-AF65-F5344CB8AC3E}">
        <p14:creationId xmlns:p14="http://schemas.microsoft.com/office/powerpoint/2010/main" val="40661323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B3F17-8F7A-9BB1-303D-7D2D79B6BB20}"/>
              </a:ext>
            </a:extLst>
          </p:cNvPr>
          <p:cNvSpPr>
            <a:spLocks noGrp="1"/>
          </p:cNvSpPr>
          <p:nvPr>
            <p:ph type="title"/>
          </p:nvPr>
        </p:nvSpPr>
        <p:spPr/>
        <p:txBody>
          <a:bodyPr>
            <a:normAutofit fontScale="90000"/>
          </a:bodyPr>
          <a:lstStyle/>
          <a:p>
            <a:pPr algn="ctr"/>
            <a:r>
              <a:rPr lang="en-IN" b="1">
                <a:solidFill>
                  <a:srgbClr val="C00000"/>
                </a:solidFill>
              </a:rPr>
              <a:t>राष्ट्रीय लेखांकन (सामाजिक लेखांकन) के प्रभाव चित्र</a:t>
            </a:r>
            <a:r>
              <a:rPr lang="en-IN" b="1">
                <a:solidFill>
                  <a:srgbClr val="00B050"/>
                </a:solidFill>
              </a:rPr>
              <a:t>(Flow-diagrams of national or social accounting)</a:t>
            </a:r>
            <a:endParaRPr lang="en-US" b="1">
              <a:solidFill>
                <a:srgbClr val="00B050"/>
              </a:solidFill>
            </a:endParaRPr>
          </a:p>
        </p:txBody>
      </p:sp>
      <p:pic>
        <p:nvPicPr>
          <p:cNvPr id="3" name="Picture 3">
            <a:extLst>
              <a:ext uri="{FF2B5EF4-FFF2-40B4-BE49-F238E27FC236}">
                <a16:creationId xmlns:a16="http://schemas.microsoft.com/office/drawing/2014/main" id="{55B1E339-8612-B8B3-B41F-19079C22AAA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5324" y="2267346"/>
            <a:ext cx="4957533" cy="4351338"/>
          </a:xfrm>
        </p:spPr>
      </p:pic>
      <p:pic>
        <p:nvPicPr>
          <p:cNvPr id="4" name="Picture 4">
            <a:extLst>
              <a:ext uri="{FF2B5EF4-FFF2-40B4-BE49-F238E27FC236}">
                <a16:creationId xmlns:a16="http://schemas.microsoft.com/office/drawing/2014/main" id="{3CB5C5CF-1C5E-A571-3D41-E69B6B9D1B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0984" y="2267346"/>
            <a:ext cx="6018567" cy="4351338"/>
          </a:xfrm>
          <a:prstGeom prst="rect">
            <a:avLst/>
          </a:prstGeom>
        </p:spPr>
      </p:pic>
    </p:spTree>
    <p:extLst>
      <p:ext uri="{BB962C8B-B14F-4D97-AF65-F5344CB8AC3E}">
        <p14:creationId xmlns:p14="http://schemas.microsoft.com/office/powerpoint/2010/main" val="3451531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61963-5EBC-CBDC-9C59-98948BCC63D3}"/>
              </a:ext>
            </a:extLst>
          </p:cNvPr>
          <p:cNvSpPr>
            <a:spLocks noGrp="1"/>
          </p:cNvSpPr>
          <p:nvPr>
            <p:ph type="title"/>
          </p:nvPr>
        </p:nvSpPr>
        <p:spPr/>
        <p:txBody>
          <a:bodyPr>
            <a:normAutofit fontScale="90000"/>
          </a:bodyPr>
          <a:lstStyle/>
          <a:p>
            <a:pPr algn="ctr"/>
            <a:r>
              <a:rPr lang="en-IN" b="1">
                <a:solidFill>
                  <a:srgbClr val="C00000"/>
                </a:solidFill>
              </a:rPr>
              <a:t>राष्ट्रीय आय माप की सामाजिक लेखांकन विधि</a:t>
            </a:r>
            <a:r>
              <a:rPr lang="en-IN" b="1">
                <a:solidFill>
                  <a:srgbClr val="00B050"/>
                </a:solidFill>
              </a:rPr>
              <a:t> (Social accounting method to measure national income</a:t>
            </a:r>
            <a:r>
              <a:rPr lang="en-IN" b="1">
                <a:solidFill>
                  <a:srgbClr val="C00000"/>
                </a:solidFill>
              </a:rPr>
              <a:t>)</a:t>
            </a:r>
            <a:endParaRPr lang="en-US" b="1">
              <a:solidFill>
                <a:srgbClr val="C00000"/>
              </a:solidFill>
            </a:endParaRPr>
          </a:p>
        </p:txBody>
      </p:sp>
      <p:sp>
        <p:nvSpPr>
          <p:cNvPr id="3" name="Content Placeholder 2">
            <a:extLst>
              <a:ext uri="{FF2B5EF4-FFF2-40B4-BE49-F238E27FC236}">
                <a16:creationId xmlns:a16="http://schemas.microsoft.com/office/drawing/2014/main" id="{AF24E94B-C96C-ED79-2026-DAD4DEC6F348}"/>
              </a:ext>
            </a:extLst>
          </p:cNvPr>
          <p:cNvSpPr>
            <a:spLocks noGrp="1"/>
          </p:cNvSpPr>
          <p:nvPr>
            <p:ph idx="1"/>
          </p:nvPr>
        </p:nvSpPr>
        <p:spPr/>
        <p:txBody>
          <a:bodyPr/>
          <a:lstStyle/>
          <a:p>
            <a:pPr marL="0" indent="0">
              <a:buNone/>
            </a:pPr>
            <a:r>
              <a:rPr lang="en-IN" b="1">
                <a:solidFill>
                  <a:srgbClr val="0070C0"/>
                </a:solidFill>
              </a:rPr>
              <a:t>यह विधि</a:t>
            </a:r>
            <a:r>
              <a:rPr lang="en-IN" b="1">
                <a:solidFill>
                  <a:srgbClr val="C00000"/>
                </a:solidFill>
              </a:rPr>
              <a:t> “राष्ट्रीय लेखांकन विधि”, “राजनीतिक गणित की विधि” </a:t>
            </a:r>
            <a:r>
              <a:rPr lang="en-IN" b="1">
                <a:solidFill>
                  <a:srgbClr val="0070C0"/>
                </a:solidFill>
              </a:rPr>
              <a:t>भी जानी जाती हैं। यदि किसी देश की आर्थिक क्रियाओं से सम्बद्ध आय तथा व्यय को लेखे अथवा खातों के रूप में प्रस्तुत किया जाए तो वह  अर्थव्यवस्था के मूल ढांचे को प्रकट करने वाले प्रवाह के नेटवर्क को प्रदर्शित करेगा। लेखे में आय- व्यय के प्रवाह को सामान्यता मैदिक प्रवाह के नेटवर्क को प्रदर्शित करेगा लेकिन मैं आय- व्यय के प्रभाव को सामान्यता मैट्रिक अथवा द्रव्य रूप में दोहरी लेखा प्रणाली के रूप में प्रस्तुत किया जाता है जिससे राष्ट्रीय आय लेखांकन मे मैट्रिक आयो का जोड़ मैद योग के बराबर होता है।</a:t>
            </a:r>
          </a:p>
          <a:p>
            <a:pPr marL="0" indent="0" algn="ctr">
              <a:buNone/>
            </a:pPr>
            <a:r>
              <a:rPr lang="en-IN" b="1">
                <a:solidFill>
                  <a:srgbClr val="00B050"/>
                </a:solidFill>
              </a:rPr>
              <a:t>कुल मैट्रिक आय=कुल मैट्रिक व्यय</a:t>
            </a:r>
          </a:p>
          <a:p>
            <a:pPr marL="0" indent="0" algn="ctr">
              <a:buNone/>
            </a:pPr>
            <a:r>
              <a:rPr lang="en-IN" b="1">
                <a:solidFill>
                  <a:srgbClr val="00B050"/>
                </a:solidFill>
              </a:rPr>
              <a:t>                  =राष्ट्रीय आय</a:t>
            </a:r>
          </a:p>
          <a:p>
            <a:pPr marL="0" indent="0" algn="ctr">
              <a:buNone/>
            </a:pPr>
            <a:endParaRPr lang="en-IN" b="1">
              <a:solidFill>
                <a:srgbClr val="0070C0"/>
              </a:solidFill>
            </a:endParaRPr>
          </a:p>
        </p:txBody>
      </p:sp>
    </p:spTree>
    <p:extLst>
      <p:ext uri="{BB962C8B-B14F-4D97-AF65-F5344CB8AC3E}">
        <p14:creationId xmlns:p14="http://schemas.microsoft.com/office/powerpoint/2010/main" val="1258530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28DC2-2403-4003-7DCB-DDF8793359DD}"/>
              </a:ext>
            </a:extLst>
          </p:cNvPr>
          <p:cNvSpPr>
            <a:spLocks noGrp="1"/>
          </p:cNvSpPr>
          <p:nvPr>
            <p:ph type="title"/>
          </p:nvPr>
        </p:nvSpPr>
        <p:spPr/>
        <p:txBody>
          <a:bodyPr/>
          <a:lstStyle/>
          <a:p>
            <a:pPr algn="ctr"/>
            <a:r>
              <a:rPr lang="en-IN" b="1">
                <a:solidFill>
                  <a:srgbClr val="C00000"/>
                </a:solidFill>
              </a:rPr>
              <a:t>क्षेत्रअनुसार राष्ट्रीय आय लेखांकन</a:t>
            </a:r>
            <a:r>
              <a:rPr lang="en-IN" b="1">
                <a:solidFill>
                  <a:srgbClr val="00B050"/>
                </a:solidFill>
              </a:rPr>
              <a:t> (national income accounting by sector)</a:t>
            </a:r>
            <a:endParaRPr lang="en-US" b="1">
              <a:solidFill>
                <a:srgbClr val="00B050"/>
              </a:solidFill>
            </a:endParaRPr>
          </a:p>
        </p:txBody>
      </p:sp>
      <p:sp>
        <p:nvSpPr>
          <p:cNvPr id="3" name="Content Placeholder 2">
            <a:extLst>
              <a:ext uri="{FF2B5EF4-FFF2-40B4-BE49-F238E27FC236}">
                <a16:creationId xmlns:a16="http://schemas.microsoft.com/office/drawing/2014/main" id="{F3A0D2A4-E96F-8298-E7BF-0634FC2462FF}"/>
              </a:ext>
            </a:extLst>
          </p:cNvPr>
          <p:cNvSpPr>
            <a:spLocks noGrp="1"/>
          </p:cNvSpPr>
          <p:nvPr>
            <p:ph idx="1"/>
          </p:nvPr>
        </p:nvSpPr>
        <p:spPr/>
        <p:txBody>
          <a:bodyPr/>
          <a:lstStyle/>
          <a:p>
            <a:r>
              <a:rPr lang="en-IN" b="1">
                <a:solidFill>
                  <a:srgbClr val="0070C0"/>
                </a:solidFill>
              </a:rPr>
              <a:t>राष्ट्रीय आय लेखांकन को अर्थव्यवस्था के विभिन्न क्षेत्रों के अनुसार प्राप्त किया जा सकता है। इस संदर्भ में संपूर्ण अर्थव्यवस्था के विभिन्न क्षेत्र निम्नलिखित हो सकते हैं-</a:t>
            </a:r>
          </a:p>
          <a:p>
            <a:pPr marL="514350" indent="-514350">
              <a:buFont typeface="+mj-lt"/>
              <a:buAutoNum type="arabicPeriod"/>
            </a:pPr>
            <a:r>
              <a:rPr lang="en-IN" b="1">
                <a:solidFill>
                  <a:srgbClr val="0070C0"/>
                </a:solidFill>
              </a:rPr>
              <a:t>उत्पादक क्षेत्र (the producing sector)  </a:t>
            </a:r>
          </a:p>
          <a:p>
            <a:pPr marL="514350" indent="-514350">
              <a:buFont typeface="+mj-lt"/>
              <a:buAutoNum type="arabicPeriod"/>
            </a:pPr>
            <a:r>
              <a:rPr lang="en-IN" b="1">
                <a:solidFill>
                  <a:srgbClr val="0070C0"/>
                </a:solidFill>
              </a:rPr>
              <a:t>घरेलू क्षेत्र (the household sector)</a:t>
            </a:r>
          </a:p>
          <a:p>
            <a:pPr marL="514350" indent="-514350">
              <a:buFont typeface="+mj-lt"/>
              <a:buAutoNum type="arabicPeriod"/>
            </a:pPr>
            <a:r>
              <a:rPr lang="en-IN" b="1">
                <a:solidFill>
                  <a:srgbClr val="0070C0"/>
                </a:solidFill>
              </a:rPr>
              <a:t>सरकारी क्षेत्र (the government sector)</a:t>
            </a:r>
          </a:p>
          <a:p>
            <a:pPr marL="514350" indent="-514350">
              <a:buFont typeface="+mj-lt"/>
              <a:buAutoNum type="arabicPeriod"/>
            </a:pPr>
            <a:r>
              <a:rPr lang="en-IN" b="1">
                <a:solidFill>
                  <a:srgbClr val="0070C0"/>
                </a:solidFill>
              </a:rPr>
              <a:t>पूंजी क्षेत्र (the capital sector)</a:t>
            </a:r>
          </a:p>
          <a:p>
            <a:pPr marL="514350" indent="-514350">
              <a:buFont typeface="+mj-lt"/>
              <a:buAutoNum type="arabicPeriod"/>
            </a:pPr>
            <a:r>
              <a:rPr lang="en-IN" b="1">
                <a:solidFill>
                  <a:srgbClr val="0070C0"/>
                </a:solidFill>
              </a:rPr>
              <a:t>शेष क्षेत्र (the rest of the world secto</a:t>
            </a:r>
            <a:r>
              <a:rPr lang="en-IN" b="1"/>
              <a:t>r)</a:t>
            </a:r>
            <a:endParaRPr lang="en-US" b="1"/>
          </a:p>
        </p:txBody>
      </p:sp>
    </p:spTree>
    <p:extLst>
      <p:ext uri="{BB962C8B-B14F-4D97-AF65-F5344CB8AC3E}">
        <p14:creationId xmlns:p14="http://schemas.microsoft.com/office/powerpoint/2010/main" val="27582849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A36CC-5A06-112C-020B-11C6DDC2F130}"/>
              </a:ext>
            </a:extLst>
          </p:cNvPr>
          <p:cNvSpPr>
            <a:spLocks noGrp="1"/>
          </p:cNvSpPr>
          <p:nvPr>
            <p:ph type="title"/>
          </p:nvPr>
        </p:nvSpPr>
        <p:spPr/>
        <p:txBody>
          <a:bodyPr>
            <a:normAutofit fontScale="90000"/>
          </a:bodyPr>
          <a:lstStyle/>
          <a:p>
            <a:pPr algn="ctr"/>
            <a:r>
              <a:rPr lang="en-IN" b="1">
                <a:solidFill>
                  <a:srgbClr val="C00000"/>
                </a:solidFill>
              </a:rPr>
              <a:t>राष्ट्रीय आय लेखांकन की वर्तमान प्रवृत्तियां</a:t>
            </a:r>
            <a:r>
              <a:rPr lang="en-IN" b="1">
                <a:solidFill>
                  <a:srgbClr val="00B050"/>
                </a:solidFill>
              </a:rPr>
              <a:t> (social accounting method to measure national income)</a:t>
            </a:r>
            <a:endParaRPr lang="en-US" b="1">
              <a:solidFill>
                <a:srgbClr val="00B050"/>
              </a:solidFill>
            </a:endParaRPr>
          </a:p>
        </p:txBody>
      </p:sp>
      <p:sp>
        <p:nvSpPr>
          <p:cNvPr id="3" name="Content Placeholder 2">
            <a:extLst>
              <a:ext uri="{FF2B5EF4-FFF2-40B4-BE49-F238E27FC236}">
                <a16:creationId xmlns:a16="http://schemas.microsoft.com/office/drawing/2014/main" id="{610FA86A-85F5-5992-3B9F-09A99BDBFC89}"/>
              </a:ext>
            </a:extLst>
          </p:cNvPr>
          <p:cNvSpPr>
            <a:spLocks noGrp="1"/>
          </p:cNvSpPr>
          <p:nvPr>
            <p:ph idx="1"/>
          </p:nvPr>
        </p:nvSpPr>
        <p:spPr/>
        <p:txBody>
          <a:bodyPr/>
          <a:lstStyle/>
          <a:p>
            <a:r>
              <a:rPr lang="en-IN" b="1">
                <a:solidFill>
                  <a:srgbClr val="0070C0"/>
                </a:solidFill>
              </a:rPr>
              <a:t>राष्ट्रीय आय लेखांकन की वर्तमान प्रवृत्तियां खुली अर्थव्यवस्था से संबंधित है। इन्हीं तथ्यों पर आधारित राष्ट्रीय आय लेखांकन में संयुक्त राष्ट्र द्वारा वर्तमान में निम्नलिखित मदो को सम्मिलित किया जा रहा है-</a:t>
            </a:r>
          </a:p>
          <a:p>
            <a:pPr marL="514350" indent="-514350">
              <a:buFont typeface="+mj-lt"/>
              <a:buAutoNum type="arabicPeriod"/>
            </a:pPr>
            <a:r>
              <a:rPr lang="en-IN" b="1">
                <a:solidFill>
                  <a:srgbClr val="0070C0"/>
                </a:solidFill>
              </a:rPr>
              <a:t>प्रारंभिक शेष (opening balance sheet)</a:t>
            </a:r>
          </a:p>
          <a:p>
            <a:pPr marL="514350" indent="-514350">
              <a:buFont typeface="+mj-lt"/>
              <a:buAutoNum type="arabicPeriod"/>
            </a:pPr>
            <a:r>
              <a:rPr lang="en-IN" b="1">
                <a:solidFill>
                  <a:srgbClr val="0070C0"/>
                </a:solidFill>
              </a:rPr>
              <a:t>चालू खाते (current accounts)</a:t>
            </a:r>
          </a:p>
          <a:p>
            <a:pPr marL="514350" indent="-514350">
              <a:buFont typeface="+mj-lt"/>
              <a:buAutoNum type="arabicPeriod"/>
            </a:pPr>
            <a:r>
              <a:rPr lang="en-IN" b="1">
                <a:solidFill>
                  <a:srgbClr val="0070C0"/>
                </a:solidFill>
              </a:rPr>
              <a:t>पूंजी संबंधित खाते (capital related accounts)</a:t>
            </a:r>
          </a:p>
          <a:p>
            <a:pPr marL="514350" indent="-514350">
              <a:buFont typeface="+mj-lt"/>
              <a:buAutoNum type="arabicPeriod"/>
            </a:pPr>
            <a:r>
              <a:rPr lang="en-IN" b="1">
                <a:solidFill>
                  <a:srgbClr val="0070C0"/>
                </a:solidFill>
              </a:rPr>
              <a:t>शेष विश्व का खाता (rest of world)</a:t>
            </a:r>
          </a:p>
          <a:p>
            <a:pPr marL="514350" indent="-514350">
              <a:buFont typeface="+mj-lt"/>
              <a:buAutoNum type="arabicPeriod"/>
            </a:pPr>
            <a:r>
              <a:rPr lang="en-IN" b="1">
                <a:solidFill>
                  <a:srgbClr val="0070C0"/>
                </a:solidFill>
              </a:rPr>
              <a:t> पुनर्मूल्यांकन (revolutions)</a:t>
            </a:r>
          </a:p>
          <a:p>
            <a:pPr marL="514350" indent="-514350">
              <a:buFont typeface="+mj-lt"/>
              <a:buAutoNum type="arabicPeriod"/>
            </a:pPr>
            <a:r>
              <a:rPr lang="en-IN" b="1">
                <a:solidFill>
                  <a:srgbClr val="0070C0"/>
                </a:solidFill>
              </a:rPr>
              <a:t>अंतिम जोड़ (closing balance shee</a:t>
            </a:r>
            <a:r>
              <a:rPr lang="en-IN" b="1"/>
              <a:t>t)</a:t>
            </a:r>
            <a:endParaRPr lang="en-US" b="1"/>
          </a:p>
        </p:txBody>
      </p:sp>
    </p:spTree>
    <p:extLst>
      <p:ext uri="{BB962C8B-B14F-4D97-AF65-F5344CB8AC3E}">
        <p14:creationId xmlns:p14="http://schemas.microsoft.com/office/powerpoint/2010/main" val="13485431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DEF83-04A9-31F4-ACE5-D7D2D30FE0C7}"/>
              </a:ext>
            </a:extLst>
          </p:cNvPr>
          <p:cNvSpPr>
            <a:spLocks noGrp="1"/>
          </p:cNvSpPr>
          <p:nvPr>
            <p:ph type="title"/>
          </p:nvPr>
        </p:nvSpPr>
        <p:spPr/>
        <p:txBody>
          <a:bodyPr/>
          <a:lstStyle/>
          <a:p>
            <a:pPr algn="ctr"/>
            <a:r>
              <a:rPr lang="en-IN" b="1">
                <a:solidFill>
                  <a:srgbClr val="C00000"/>
                </a:solidFill>
              </a:rPr>
              <a:t>“सामाजिक लेखांकन” अथवा  “राष्ट्रीय आय लेखांकन” की उपयोगिता (महत्व)</a:t>
            </a:r>
            <a:endParaRPr lang="en-US" b="1">
              <a:solidFill>
                <a:srgbClr val="C00000"/>
              </a:solidFill>
            </a:endParaRPr>
          </a:p>
        </p:txBody>
      </p:sp>
      <p:sp>
        <p:nvSpPr>
          <p:cNvPr id="3" name="Content Placeholder 2">
            <a:extLst>
              <a:ext uri="{FF2B5EF4-FFF2-40B4-BE49-F238E27FC236}">
                <a16:creationId xmlns:a16="http://schemas.microsoft.com/office/drawing/2014/main" id="{755E5CEB-FC8E-72AF-609C-73A98AFCCCBE}"/>
              </a:ext>
            </a:extLst>
          </p:cNvPr>
          <p:cNvSpPr>
            <a:spLocks noGrp="1"/>
          </p:cNvSpPr>
          <p:nvPr>
            <p:ph idx="1"/>
          </p:nvPr>
        </p:nvSpPr>
        <p:spPr/>
        <p:txBody>
          <a:bodyPr/>
          <a:lstStyle/>
          <a:p>
            <a:pPr marL="514350" indent="-514350">
              <a:buFont typeface="+mj-lt"/>
              <a:buAutoNum type="arabicPeriod"/>
            </a:pPr>
            <a:r>
              <a:rPr lang="en-IN" b="1">
                <a:solidFill>
                  <a:srgbClr val="0070C0"/>
                </a:solidFill>
              </a:rPr>
              <a:t>अर्थव्यवस्था के गतिविधियों को समझने में सहायक</a:t>
            </a:r>
          </a:p>
          <a:p>
            <a:pPr marL="514350" indent="-514350">
              <a:buFont typeface="+mj-lt"/>
              <a:buAutoNum type="arabicPeriod"/>
            </a:pPr>
            <a:r>
              <a:rPr lang="en-IN" b="1">
                <a:solidFill>
                  <a:srgbClr val="0070C0"/>
                </a:solidFill>
              </a:rPr>
              <a:t>अर्थव्यवस्था की वर्तमान स्थिति को बताने में सहायक</a:t>
            </a:r>
          </a:p>
          <a:p>
            <a:pPr marL="514350" indent="-514350">
              <a:buFont typeface="+mj-lt"/>
              <a:buAutoNum type="arabicPeriod"/>
            </a:pPr>
            <a:r>
              <a:rPr lang="en-IN" b="1">
                <a:solidFill>
                  <a:srgbClr val="0070C0"/>
                </a:solidFill>
              </a:rPr>
              <a:t>आर्थिक विश्लेषण के एक ढांचा के रूप में </a:t>
            </a:r>
          </a:p>
          <a:p>
            <a:pPr marL="514350" indent="-514350">
              <a:buFont typeface="+mj-lt"/>
              <a:buAutoNum type="arabicPeriod"/>
            </a:pPr>
            <a:r>
              <a:rPr lang="en-IN" b="1">
                <a:solidFill>
                  <a:srgbClr val="0070C0"/>
                </a:solidFill>
              </a:rPr>
              <a:t>विभिन्न क्षेत्रों में परस्पर संबंधों की जानकारी</a:t>
            </a:r>
          </a:p>
          <a:p>
            <a:pPr marL="514350" indent="-514350">
              <a:buFont typeface="+mj-lt"/>
              <a:buAutoNum type="arabicPeriod"/>
            </a:pPr>
            <a:r>
              <a:rPr lang="en-IN" b="1">
                <a:solidFill>
                  <a:srgbClr val="0070C0"/>
                </a:solidFill>
              </a:rPr>
              <a:t>अर्थव्यवस्था के स्वास्थ्य का सूचक</a:t>
            </a:r>
          </a:p>
          <a:p>
            <a:pPr marL="514350" indent="-514350">
              <a:buFont typeface="+mj-lt"/>
              <a:buAutoNum type="arabicPeriod"/>
            </a:pPr>
            <a:r>
              <a:rPr lang="en-IN" b="1">
                <a:solidFill>
                  <a:srgbClr val="0070C0"/>
                </a:solidFill>
              </a:rPr>
              <a:t>नियोजित विकास के यंत्र के रूप में</a:t>
            </a:r>
          </a:p>
          <a:p>
            <a:pPr marL="514350" indent="-514350">
              <a:buFont typeface="+mj-lt"/>
              <a:buAutoNum type="arabicPeriod"/>
            </a:pPr>
            <a:r>
              <a:rPr lang="en-IN" b="1">
                <a:solidFill>
                  <a:srgbClr val="0070C0"/>
                </a:solidFill>
              </a:rPr>
              <a:t>आर्थिक नीतियों का निर्धारण</a:t>
            </a:r>
          </a:p>
          <a:p>
            <a:pPr marL="514350" indent="-514350">
              <a:buFont typeface="+mj-lt"/>
              <a:buAutoNum type="arabicPeriod"/>
            </a:pPr>
            <a:endParaRPr lang="en-US" b="1"/>
          </a:p>
        </p:txBody>
      </p:sp>
    </p:spTree>
    <p:extLst>
      <p:ext uri="{BB962C8B-B14F-4D97-AF65-F5344CB8AC3E}">
        <p14:creationId xmlns:p14="http://schemas.microsoft.com/office/powerpoint/2010/main" val="8526039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0358E-F124-B51E-755F-A50B94DAD70C}"/>
              </a:ext>
            </a:extLst>
          </p:cNvPr>
          <p:cNvSpPr>
            <a:spLocks noGrp="1"/>
          </p:cNvSpPr>
          <p:nvPr>
            <p:ph type="title"/>
          </p:nvPr>
        </p:nvSpPr>
        <p:spPr/>
        <p:txBody>
          <a:bodyPr/>
          <a:lstStyle/>
          <a:p>
            <a:pPr algn="ctr"/>
            <a:r>
              <a:rPr lang="en-IN" b="1">
                <a:solidFill>
                  <a:srgbClr val="C00000"/>
                </a:solidFill>
              </a:rPr>
              <a:t>राष्ट्रीय आय लेखांकन की कठिनाइयां </a:t>
            </a:r>
            <a:r>
              <a:rPr lang="en-IN" b="1">
                <a:solidFill>
                  <a:srgbClr val="00B050"/>
                </a:solidFill>
              </a:rPr>
              <a:t>(problems in national income accounting)</a:t>
            </a:r>
            <a:endParaRPr lang="en-US" b="1">
              <a:solidFill>
                <a:srgbClr val="00B050"/>
              </a:solidFill>
            </a:endParaRPr>
          </a:p>
        </p:txBody>
      </p:sp>
      <p:sp>
        <p:nvSpPr>
          <p:cNvPr id="3" name="Content Placeholder 2">
            <a:extLst>
              <a:ext uri="{FF2B5EF4-FFF2-40B4-BE49-F238E27FC236}">
                <a16:creationId xmlns:a16="http://schemas.microsoft.com/office/drawing/2014/main" id="{8C75D48C-9A32-B148-4762-F891F1A50E06}"/>
              </a:ext>
            </a:extLst>
          </p:cNvPr>
          <p:cNvSpPr>
            <a:spLocks noGrp="1"/>
          </p:cNvSpPr>
          <p:nvPr>
            <p:ph idx="1"/>
          </p:nvPr>
        </p:nvSpPr>
        <p:spPr/>
        <p:txBody>
          <a:bodyPr/>
          <a:lstStyle/>
          <a:p>
            <a:pPr marL="514350" indent="-514350">
              <a:buFont typeface="+mj-lt"/>
              <a:buAutoNum type="arabicPeriod"/>
            </a:pPr>
            <a:r>
              <a:rPr lang="en-IN" b="1">
                <a:solidFill>
                  <a:srgbClr val="0070C0"/>
                </a:solidFill>
              </a:rPr>
              <a:t>विभिन्न क्षेत्रों तथा लेखे मैं वर्गीकरण की कठिनाई(problems relating to classification with sector and accounts)</a:t>
            </a:r>
          </a:p>
          <a:p>
            <a:pPr marL="514350" indent="-514350">
              <a:buFont typeface="+mj-lt"/>
              <a:buAutoNum type="arabicPeriod"/>
            </a:pPr>
            <a:r>
              <a:rPr lang="en-IN" b="1">
                <a:solidFill>
                  <a:srgbClr val="0070C0"/>
                </a:solidFill>
              </a:rPr>
              <a:t>लेन-देन के अपूर्ण लेखे(incomplete recorosG of Transactions)</a:t>
            </a:r>
          </a:p>
          <a:p>
            <a:pPr marL="514350" indent="-514350">
              <a:buFont typeface="+mj-lt"/>
              <a:buAutoNum type="arabicPeriod"/>
            </a:pPr>
            <a:r>
              <a:rPr lang="en-IN" b="1">
                <a:solidFill>
                  <a:srgbClr val="0070C0"/>
                </a:solidFill>
              </a:rPr>
              <a:t>आंकड़ों के संग्रह की समस्या(problem of collection of national income data)</a:t>
            </a:r>
          </a:p>
          <a:p>
            <a:pPr marL="514350" indent="-514350">
              <a:buFont typeface="+mj-lt"/>
              <a:buAutoNum type="arabicPeriod"/>
            </a:pPr>
            <a:r>
              <a:rPr lang="en-IN" b="1">
                <a:solidFill>
                  <a:srgbClr val="0070C0"/>
                </a:solidFill>
              </a:rPr>
              <a:t>माप- संबंधी समस्याये(problems of measurement)</a:t>
            </a:r>
          </a:p>
          <a:p>
            <a:pPr marL="0" indent="0">
              <a:buNone/>
            </a:pPr>
            <a:endParaRPr lang="en-IN" b="1">
              <a:solidFill>
                <a:srgbClr val="0070C0"/>
              </a:solidFill>
            </a:endParaRPr>
          </a:p>
          <a:p>
            <a:pPr marL="0" indent="0">
              <a:buNone/>
            </a:pPr>
            <a:endParaRPr lang="en-US" b="1"/>
          </a:p>
        </p:txBody>
      </p:sp>
    </p:spTree>
    <p:extLst>
      <p:ext uri="{BB962C8B-B14F-4D97-AF65-F5344CB8AC3E}">
        <p14:creationId xmlns:p14="http://schemas.microsoft.com/office/powerpoint/2010/main" val="38834535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BE058-CBEC-A892-5B4F-27BDDB6CB2A7}"/>
              </a:ext>
            </a:extLst>
          </p:cNvPr>
          <p:cNvSpPr>
            <a:spLocks noGrp="1"/>
          </p:cNvSpPr>
          <p:nvPr>
            <p:ph type="title"/>
          </p:nvPr>
        </p:nvSpPr>
        <p:spPr/>
        <p:txBody>
          <a:bodyPr>
            <a:normAutofit fontScale="90000"/>
          </a:bodyPr>
          <a:lstStyle/>
          <a:p>
            <a:pPr algn="ctr"/>
            <a:r>
              <a:rPr lang="en-IN" b="1">
                <a:solidFill>
                  <a:srgbClr val="C00000"/>
                </a:solidFill>
              </a:rPr>
              <a:t>भारत में राष्ट्रीय आय (सामाजिक लेखांकन </a:t>
            </a:r>
            <a:r>
              <a:rPr lang="en-IN" b="1">
                <a:solidFill>
                  <a:srgbClr val="00B050"/>
                </a:solidFill>
              </a:rPr>
              <a:t>(National income or social accounting in India)</a:t>
            </a:r>
            <a:endParaRPr lang="en-US" b="1">
              <a:solidFill>
                <a:srgbClr val="00B050"/>
              </a:solidFill>
            </a:endParaRPr>
          </a:p>
        </p:txBody>
      </p:sp>
      <p:sp>
        <p:nvSpPr>
          <p:cNvPr id="3" name="Content Placeholder 2">
            <a:extLst>
              <a:ext uri="{FF2B5EF4-FFF2-40B4-BE49-F238E27FC236}">
                <a16:creationId xmlns:a16="http://schemas.microsoft.com/office/drawing/2014/main" id="{D49EB213-76F5-8473-6AA8-8977883077A3}"/>
              </a:ext>
            </a:extLst>
          </p:cNvPr>
          <p:cNvSpPr>
            <a:spLocks noGrp="1"/>
          </p:cNvSpPr>
          <p:nvPr>
            <p:ph idx="1"/>
          </p:nvPr>
        </p:nvSpPr>
        <p:spPr/>
        <p:txBody>
          <a:bodyPr>
            <a:normAutofit fontScale="92500"/>
          </a:bodyPr>
          <a:lstStyle/>
          <a:p>
            <a:r>
              <a:rPr lang="en-IN" b="1">
                <a:solidFill>
                  <a:srgbClr val="0070C0"/>
                </a:solidFill>
              </a:rPr>
              <a:t>भारत में राष्ट्रीय आय के अनुमान हेतु उत्पादन विधि तथा आय विधि के मिश्रित रूप का उपयोग किया जाता है। भारत में सर्वप्रथम डा. वी.राव. ने उत्पादन एवं आय विधियों के मिश्रण के आधार पर राष्ट्रीय आय के अनुमान लगाने की चर्चा की थी।</a:t>
            </a:r>
          </a:p>
          <a:p>
            <a:r>
              <a:rPr lang="en-IN" b="1">
                <a:solidFill>
                  <a:srgbClr val="0070C0"/>
                </a:solidFill>
              </a:rPr>
              <a:t>इस विधि के अनुसार जिस क्षेत्र में उत्पादन संबंधी आंकड़े विश्वसनीय हो वहां उत्पादन संबंधी आंकड़े एकत्रित कर लिए जाते हैं तथा जहां आय संबंधित आंकड़े अधिक विश्वसनीय हो वहां आय संबंधी आंकड़े एकत्रित कर लिए जाते  हैं। और दोनों का योग ही राष्ट्रीय आय हो जाता है।</a:t>
            </a:r>
          </a:p>
          <a:p>
            <a:r>
              <a:rPr lang="en-IN" b="1">
                <a:solidFill>
                  <a:srgbClr val="0070C0"/>
                </a:solidFill>
              </a:rPr>
              <a:t>भारत में राष्ट्रीय आय अनुमान की सामाजिक लेखांकन विधि को प्रयोग में लाना एक कठिन कार्य है क्योंकि इसके अंतर्गत सभी व्यक्तियों संस्थानों तथा सरकार को अपने लेनदेन से संबंधित संपूर्ण विश्लेषणात्मक खातों अथवा लेखे को रखना पड़ता है</a:t>
            </a:r>
            <a:endParaRPr lang="en-US" b="1">
              <a:solidFill>
                <a:srgbClr val="0070C0"/>
              </a:solidFill>
            </a:endParaRPr>
          </a:p>
        </p:txBody>
      </p:sp>
    </p:spTree>
    <p:extLst>
      <p:ext uri="{BB962C8B-B14F-4D97-AF65-F5344CB8AC3E}">
        <p14:creationId xmlns:p14="http://schemas.microsoft.com/office/powerpoint/2010/main" val="13986934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83823-2416-CD9D-9916-78259ED3590A}"/>
              </a:ext>
            </a:extLst>
          </p:cNvPr>
          <p:cNvSpPr>
            <a:spLocks noGrp="1"/>
          </p:cNvSpPr>
          <p:nvPr>
            <p:ph type="title"/>
          </p:nvPr>
        </p:nvSpPr>
        <p:spPr/>
        <p:txBody>
          <a:bodyPr>
            <a:normAutofit fontScale="90000"/>
          </a:bodyPr>
          <a:lstStyle/>
          <a:p>
            <a:pPr algn="ctr"/>
            <a:r>
              <a:rPr lang="en-IN" b="1">
                <a:solidFill>
                  <a:srgbClr val="C00000"/>
                </a:solidFill>
              </a:rPr>
              <a:t>भारत में राष्ट्रीय आय के अनुमान की विधि </a:t>
            </a:r>
            <a:r>
              <a:rPr lang="en-IN" b="1">
                <a:solidFill>
                  <a:srgbClr val="00B050"/>
                </a:solidFill>
              </a:rPr>
              <a:t>(Method of Estimation of national income in India)</a:t>
            </a:r>
            <a:endParaRPr lang="en-US" b="1">
              <a:solidFill>
                <a:srgbClr val="00B050"/>
              </a:solidFill>
            </a:endParaRPr>
          </a:p>
        </p:txBody>
      </p:sp>
      <p:sp>
        <p:nvSpPr>
          <p:cNvPr id="3" name="Content Placeholder 2">
            <a:extLst>
              <a:ext uri="{FF2B5EF4-FFF2-40B4-BE49-F238E27FC236}">
                <a16:creationId xmlns:a16="http://schemas.microsoft.com/office/drawing/2014/main" id="{6C1FC8D5-B299-17A7-0D73-995AF22FF434}"/>
              </a:ext>
            </a:extLst>
          </p:cNvPr>
          <p:cNvSpPr>
            <a:spLocks noGrp="1"/>
          </p:cNvSpPr>
          <p:nvPr>
            <p:ph idx="1"/>
          </p:nvPr>
        </p:nvSpPr>
        <p:spPr/>
        <p:txBody>
          <a:bodyPr/>
          <a:lstStyle/>
          <a:p>
            <a:pPr marL="514350" indent="-514350">
              <a:buFont typeface="+mj-lt"/>
              <a:buAutoNum type="arabicPeriod"/>
            </a:pPr>
            <a:r>
              <a:rPr lang="en-IN" b="1">
                <a:solidFill>
                  <a:srgbClr val="0070C0"/>
                </a:solidFill>
              </a:rPr>
              <a:t>प्रथम वर्ग - प्राथमिक क्रियाएं (Primary activities)</a:t>
            </a:r>
          </a:p>
          <a:p>
            <a:pPr marL="514350" indent="-514350">
              <a:buFont typeface="+mj-lt"/>
              <a:buAutoNum type="arabicPeriod"/>
            </a:pPr>
            <a:r>
              <a:rPr lang="en-IN" b="1">
                <a:solidFill>
                  <a:srgbClr val="0070C0"/>
                </a:solidFill>
              </a:rPr>
              <a:t> द्वितीय वर्ग - द्वितीयक क्रियाएं (Secondary activities)</a:t>
            </a:r>
          </a:p>
          <a:p>
            <a:pPr marL="514350" indent="-514350">
              <a:buFont typeface="+mj-lt"/>
              <a:buAutoNum type="arabicPeriod"/>
            </a:pPr>
            <a:r>
              <a:rPr lang="en-IN" b="1">
                <a:solidFill>
                  <a:srgbClr val="0070C0"/>
                </a:solidFill>
              </a:rPr>
              <a:t>तृतीय वर्ग - तृतीयक क्रियाएं (Tertiary activities)</a:t>
            </a:r>
          </a:p>
          <a:p>
            <a:pPr marL="0" indent="0">
              <a:buNone/>
            </a:pPr>
            <a:r>
              <a:rPr lang="en-IN" b="1">
                <a:solidFill>
                  <a:srgbClr val="0070C0"/>
                </a:solidFill>
              </a:rPr>
              <a:t> भारत में राष्ट्रीय आय का अनुमान लगाने के लिए उपर्युक्त तीन वर्गों से संबंधित क्षेत्रों में उत्पन्न आय की प्रथक प्रथक गणना की जाती है तत्पश्चात इन वर्गों में उत्पन्न आय के आधार पर राष्ट्रीय आय के अनुमान प्रस्तुत किए जाते हैं।</a:t>
            </a:r>
            <a:endParaRPr lang="en-US" b="1">
              <a:solidFill>
                <a:srgbClr val="0070C0"/>
              </a:solidFill>
            </a:endParaRPr>
          </a:p>
        </p:txBody>
      </p:sp>
    </p:spTree>
    <p:extLst>
      <p:ext uri="{BB962C8B-B14F-4D97-AF65-F5344CB8AC3E}">
        <p14:creationId xmlns:p14="http://schemas.microsoft.com/office/powerpoint/2010/main" val="21055299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1EDE4-42B7-6A63-9FA5-5EB429757C6E}"/>
              </a:ext>
            </a:extLst>
          </p:cNvPr>
          <p:cNvSpPr>
            <a:spLocks noGrp="1"/>
          </p:cNvSpPr>
          <p:nvPr>
            <p:ph type="title"/>
          </p:nvPr>
        </p:nvSpPr>
        <p:spPr/>
        <p:txBody>
          <a:bodyPr/>
          <a:lstStyle/>
          <a:p>
            <a:pPr algn="ctr"/>
            <a:r>
              <a:rPr lang="en-IN" b="1">
                <a:solidFill>
                  <a:srgbClr val="C00000"/>
                </a:solidFill>
              </a:rPr>
              <a:t>केंद्रीय सांख्यिकी संगठन</a:t>
            </a:r>
            <a:r>
              <a:rPr lang="en-IN" b="1">
                <a:solidFill>
                  <a:srgbClr val="00B050"/>
                </a:solidFill>
              </a:rPr>
              <a:t> (Central  Statistical organisation:C.S.O)</a:t>
            </a:r>
            <a:endParaRPr lang="en-US" b="1">
              <a:solidFill>
                <a:srgbClr val="00B050"/>
              </a:solidFill>
            </a:endParaRPr>
          </a:p>
        </p:txBody>
      </p:sp>
      <p:sp>
        <p:nvSpPr>
          <p:cNvPr id="3" name="Content Placeholder 2">
            <a:extLst>
              <a:ext uri="{FF2B5EF4-FFF2-40B4-BE49-F238E27FC236}">
                <a16:creationId xmlns:a16="http://schemas.microsoft.com/office/drawing/2014/main" id="{A26C3812-EB89-4234-FCF5-BF749D8FA4A1}"/>
              </a:ext>
            </a:extLst>
          </p:cNvPr>
          <p:cNvSpPr>
            <a:spLocks noGrp="1"/>
          </p:cNvSpPr>
          <p:nvPr>
            <p:ph idx="1"/>
          </p:nvPr>
        </p:nvSpPr>
        <p:spPr/>
        <p:txBody>
          <a:bodyPr/>
          <a:lstStyle/>
          <a:p>
            <a:r>
              <a:rPr lang="en-IN" b="1">
                <a:solidFill>
                  <a:srgbClr val="0070C0"/>
                </a:solidFill>
              </a:rPr>
              <a:t>राष्ट्रीय आय की गणना के संबंध में परंपरागत संख्या तथा नई सांख्यिकी प्रदर्शित की है</a:t>
            </a:r>
          </a:p>
          <a:p>
            <a:r>
              <a:rPr lang="en-IN" b="1">
                <a:solidFill>
                  <a:srgbClr val="0070C0"/>
                </a:solidFill>
              </a:rPr>
              <a:t>स्वतंत्रता प्राप्ति के बाद कुछ वर्षों तक अर्थात 1960-61 तक राष्ट्रीय आय के अनुमान चालू मूल्यों व 1948 – 49 के मूल्यों के आधार पर लगाए जाते रहे लेकिन 1960-61 मैं राष्ट्रीय आय की गणना की नवीन श्रृंखला प्रारंभ की गई जिसमें 1960-61 को आधार वर्ष माना गया लेकिन बाद में 1970-71 व उसके बाद 1980-81 मे श्रंखला को स्वीकार किया गया। इसके बाद राष्ट्रीय आय मापने का आधार वर्ष 1993-94 बनाया गया जिसे वर्तमान में बदलकर 1999-2000 कर दिया गया है।</a:t>
            </a:r>
          </a:p>
          <a:p>
            <a:endParaRPr lang="en-US" b="1">
              <a:solidFill>
                <a:srgbClr val="0070C0"/>
              </a:solidFill>
            </a:endParaRPr>
          </a:p>
        </p:txBody>
      </p:sp>
    </p:spTree>
    <p:extLst>
      <p:ext uri="{BB962C8B-B14F-4D97-AF65-F5344CB8AC3E}">
        <p14:creationId xmlns:p14="http://schemas.microsoft.com/office/powerpoint/2010/main" val="4138836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B525E-1F6C-90F3-7C16-938D9952671D}"/>
              </a:ext>
            </a:extLst>
          </p:cNvPr>
          <p:cNvSpPr>
            <a:spLocks noGrp="1"/>
          </p:cNvSpPr>
          <p:nvPr>
            <p:ph type="title"/>
          </p:nvPr>
        </p:nvSpPr>
        <p:spPr/>
        <p:txBody>
          <a:bodyPr>
            <a:normAutofit fontScale="90000"/>
          </a:bodyPr>
          <a:lstStyle/>
          <a:p>
            <a:pPr algn="ctr"/>
            <a:r>
              <a:rPr lang="en-IN" b="1">
                <a:solidFill>
                  <a:srgbClr val="C00000"/>
                </a:solidFill>
              </a:rPr>
              <a:t>भारत की राष्ट्रीय आय संबंधी नवीनतम आंकड़े </a:t>
            </a:r>
            <a:r>
              <a:rPr lang="en-IN" b="1">
                <a:solidFill>
                  <a:srgbClr val="00B050"/>
                </a:solidFill>
              </a:rPr>
              <a:t>(Latest data related to National income in India)</a:t>
            </a:r>
            <a:endParaRPr lang="en-US" b="1">
              <a:solidFill>
                <a:srgbClr val="00B050"/>
              </a:solidFill>
            </a:endParaRPr>
          </a:p>
        </p:txBody>
      </p:sp>
      <p:sp>
        <p:nvSpPr>
          <p:cNvPr id="3" name="Content Placeholder 2">
            <a:extLst>
              <a:ext uri="{FF2B5EF4-FFF2-40B4-BE49-F238E27FC236}">
                <a16:creationId xmlns:a16="http://schemas.microsoft.com/office/drawing/2014/main" id="{BCA6571D-19BE-A9DF-F5DE-9BCB07B0E8C8}"/>
              </a:ext>
            </a:extLst>
          </p:cNvPr>
          <p:cNvSpPr>
            <a:spLocks noGrp="1"/>
          </p:cNvSpPr>
          <p:nvPr>
            <p:ph idx="1"/>
          </p:nvPr>
        </p:nvSpPr>
        <p:spPr/>
        <p:txBody>
          <a:bodyPr/>
          <a:lstStyle/>
          <a:p>
            <a:pPr marL="514350" indent="-514350">
              <a:buFont typeface="+mj-lt"/>
              <a:buAutoNum type="arabicPeriod"/>
            </a:pPr>
            <a:r>
              <a:rPr lang="en-IN" b="1">
                <a:solidFill>
                  <a:srgbClr val="0070C0"/>
                </a:solidFill>
              </a:rPr>
              <a:t>सकल घरेलू उत्पाद सकल राष्ट्रीय आय में परिवर्तन </a:t>
            </a:r>
          </a:p>
          <a:p>
            <a:pPr marL="514350" indent="-514350">
              <a:buFont typeface="+mj-lt"/>
              <a:buAutoNum type="arabicPeriod"/>
            </a:pPr>
            <a:r>
              <a:rPr lang="en-IN" b="1">
                <a:solidFill>
                  <a:srgbClr val="0070C0"/>
                </a:solidFill>
              </a:rPr>
              <a:t>शुद्ध राष्ट्रीय आय अथवा शुद्ध घरेलू उत्पाद में परिवर्तन</a:t>
            </a:r>
            <a:endParaRPr lang="en-US" b="1">
              <a:solidFill>
                <a:srgbClr val="0070C0"/>
              </a:solidFill>
            </a:endParaRPr>
          </a:p>
        </p:txBody>
      </p:sp>
    </p:spTree>
    <p:extLst>
      <p:ext uri="{BB962C8B-B14F-4D97-AF65-F5344CB8AC3E}">
        <p14:creationId xmlns:p14="http://schemas.microsoft.com/office/powerpoint/2010/main" val="18194921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09EC3-EBF9-EED8-A387-17A37F022B70}"/>
              </a:ext>
            </a:extLst>
          </p:cNvPr>
          <p:cNvSpPr>
            <a:spLocks noGrp="1"/>
          </p:cNvSpPr>
          <p:nvPr>
            <p:ph type="title"/>
          </p:nvPr>
        </p:nvSpPr>
        <p:spPr/>
        <p:txBody>
          <a:bodyPr>
            <a:normAutofit fontScale="90000"/>
          </a:bodyPr>
          <a:lstStyle/>
          <a:p>
            <a:pPr algn="ctr"/>
            <a:r>
              <a:rPr lang="en-IN" b="1">
                <a:solidFill>
                  <a:srgbClr val="C00000"/>
                </a:solidFill>
              </a:rPr>
              <a:t>राष्ट्रीय आय और अर्थव्यवस्था का संरचनात्मक परिवर्तन</a:t>
            </a:r>
            <a:r>
              <a:rPr lang="en-IN" b="1">
                <a:solidFill>
                  <a:srgbClr val="00B050"/>
                </a:solidFill>
              </a:rPr>
              <a:t> (structural change in national income and economy)</a:t>
            </a:r>
            <a:endParaRPr lang="en-US" b="1">
              <a:solidFill>
                <a:srgbClr val="00B050"/>
              </a:solidFill>
            </a:endParaRPr>
          </a:p>
        </p:txBody>
      </p:sp>
      <p:sp>
        <p:nvSpPr>
          <p:cNvPr id="3" name="Content Placeholder 2">
            <a:extLst>
              <a:ext uri="{FF2B5EF4-FFF2-40B4-BE49-F238E27FC236}">
                <a16:creationId xmlns:a16="http://schemas.microsoft.com/office/drawing/2014/main" id="{CF714D57-A476-1D47-B037-6EA0A272E907}"/>
              </a:ext>
            </a:extLst>
          </p:cNvPr>
          <p:cNvSpPr>
            <a:spLocks noGrp="1"/>
          </p:cNvSpPr>
          <p:nvPr>
            <p:ph idx="1"/>
          </p:nvPr>
        </p:nvSpPr>
        <p:spPr/>
        <p:txBody>
          <a:bodyPr/>
          <a:lstStyle/>
          <a:p>
            <a:r>
              <a:rPr lang="en-IN" b="1">
                <a:solidFill>
                  <a:srgbClr val="0070C0"/>
                </a:solidFill>
              </a:rPr>
              <a:t>राष्ट्रीय आय एवं अर्थव्यवस्था की संरचना में परिवर्तन से तात्पर्य है कि राष्ट्रीय आय में विभिन्न क्षेत्रों का कितना योगदान है? इस प्रकार संरचनात्मक परिवर्तन से अभिप्राय है-देश के आर्थिक विकास के साथ-साथ उसकी  संरचना अर्थात विभिन्न क्षेत्रों के योगदान में होने वाला परिवर्तन।</a:t>
            </a:r>
          </a:p>
          <a:p>
            <a:r>
              <a:rPr lang="en-IN" b="1">
                <a:solidFill>
                  <a:srgbClr val="0070C0"/>
                </a:solidFill>
              </a:rPr>
              <a:t>भारत की व्यवसायिक संरचना को निम्नलिखित भागों में विभाजित किया गया है-</a:t>
            </a:r>
          </a:p>
          <a:p>
            <a:pPr marL="514350" indent="-514350">
              <a:buFont typeface="+mj-lt"/>
              <a:buAutoNum type="arabicPeriod"/>
            </a:pPr>
            <a:r>
              <a:rPr lang="en-IN" b="1">
                <a:solidFill>
                  <a:srgbClr val="0070C0"/>
                </a:solidFill>
              </a:rPr>
              <a:t>प्राथमिक क्षेत्र(primary sector)</a:t>
            </a:r>
          </a:p>
          <a:p>
            <a:pPr marL="514350" indent="-514350">
              <a:buFont typeface="+mj-lt"/>
              <a:buAutoNum type="arabicPeriod"/>
            </a:pPr>
            <a:r>
              <a:rPr lang="en-IN" b="1">
                <a:solidFill>
                  <a:srgbClr val="0070C0"/>
                </a:solidFill>
              </a:rPr>
              <a:t>द्वितीय क्षेत्र (secondary sector)</a:t>
            </a:r>
          </a:p>
          <a:p>
            <a:pPr marL="514350" indent="-514350">
              <a:buFont typeface="+mj-lt"/>
              <a:buAutoNum type="arabicPeriod"/>
            </a:pPr>
            <a:r>
              <a:rPr lang="en-IN" b="1">
                <a:solidFill>
                  <a:srgbClr val="0070C0"/>
                </a:solidFill>
              </a:rPr>
              <a:t>तृतीयक क्षेत्र (Tertiary sector)</a:t>
            </a:r>
            <a:endParaRPr lang="en-US" b="1">
              <a:solidFill>
                <a:srgbClr val="0070C0"/>
              </a:solidFill>
            </a:endParaRPr>
          </a:p>
        </p:txBody>
      </p:sp>
    </p:spTree>
    <p:extLst>
      <p:ext uri="{BB962C8B-B14F-4D97-AF65-F5344CB8AC3E}">
        <p14:creationId xmlns:p14="http://schemas.microsoft.com/office/powerpoint/2010/main" val="36362825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C6B0B-CAAF-63D0-71DC-2A30B153F24D}"/>
              </a:ext>
            </a:extLst>
          </p:cNvPr>
          <p:cNvSpPr>
            <a:spLocks noGrp="1"/>
          </p:cNvSpPr>
          <p:nvPr>
            <p:ph type="title"/>
          </p:nvPr>
        </p:nvSpPr>
        <p:spPr>
          <a:xfrm>
            <a:off x="838200" y="365125"/>
            <a:ext cx="10515600" cy="1697633"/>
          </a:xfrm>
        </p:spPr>
        <p:txBody>
          <a:bodyPr>
            <a:normAutofit fontScale="90000"/>
          </a:bodyPr>
          <a:lstStyle/>
          <a:p>
            <a:pPr algn="ctr"/>
            <a:r>
              <a:rPr lang="en-IN" b="1">
                <a:solidFill>
                  <a:srgbClr val="C00000"/>
                </a:solidFill>
              </a:rPr>
              <a:t>भारत में राष्ट्रीय आय की गणना की कठिनाइयां (सीमाएं)</a:t>
            </a:r>
            <a:r>
              <a:rPr lang="en-IN" b="1">
                <a:solidFill>
                  <a:srgbClr val="00B050"/>
                </a:solidFill>
              </a:rPr>
              <a:t> (Difficulties or limitations of national income Estimation in India)</a:t>
            </a:r>
            <a:endParaRPr lang="en-US" b="1">
              <a:solidFill>
                <a:srgbClr val="00B050"/>
              </a:solidFill>
            </a:endParaRPr>
          </a:p>
        </p:txBody>
      </p:sp>
      <p:sp>
        <p:nvSpPr>
          <p:cNvPr id="3" name="Content Placeholder 2">
            <a:extLst>
              <a:ext uri="{FF2B5EF4-FFF2-40B4-BE49-F238E27FC236}">
                <a16:creationId xmlns:a16="http://schemas.microsoft.com/office/drawing/2014/main" id="{B62E3492-25DD-AB1C-0C9A-3CA933109ACF}"/>
              </a:ext>
            </a:extLst>
          </p:cNvPr>
          <p:cNvSpPr>
            <a:spLocks noGrp="1"/>
          </p:cNvSpPr>
          <p:nvPr>
            <p:ph idx="1"/>
          </p:nvPr>
        </p:nvSpPr>
        <p:spPr>
          <a:xfrm>
            <a:off x="838200" y="2141537"/>
            <a:ext cx="10515600" cy="4351338"/>
          </a:xfrm>
        </p:spPr>
        <p:txBody>
          <a:bodyPr/>
          <a:lstStyle/>
          <a:p>
            <a:r>
              <a:rPr lang="en-IN" b="1">
                <a:solidFill>
                  <a:srgbClr val="0070C0"/>
                </a:solidFill>
              </a:rPr>
              <a:t>आंकड़ों की प्राप्ति में कठिनाइयां(difficulty in obtaining of data)</a:t>
            </a:r>
          </a:p>
          <a:p>
            <a:r>
              <a:rPr lang="en-IN" b="1">
                <a:solidFill>
                  <a:srgbClr val="0070C0"/>
                </a:solidFill>
              </a:rPr>
              <a:t>अपर्याप्त एवं दोषपूर्ण संमंक( Insufficient and difficulted data)</a:t>
            </a:r>
          </a:p>
          <a:p>
            <a:r>
              <a:rPr lang="en-IN" b="1">
                <a:solidFill>
                  <a:srgbClr val="0070C0"/>
                </a:solidFill>
              </a:rPr>
              <a:t>क्षेत्रीय विविधता (Regional variousness)</a:t>
            </a:r>
          </a:p>
          <a:p>
            <a:r>
              <a:rPr lang="en-IN" b="1">
                <a:solidFill>
                  <a:srgbClr val="0070C0"/>
                </a:solidFill>
              </a:rPr>
              <a:t>परिभाषा संबंधी कठिनाइयां(definition related difficulties)</a:t>
            </a:r>
          </a:p>
          <a:p>
            <a:r>
              <a:rPr lang="en-IN" b="1">
                <a:solidFill>
                  <a:srgbClr val="0070C0"/>
                </a:solidFill>
              </a:rPr>
              <a:t>दोषपूर्ण व्यवसायिक वर्गीकरण(Defaulted Vacational classification)</a:t>
            </a:r>
          </a:p>
          <a:p>
            <a:r>
              <a:rPr lang="en-IN" b="1">
                <a:solidFill>
                  <a:srgbClr val="0070C0"/>
                </a:solidFill>
              </a:rPr>
              <a:t>शिक्षा का अभाव( Lack of education)</a:t>
            </a:r>
          </a:p>
          <a:p>
            <a:r>
              <a:rPr lang="en-IN" b="1">
                <a:solidFill>
                  <a:srgbClr val="0070C0"/>
                </a:solidFill>
              </a:rPr>
              <a:t>वस्तु विनिमय व्यवस्था(Commodity exchange system)</a:t>
            </a:r>
            <a:endParaRPr lang="en-US" b="1">
              <a:solidFill>
                <a:srgbClr val="0070C0"/>
              </a:solidFill>
            </a:endParaRPr>
          </a:p>
        </p:txBody>
      </p:sp>
    </p:spTree>
    <p:extLst>
      <p:ext uri="{BB962C8B-B14F-4D97-AF65-F5344CB8AC3E}">
        <p14:creationId xmlns:p14="http://schemas.microsoft.com/office/powerpoint/2010/main" val="10255333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170DB-89CD-FB6F-35CA-D18BF99C01EC}"/>
              </a:ext>
            </a:extLst>
          </p:cNvPr>
          <p:cNvSpPr>
            <a:spLocks noGrp="1"/>
          </p:cNvSpPr>
          <p:nvPr>
            <p:ph type="title"/>
          </p:nvPr>
        </p:nvSpPr>
        <p:spPr>
          <a:xfrm>
            <a:off x="838200" y="365125"/>
            <a:ext cx="10515600" cy="2260203"/>
          </a:xfrm>
        </p:spPr>
        <p:txBody>
          <a:bodyPr>
            <a:normAutofit/>
          </a:bodyPr>
          <a:lstStyle/>
          <a:p>
            <a:pPr algn="ctr"/>
            <a:r>
              <a:rPr lang="en-IN" b="1">
                <a:solidFill>
                  <a:srgbClr val="C00000"/>
                </a:solidFill>
              </a:rPr>
              <a:t>राष्ट्रीय आय की माप एवं हरित लेखांकन</a:t>
            </a:r>
            <a:br>
              <a:rPr lang="en-IN" b="1">
                <a:solidFill>
                  <a:srgbClr val="C00000"/>
                </a:solidFill>
              </a:rPr>
            </a:br>
            <a:r>
              <a:rPr lang="en-IN" b="1">
                <a:solidFill>
                  <a:srgbClr val="00B050"/>
                </a:solidFill>
              </a:rPr>
              <a:t>(Measurement of National income and green accounting)</a:t>
            </a:r>
            <a:endParaRPr lang="en-US" b="1">
              <a:solidFill>
                <a:srgbClr val="00B050"/>
              </a:solidFill>
            </a:endParaRPr>
          </a:p>
        </p:txBody>
      </p:sp>
      <p:sp>
        <p:nvSpPr>
          <p:cNvPr id="3" name="Content Placeholder 2">
            <a:extLst>
              <a:ext uri="{FF2B5EF4-FFF2-40B4-BE49-F238E27FC236}">
                <a16:creationId xmlns:a16="http://schemas.microsoft.com/office/drawing/2014/main" id="{C5E1B965-1041-52F0-B0FA-EB12600C06C3}"/>
              </a:ext>
            </a:extLst>
          </p:cNvPr>
          <p:cNvSpPr>
            <a:spLocks noGrp="1"/>
          </p:cNvSpPr>
          <p:nvPr>
            <p:ph idx="1"/>
          </p:nvPr>
        </p:nvSpPr>
        <p:spPr>
          <a:xfrm>
            <a:off x="838200" y="3022203"/>
            <a:ext cx="10515600" cy="4351338"/>
          </a:xfrm>
        </p:spPr>
        <p:txBody>
          <a:bodyPr/>
          <a:lstStyle/>
          <a:p>
            <a:r>
              <a:rPr lang="en-IN" b="1">
                <a:solidFill>
                  <a:srgbClr val="0070C0"/>
                </a:solidFill>
              </a:rPr>
              <a:t>समष्टि  आर्थिक विश्लेषण का प्रधान उपकरण राष्ट्रीय आय (National income) हैं। यह संपूर्ण व्यवस्था के आर्थिक व्यवहार का प्रतिनिधित्व करती है। राष्ट्रीय  आय सामान्यता 1 वर्ष में किसी राष्ट्र द्वारा उत्पादित संपूर्ण वस्तुओं एवं सेवाओं के मूल्यों का योग है जिसमें वस्तुओं और सेवाओं के उत्पादन हेतु प्रयोग की गई मशीन तथा पूंजी की घिसावट को घटा दिया जाता है । तथा विदेशों से प्राप्त शुद्ध  आय (Net-income) का योग  कर दिया जाता है।</a:t>
            </a:r>
            <a:endParaRPr lang="en-US" b="1">
              <a:solidFill>
                <a:srgbClr val="0070C0"/>
              </a:solidFill>
            </a:endParaRPr>
          </a:p>
        </p:txBody>
      </p:sp>
    </p:spTree>
    <p:extLst>
      <p:ext uri="{BB962C8B-B14F-4D97-AF65-F5344CB8AC3E}">
        <p14:creationId xmlns:p14="http://schemas.microsoft.com/office/powerpoint/2010/main" val="25525613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05642-7E7E-2932-3CFC-BDC73EDDB24A}"/>
              </a:ext>
            </a:extLst>
          </p:cNvPr>
          <p:cNvSpPr>
            <a:spLocks noGrp="1"/>
          </p:cNvSpPr>
          <p:nvPr>
            <p:ph type="title"/>
          </p:nvPr>
        </p:nvSpPr>
        <p:spPr/>
        <p:txBody>
          <a:bodyPr/>
          <a:lstStyle/>
          <a:p>
            <a:pPr algn="ctr"/>
            <a:r>
              <a:rPr lang="en-IN" b="1">
                <a:solidFill>
                  <a:srgbClr val="C00000"/>
                </a:solidFill>
              </a:rPr>
              <a:t>राष्ट्रीय आय को मापने की विधियां</a:t>
            </a:r>
            <a:br>
              <a:rPr lang="en-IN" b="1">
                <a:solidFill>
                  <a:srgbClr val="C00000"/>
                </a:solidFill>
              </a:rPr>
            </a:br>
            <a:r>
              <a:rPr lang="en-IN" b="1">
                <a:solidFill>
                  <a:srgbClr val="C00000"/>
                </a:solidFill>
              </a:rPr>
              <a:t>(Methods to  measure national income)</a:t>
            </a:r>
            <a:endParaRPr lang="en-US" b="1">
              <a:solidFill>
                <a:srgbClr val="C00000"/>
              </a:solidFill>
            </a:endParaRPr>
          </a:p>
        </p:txBody>
      </p:sp>
      <p:sp>
        <p:nvSpPr>
          <p:cNvPr id="3" name="Content Placeholder 2">
            <a:extLst>
              <a:ext uri="{FF2B5EF4-FFF2-40B4-BE49-F238E27FC236}">
                <a16:creationId xmlns:a16="http://schemas.microsoft.com/office/drawing/2014/main" id="{B1006F83-BCC3-7188-52E0-F6AC1F34B26B}"/>
              </a:ext>
            </a:extLst>
          </p:cNvPr>
          <p:cNvSpPr>
            <a:spLocks noGrp="1"/>
          </p:cNvSpPr>
          <p:nvPr>
            <p:ph idx="1"/>
          </p:nvPr>
        </p:nvSpPr>
        <p:spPr>
          <a:xfrm>
            <a:off x="687586" y="1825625"/>
            <a:ext cx="10666214" cy="4351338"/>
          </a:xfrm>
        </p:spPr>
        <p:txBody>
          <a:bodyPr/>
          <a:lstStyle/>
          <a:p>
            <a:r>
              <a:rPr lang="en-IN" b="1">
                <a:solidFill>
                  <a:srgbClr val="00B050"/>
                </a:solidFill>
              </a:rPr>
              <a:t>साइमन कुजनेट्स  के अनुसार किसी देश की राष्ट्रीय आय का निम्नलिखित विधियों द्वारा आकलन किया जा सकता है-</a:t>
            </a:r>
          </a:p>
          <a:p>
            <a:pPr marL="514350" indent="-514350">
              <a:buFont typeface="+mj-lt"/>
              <a:buAutoNum type="arabicPeriod"/>
            </a:pPr>
            <a:r>
              <a:rPr lang="en-IN" b="1">
                <a:solidFill>
                  <a:srgbClr val="0070C0"/>
                </a:solidFill>
              </a:rPr>
              <a:t>उत्पादन संगणना विधि</a:t>
            </a:r>
          </a:p>
          <a:p>
            <a:pPr marL="514350" indent="-514350">
              <a:buFont typeface="+mj-lt"/>
              <a:buAutoNum type="arabicPeriod"/>
            </a:pPr>
            <a:r>
              <a:rPr lang="en-IN" b="1">
                <a:solidFill>
                  <a:srgbClr val="0070C0"/>
                </a:solidFill>
              </a:rPr>
              <a:t>आय संगणना विधि</a:t>
            </a:r>
          </a:p>
          <a:p>
            <a:pPr marL="514350" indent="-514350">
              <a:buFont typeface="+mj-lt"/>
              <a:buAutoNum type="arabicPeriod"/>
            </a:pPr>
            <a:r>
              <a:rPr lang="en-IN" b="1">
                <a:solidFill>
                  <a:srgbClr val="0070C0"/>
                </a:solidFill>
              </a:rPr>
              <a:t>व्यय संगणना विधि</a:t>
            </a:r>
          </a:p>
          <a:p>
            <a:pPr marL="514350" indent="-514350">
              <a:buFont typeface="+mj-lt"/>
              <a:buAutoNum type="arabicPeriod"/>
            </a:pPr>
            <a:r>
              <a:rPr lang="en-IN" b="1">
                <a:solidFill>
                  <a:srgbClr val="0070C0"/>
                </a:solidFill>
              </a:rPr>
              <a:t>उत्पादन तथा आय विधि की मिश्रित विधि</a:t>
            </a:r>
          </a:p>
          <a:p>
            <a:pPr marL="514350" indent="-514350">
              <a:buFont typeface="+mj-lt"/>
              <a:buAutoNum type="arabicPeriod"/>
            </a:pPr>
            <a:r>
              <a:rPr lang="en-IN" b="1">
                <a:solidFill>
                  <a:srgbClr val="0070C0"/>
                </a:solidFill>
              </a:rPr>
              <a:t>सामाजिक लेखांकन विधि</a:t>
            </a:r>
          </a:p>
          <a:p>
            <a:pPr marL="514350" indent="-514350">
              <a:buFont typeface="+mj-lt"/>
              <a:buAutoNum type="arabicPeriod"/>
            </a:pPr>
            <a:r>
              <a:rPr lang="en-IN" b="1">
                <a:solidFill>
                  <a:srgbClr val="0070C0"/>
                </a:solidFill>
              </a:rPr>
              <a:t>हरित लेखांकन</a:t>
            </a:r>
          </a:p>
          <a:p>
            <a:pPr marL="514350" indent="-514350">
              <a:buFont typeface="+mj-lt"/>
              <a:buAutoNum type="arabicPeriod"/>
            </a:pPr>
            <a:endParaRPr lang="en-US" b="1">
              <a:solidFill>
                <a:srgbClr val="0070C0"/>
              </a:solidFill>
            </a:endParaRPr>
          </a:p>
        </p:txBody>
      </p:sp>
    </p:spTree>
    <p:extLst>
      <p:ext uri="{BB962C8B-B14F-4D97-AF65-F5344CB8AC3E}">
        <p14:creationId xmlns:p14="http://schemas.microsoft.com/office/powerpoint/2010/main" val="9487872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A5342-7EB1-80E5-BAD6-3991D426A7CD}"/>
              </a:ext>
            </a:extLst>
          </p:cNvPr>
          <p:cNvSpPr>
            <a:spLocks noGrp="1"/>
          </p:cNvSpPr>
          <p:nvPr>
            <p:ph type="title"/>
          </p:nvPr>
        </p:nvSpPr>
        <p:spPr/>
        <p:txBody>
          <a:bodyPr/>
          <a:lstStyle/>
          <a:p>
            <a:pPr algn="ctr"/>
            <a:r>
              <a:rPr lang="en-IN" b="1">
                <a:solidFill>
                  <a:srgbClr val="C00000"/>
                </a:solidFill>
              </a:rPr>
              <a:t>हरित अर्थव्यवस्था</a:t>
            </a:r>
            <a:br>
              <a:rPr lang="en-IN" b="1">
                <a:solidFill>
                  <a:srgbClr val="C00000"/>
                </a:solidFill>
              </a:rPr>
            </a:br>
            <a:r>
              <a:rPr lang="en-IN" b="1">
                <a:solidFill>
                  <a:srgbClr val="00B050"/>
                </a:solidFill>
              </a:rPr>
              <a:t>(Green economy)</a:t>
            </a:r>
            <a:endParaRPr lang="en-US" b="1">
              <a:solidFill>
                <a:srgbClr val="00B050"/>
              </a:solidFill>
            </a:endParaRPr>
          </a:p>
        </p:txBody>
      </p:sp>
      <p:sp>
        <p:nvSpPr>
          <p:cNvPr id="3" name="Content Placeholder 2">
            <a:extLst>
              <a:ext uri="{FF2B5EF4-FFF2-40B4-BE49-F238E27FC236}">
                <a16:creationId xmlns:a16="http://schemas.microsoft.com/office/drawing/2014/main" id="{B8861E7B-5F15-973B-3364-8CB83A769AAF}"/>
              </a:ext>
            </a:extLst>
          </p:cNvPr>
          <p:cNvSpPr>
            <a:spLocks noGrp="1"/>
          </p:cNvSpPr>
          <p:nvPr>
            <p:ph idx="1"/>
          </p:nvPr>
        </p:nvSpPr>
        <p:spPr/>
        <p:txBody>
          <a:bodyPr/>
          <a:lstStyle/>
          <a:p>
            <a:r>
              <a:rPr lang="en-IN" b="1">
                <a:solidFill>
                  <a:srgbClr val="0070C0"/>
                </a:solidFill>
              </a:rPr>
              <a:t>संयुक्त राष्ट्र ने हरित अर्थव्यवस्था को इस तरह परिभाषित करते हुए लिखा है की पर्यावरणीय जोखिमों व पारिस्थितिकीय अभावों में महत्वपूर्ण कमी लाते हुए, जिसके परिणामस्वरूप मानव कल्याण और सामाजिक न्याय में सुधार हो। इसमें सरकारों के लिए पुरानी सब्सिडी व्यवस्था की क्रमिक संपत्ति, नीतिगत सुधार व नई प्रोत्साहन/ पुरस्कार योजनाएं, बाजार तंत्र व बाजार आधारित व्यवस्थाओं का सुदृढ़ीकरण, सार्वजनिक निवेश को नई दिशा में मोड़ना व सार्वजनिक खरीदारी का हरितीकरण करते हुए हरित उत्पादों के लिए बराबरी के अवसर जुटाना  शामिल है।</a:t>
            </a:r>
            <a:endParaRPr lang="en-US" b="1">
              <a:solidFill>
                <a:srgbClr val="0070C0"/>
              </a:solidFill>
            </a:endParaRPr>
          </a:p>
        </p:txBody>
      </p:sp>
    </p:spTree>
    <p:extLst>
      <p:ext uri="{BB962C8B-B14F-4D97-AF65-F5344CB8AC3E}">
        <p14:creationId xmlns:p14="http://schemas.microsoft.com/office/powerpoint/2010/main" val="7344884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66E5A-3DA3-325C-DD20-250DCBB411D0}"/>
              </a:ext>
            </a:extLst>
          </p:cNvPr>
          <p:cNvSpPr>
            <a:spLocks noGrp="1"/>
          </p:cNvSpPr>
          <p:nvPr>
            <p:ph type="title"/>
          </p:nvPr>
        </p:nvSpPr>
        <p:spPr/>
        <p:txBody>
          <a:bodyPr/>
          <a:lstStyle/>
          <a:p>
            <a:pPr algn="ctr"/>
            <a:r>
              <a:rPr lang="en-IN" b="1">
                <a:solidFill>
                  <a:srgbClr val="C00000"/>
                </a:solidFill>
              </a:rPr>
              <a:t>भारत की भूमिका</a:t>
            </a:r>
            <a:br>
              <a:rPr lang="en-IN" b="1">
                <a:solidFill>
                  <a:srgbClr val="C00000"/>
                </a:solidFill>
              </a:rPr>
            </a:br>
            <a:r>
              <a:rPr lang="en-IN" b="1">
                <a:solidFill>
                  <a:srgbClr val="00B050"/>
                </a:solidFill>
              </a:rPr>
              <a:t>(Role of India)</a:t>
            </a:r>
            <a:endParaRPr lang="en-US" b="1">
              <a:solidFill>
                <a:srgbClr val="00B050"/>
              </a:solidFill>
            </a:endParaRPr>
          </a:p>
        </p:txBody>
      </p:sp>
      <p:sp>
        <p:nvSpPr>
          <p:cNvPr id="3" name="Content Placeholder 2">
            <a:extLst>
              <a:ext uri="{FF2B5EF4-FFF2-40B4-BE49-F238E27FC236}">
                <a16:creationId xmlns:a16="http://schemas.microsoft.com/office/drawing/2014/main" id="{331FC71B-E408-2FB7-363A-F81EB6B5D5E4}"/>
              </a:ext>
            </a:extLst>
          </p:cNvPr>
          <p:cNvSpPr>
            <a:spLocks noGrp="1"/>
          </p:cNvSpPr>
          <p:nvPr>
            <p:ph idx="1"/>
          </p:nvPr>
        </p:nvSpPr>
        <p:spPr/>
        <p:txBody>
          <a:bodyPr>
            <a:normAutofit fontScale="92500"/>
          </a:bodyPr>
          <a:lstStyle/>
          <a:p>
            <a:r>
              <a:rPr lang="en-IN" b="1">
                <a:solidFill>
                  <a:srgbClr val="0070C0"/>
                </a:solidFill>
              </a:rPr>
              <a:t>ग्रीन इंडियन स्टेट्स ट्रस्ट ने वर्ष 2004 में ग्रीन अकाउंटिंग फॉर इंडियन स्टेट्स एंड यूनियन टेरिटरीज प्रोजेक्ट के द्वारा समस्त देश के लिए तथा देश के प्रमुख राज्यों के लिए एक रिपोर्ट तैयार कराई थी। यह रिपोर्ट संयुक्त राष्ट्र संघ के द्वारा तैयार की गई एकीकृत पर्यावरणीय एवं आर्थिक लेखांकन की प्रणाली पर आधारित है। इस रिपोर्ट में यह स्वीकार किया गया है कि भारत के अधिकांश राज्य पर्यावरण की लागत पर आर्थिक दृष्टि से प्रगति कर रहे हैं। कृषि की आधुनिक तकनीक मृदा अपरदन एवं जल प्रवाह में गाद जमने के रूप में पर्यावरण को अपूरणीय क्षति पहुंचा रही हैं।</a:t>
            </a:r>
          </a:p>
          <a:p>
            <a:r>
              <a:rPr lang="en-IN" b="1">
                <a:solidFill>
                  <a:srgbClr val="0070C0"/>
                </a:solidFill>
              </a:rPr>
              <a:t>भारत में पर्यावरण संबंधी कानूनों के प्रभावी कार्यान्वयन व पर्यावरण के अधिकारों की सुरक्षा के लिए राष्ट्रीय हरित न्यायाधिकरण अक्टूबर 2010 मैं अस्तित्व में आ गया। इसके गठन की अधिसूचना 18 अक्टूबर 2010 को जारी की गई इस हेतु आवश्यक विधेयक संसद के दोनों सदनों में मई 2010 में पारित किया गया था</a:t>
            </a:r>
            <a:endParaRPr lang="en-US" b="1">
              <a:solidFill>
                <a:srgbClr val="0070C0"/>
              </a:solidFill>
            </a:endParaRPr>
          </a:p>
        </p:txBody>
      </p:sp>
    </p:spTree>
    <p:extLst>
      <p:ext uri="{BB962C8B-B14F-4D97-AF65-F5344CB8AC3E}">
        <p14:creationId xmlns:p14="http://schemas.microsoft.com/office/powerpoint/2010/main" val="10748503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E1985-187E-66CB-345F-53326035E1D1}"/>
              </a:ext>
            </a:extLst>
          </p:cNvPr>
          <p:cNvSpPr>
            <a:spLocks noGrp="1"/>
          </p:cNvSpPr>
          <p:nvPr>
            <p:ph type="title"/>
          </p:nvPr>
        </p:nvSpPr>
        <p:spPr/>
        <p:txBody>
          <a:bodyPr>
            <a:normAutofit fontScale="90000"/>
          </a:bodyPr>
          <a:lstStyle/>
          <a:p>
            <a:pPr algn="ctr"/>
            <a:r>
              <a:rPr lang="en-IN" b="1">
                <a:solidFill>
                  <a:srgbClr val="C00000"/>
                </a:solidFill>
              </a:rPr>
              <a:t>हरित लेखांकन के उद्देश्य आवश्यकता एवं महत्व</a:t>
            </a:r>
            <a:br>
              <a:rPr lang="en-IN" b="1">
                <a:solidFill>
                  <a:srgbClr val="C00000"/>
                </a:solidFill>
              </a:rPr>
            </a:br>
            <a:r>
              <a:rPr lang="en-IN" b="1">
                <a:solidFill>
                  <a:srgbClr val="00B050"/>
                </a:solidFill>
              </a:rPr>
              <a:t>(Aims, need and importance of green accounting)</a:t>
            </a:r>
            <a:endParaRPr lang="en-US" b="1">
              <a:solidFill>
                <a:srgbClr val="00B050"/>
              </a:solidFill>
            </a:endParaRPr>
          </a:p>
        </p:txBody>
      </p:sp>
      <p:sp>
        <p:nvSpPr>
          <p:cNvPr id="3" name="Content Placeholder 2">
            <a:extLst>
              <a:ext uri="{FF2B5EF4-FFF2-40B4-BE49-F238E27FC236}">
                <a16:creationId xmlns:a16="http://schemas.microsoft.com/office/drawing/2014/main" id="{2C0BA0DE-7AFF-8E71-7620-A8AD4B853883}"/>
              </a:ext>
            </a:extLst>
          </p:cNvPr>
          <p:cNvSpPr>
            <a:spLocks noGrp="1"/>
          </p:cNvSpPr>
          <p:nvPr>
            <p:ph idx="1"/>
          </p:nvPr>
        </p:nvSpPr>
        <p:spPr/>
        <p:txBody>
          <a:bodyPr/>
          <a:lstStyle/>
          <a:p>
            <a:pPr marL="514350" indent="-514350">
              <a:buFont typeface="+mj-lt"/>
              <a:buAutoNum type="arabicPeriod"/>
            </a:pPr>
            <a:r>
              <a:rPr lang="en-IN" b="1">
                <a:solidFill>
                  <a:srgbClr val="0070C0"/>
                </a:solidFill>
              </a:rPr>
              <a:t>प्राकृतिक संसाधनों के अभाव का मूल्यांकन</a:t>
            </a:r>
          </a:p>
          <a:p>
            <a:pPr marL="514350" indent="-514350">
              <a:buFont typeface="+mj-lt"/>
              <a:buAutoNum type="arabicPeriod"/>
            </a:pPr>
            <a:r>
              <a:rPr lang="en-IN" b="1">
                <a:solidFill>
                  <a:srgbClr val="0070C0"/>
                </a:solidFill>
              </a:rPr>
              <a:t>पर्यावरण संरक्षण</a:t>
            </a:r>
          </a:p>
          <a:p>
            <a:pPr marL="514350" indent="-514350">
              <a:buFont typeface="+mj-lt"/>
              <a:buAutoNum type="arabicPeriod"/>
            </a:pPr>
            <a:r>
              <a:rPr lang="en-IN" b="1">
                <a:solidFill>
                  <a:srgbClr val="0070C0"/>
                </a:solidFill>
              </a:rPr>
              <a:t>पोषणीय विकास</a:t>
            </a:r>
          </a:p>
          <a:p>
            <a:pPr marL="514350" indent="-514350">
              <a:buFont typeface="+mj-lt"/>
              <a:buAutoNum type="arabicPeriod"/>
            </a:pPr>
            <a:r>
              <a:rPr lang="en-IN" b="1">
                <a:solidFill>
                  <a:srgbClr val="0070C0"/>
                </a:solidFill>
              </a:rPr>
              <a:t>स्थिर भविष्य का निर्माण</a:t>
            </a:r>
          </a:p>
          <a:p>
            <a:pPr marL="514350" indent="-514350">
              <a:buFont typeface="+mj-lt"/>
              <a:buAutoNum type="arabicPeriod"/>
            </a:pPr>
            <a:r>
              <a:rPr lang="en-IN" b="1">
                <a:solidFill>
                  <a:srgbClr val="0070C0"/>
                </a:solidFill>
              </a:rPr>
              <a:t>आर्थिक लक्ष्यों एवं पर्यावरणीय लक्ष्यों के मध्य समन्वयन</a:t>
            </a:r>
          </a:p>
          <a:p>
            <a:pPr marL="514350" indent="-514350">
              <a:buFont typeface="+mj-lt"/>
              <a:buAutoNum type="arabicPeriod"/>
            </a:pPr>
            <a:r>
              <a:rPr lang="en-IN" b="1">
                <a:solidFill>
                  <a:srgbClr val="0070C0"/>
                </a:solidFill>
              </a:rPr>
              <a:t>सामान्य से विशिष्ट की ओर</a:t>
            </a:r>
          </a:p>
          <a:p>
            <a:pPr marL="514350" indent="-514350">
              <a:buFont typeface="+mj-lt"/>
              <a:buAutoNum type="arabicPeriod"/>
            </a:pPr>
            <a:r>
              <a:rPr lang="en-IN" b="1">
                <a:solidFill>
                  <a:srgbClr val="0070C0"/>
                </a:solidFill>
              </a:rPr>
              <a:t>वर्तमान समय की प्रमुख आवश्यकता</a:t>
            </a:r>
          </a:p>
          <a:p>
            <a:pPr marL="514350" indent="-514350">
              <a:buFont typeface="+mj-lt"/>
              <a:buAutoNum type="arabicPeriod"/>
            </a:pPr>
            <a:r>
              <a:rPr lang="en-IN" b="1">
                <a:solidFill>
                  <a:srgbClr val="0070C0"/>
                </a:solidFill>
              </a:rPr>
              <a:t>संतुलित विकास की प्रक्रिया।</a:t>
            </a:r>
            <a:endParaRPr lang="en-US" b="1">
              <a:solidFill>
                <a:srgbClr val="0070C0"/>
              </a:solidFill>
            </a:endParaRPr>
          </a:p>
        </p:txBody>
      </p:sp>
    </p:spTree>
    <p:extLst>
      <p:ext uri="{BB962C8B-B14F-4D97-AF65-F5344CB8AC3E}">
        <p14:creationId xmlns:p14="http://schemas.microsoft.com/office/powerpoint/2010/main" val="15355216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86218-260B-CA3D-EBBC-7DBDA09534D4}"/>
              </a:ext>
            </a:extLst>
          </p:cNvPr>
          <p:cNvSpPr>
            <a:spLocks noGrp="1"/>
          </p:cNvSpPr>
          <p:nvPr>
            <p:ph type="title"/>
          </p:nvPr>
        </p:nvSpPr>
        <p:spPr/>
        <p:txBody>
          <a:bodyPr/>
          <a:lstStyle/>
          <a:p>
            <a:pPr algn="ctr"/>
            <a:r>
              <a:rPr lang="en-IN" b="1">
                <a:solidFill>
                  <a:srgbClr val="C00000"/>
                </a:solidFill>
              </a:rPr>
              <a:t>नाम मात्र की आय </a:t>
            </a:r>
            <a:r>
              <a:rPr lang="en-IN" b="1">
                <a:solidFill>
                  <a:srgbClr val="00B050"/>
                </a:solidFill>
              </a:rPr>
              <a:t>(Nominal income)</a:t>
            </a:r>
            <a:endParaRPr lang="en-US" b="1">
              <a:solidFill>
                <a:srgbClr val="00B050"/>
              </a:solidFill>
            </a:endParaRPr>
          </a:p>
        </p:txBody>
      </p:sp>
      <p:sp>
        <p:nvSpPr>
          <p:cNvPr id="3" name="Content Placeholder 2">
            <a:extLst>
              <a:ext uri="{FF2B5EF4-FFF2-40B4-BE49-F238E27FC236}">
                <a16:creationId xmlns:a16="http://schemas.microsoft.com/office/drawing/2014/main" id="{BC8556D7-5BDC-8FC4-0C11-090146FA30F6}"/>
              </a:ext>
            </a:extLst>
          </p:cNvPr>
          <p:cNvSpPr>
            <a:spLocks noGrp="1"/>
          </p:cNvSpPr>
          <p:nvPr>
            <p:ph idx="1"/>
          </p:nvPr>
        </p:nvSpPr>
        <p:spPr/>
        <p:txBody>
          <a:bodyPr/>
          <a:lstStyle/>
          <a:p>
            <a:r>
              <a:rPr lang="en-IN" b="1">
                <a:solidFill>
                  <a:srgbClr val="0070C0"/>
                </a:solidFill>
              </a:rPr>
              <a:t>नाममात्र की आए किसी भी व्यक्ति की उस आय से होती है जो कि उसके लिए अंकित मात्रा के बराबर होती है जैसे एक व्यक्ति के पास 1500 रुपए हैं। उसके नाम मात्र की आय 1500 रुपए है क्योंकि उसके द्वारा 1500 रुपए में एक कुंतल गेहूं खरीदे जाते हैं। यदि मुद्रास्फीति होती है तो अगले वर्ष उसके द्वारा ₹2000 में एक कुंतल गेहूं खरीदे जाएंगे। इस स्थिति में उसकी 1500  की आय वर्तमान दृष्टि से वास्तविक आय से ₹500 कम हो जाएगी।</a:t>
            </a:r>
            <a:endParaRPr lang="en-US" b="1">
              <a:solidFill>
                <a:srgbClr val="0070C0"/>
              </a:solidFill>
            </a:endParaRPr>
          </a:p>
        </p:txBody>
      </p:sp>
    </p:spTree>
    <p:extLst>
      <p:ext uri="{BB962C8B-B14F-4D97-AF65-F5344CB8AC3E}">
        <p14:creationId xmlns:p14="http://schemas.microsoft.com/office/powerpoint/2010/main" val="38471413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B8030-05E8-5FDC-E0C2-DB52AB3A96B5}"/>
              </a:ext>
            </a:extLst>
          </p:cNvPr>
          <p:cNvSpPr>
            <a:spLocks noGrp="1"/>
          </p:cNvSpPr>
          <p:nvPr>
            <p:ph type="title"/>
          </p:nvPr>
        </p:nvSpPr>
        <p:spPr/>
        <p:txBody>
          <a:bodyPr/>
          <a:lstStyle/>
          <a:p>
            <a:pPr algn="ctr"/>
            <a:r>
              <a:rPr lang="en-IN" b="1">
                <a:solidFill>
                  <a:srgbClr val="C00000"/>
                </a:solidFill>
              </a:rPr>
              <a:t>वास्तविक आय </a:t>
            </a:r>
            <a:r>
              <a:rPr lang="en-IN" b="1">
                <a:solidFill>
                  <a:srgbClr val="00B050"/>
                </a:solidFill>
              </a:rPr>
              <a:t>(Real income)</a:t>
            </a:r>
            <a:endParaRPr lang="en-US" b="1">
              <a:solidFill>
                <a:srgbClr val="00B050"/>
              </a:solidFill>
            </a:endParaRPr>
          </a:p>
        </p:txBody>
      </p:sp>
      <p:sp>
        <p:nvSpPr>
          <p:cNvPr id="3" name="Content Placeholder 2">
            <a:extLst>
              <a:ext uri="{FF2B5EF4-FFF2-40B4-BE49-F238E27FC236}">
                <a16:creationId xmlns:a16="http://schemas.microsoft.com/office/drawing/2014/main" id="{CF89F482-12C4-D972-D57B-F8B0FC6EAE83}"/>
              </a:ext>
            </a:extLst>
          </p:cNvPr>
          <p:cNvSpPr>
            <a:spLocks noGrp="1"/>
          </p:cNvSpPr>
          <p:nvPr>
            <p:ph idx="1"/>
          </p:nvPr>
        </p:nvSpPr>
        <p:spPr/>
        <p:txBody>
          <a:bodyPr/>
          <a:lstStyle/>
          <a:p>
            <a:pPr marL="0" indent="0">
              <a:buNone/>
            </a:pPr>
            <a:r>
              <a:rPr lang="en-IN" b="1">
                <a:solidFill>
                  <a:srgbClr val="0070C0"/>
                </a:solidFill>
              </a:rPr>
              <a:t>वास्तविक आय की तुलना वस्तुओं की खरीदी जाने वाली मात्रा से होती है। जब किसी व्यक्ति को सन 2019 में ₹400 किलो. घी मिलता था लेकिन 2020 में ₹390 किलो घी मिलता है। तो यह माना जाएगा उसकी वास्तविक आय में वृद्धि हुई है। भले ही उसकी वेतन में वृद्धि नहीं हुई हो। वास्तविक आय में वृद्धि से उपभोक्ता का स्तर सुधरता है। वास्तविक आय की प्रक्रिया में उपभोक्ता कब आए थे अधिक वस्तुओं एवं सेवाओं को क्रय कर सकता है। वास्तविक आय के आधार पर ही राष्ट्रीय आय की गणना की जाती हैं।</a:t>
            </a:r>
          </a:p>
        </p:txBody>
      </p:sp>
    </p:spTree>
    <p:extLst>
      <p:ext uri="{BB962C8B-B14F-4D97-AF65-F5344CB8AC3E}">
        <p14:creationId xmlns:p14="http://schemas.microsoft.com/office/powerpoint/2010/main" val="26328220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EF70B-5DE5-DABA-17AB-AC5D5DB382A0}"/>
              </a:ext>
            </a:extLst>
          </p:cNvPr>
          <p:cNvSpPr>
            <a:spLocks noGrp="1"/>
          </p:cNvSpPr>
          <p:nvPr>
            <p:ph type="title"/>
          </p:nvPr>
        </p:nvSpPr>
        <p:spPr/>
        <p:txBody>
          <a:bodyPr>
            <a:normAutofit fontScale="90000"/>
          </a:bodyPr>
          <a:lstStyle/>
          <a:p>
            <a:pPr algn="ctr"/>
            <a:r>
              <a:rPr lang="en-IN" b="1">
                <a:solidFill>
                  <a:srgbClr val="C00000"/>
                </a:solidFill>
              </a:rPr>
              <a:t>नाम मात्र की आय एवं वास्तविक आय में अंतर </a:t>
            </a:r>
            <a:r>
              <a:rPr lang="en-IN" b="1">
                <a:solidFill>
                  <a:srgbClr val="00B050"/>
                </a:solidFill>
              </a:rPr>
              <a:t>(difference between nominal income and real income)</a:t>
            </a:r>
            <a:endParaRPr lang="en-US" b="1">
              <a:solidFill>
                <a:srgbClr val="00B050"/>
              </a:solidFill>
            </a:endParaRPr>
          </a:p>
        </p:txBody>
      </p:sp>
      <p:sp>
        <p:nvSpPr>
          <p:cNvPr id="3" name="Content Placeholder 2">
            <a:extLst>
              <a:ext uri="{FF2B5EF4-FFF2-40B4-BE49-F238E27FC236}">
                <a16:creationId xmlns:a16="http://schemas.microsoft.com/office/drawing/2014/main" id="{04B2BC5D-9952-F02B-E03D-E2C36CCC4023}"/>
              </a:ext>
            </a:extLst>
          </p:cNvPr>
          <p:cNvSpPr>
            <a:spLocks noGrp="1"/>
          </p:cNvSpPr>
          <p:nvPr>
            <p:ph idx="1"/>
          </p:nvPr>
        </p:nvSpPr>
        <p:spPr>
          <a:xfrm>
            <a:off x="838200" y="2141537"/>
            <a:ext cx="10515600" cy="4351338"/>
          </a:xfrm>
        </p:spPr>
        <p:txBody>
          <a:bodyPr>
            <a:normAutofit lnSpcReduction="10000"/>
          </a:bodyPr>
          <a:lstStyle/>
          <a:p>
            <a:pPr marL="514350" indent="-514350">
              <a:buFont typeface="+mj-lt"/>
              <a:buAutoNum type="arabicPeriod"/>
            </a:pPr>
            <a:r>
              <a:rPr lang="en-IN" b="1">
                <a:solidFill>
                  <a:srgbClr val="0070C0"/>
                </a:solidFill>
              </a:rPr>
              <a:t>वास्तविक आय की गणना या आकलन वस्तुओं एवं सेवाओं की मात्राओं को क्रय  के संदर्भ में किया जाता है। जबकि नाम मात्र की आय का आकलन मुद्रा पर अंकित मूल्य के संदर्भ में किया जाता है।</a:t>
            </a:r>
          </a:p>
          <a:p>
            <a:pPr marL="514350" indent="-514350">
              <a:buFont typeface="+mj-lt"/>
              <a:buAutoNum type="arabicPeriod"/>
            </a:pPr>
            <a:r>
              <a:rPr lang="en-IN" b="1">
                <a:solidFill>
                  <a:srgbClr val="0070C0"/>
                </a:solidFill>
              </a:rPr>
              <a:t>वास्तविक आय में होने वाली वृद्धि में मुद्रा की क्रय शक्ति में वृद्धि का संकेत दिया होता है। नाम मात्र की आय में मुद्रास्फीति के कारण वस्तुओं के खरीदने की शक्ति के क्षय  का संकेत छिपा होता है।</a:t>
            </a:r>
          </a:p>
          <a:p>
            <a:pPr marL="514350" indent="-514350">
              <a:buFont typeface="+mj-lt"/>
              <a:buAutoNum type="arabicPeriod"/>
            </a:pPr>
            <a:r>
              <a:rPr lang="en-IN" b="1">
                <a:solidFill>
                  <a:srgbClr val="0070C0"/>
                </a:solidFill>
              </a:rPr>
              <a:t>वास्तविक आय में मुद्रा की क्रय शक्ति बढ़ती है। नाम मात्र की आय में मुद्रा के क्रय शक्ति घटती है।</a:t>
            </a:r>
          </a:p>
          <a:p>
            <a:pPr marL="514350" indent="-514350">
              <a:buFont typeface="+mj-lt"/>
              <a:buAutoNum type="arabicPeriod"/>
            </a:pPr>
            <a:r>
              <a:rPr lang="en-IN" b="1">
                <a:solidFill>
                  <a:srgbClr val="0070C0"/>
                </a:solidFill>
              </a:rPr>
              <a:t>वास्तविक आय का संबंध सकल घरेलू उत्पाद में महत्वपूर्ण रूप में होता है। नाममात्र की आय का संबंध सकल घरेलू उत्पाद में महत्वपूर्ण रूप में नहीं होता है।</a:t>
            </a:r>
            <a:endParaRPr lang="en-US" b="1">
              <a:solidFill>
                <a:srgbClr val="0070C0"/>
              </a:solidFill>
            </a:endParaRPr>
          </a:p>
        </p:txBody>
      </p:sp>
    </p:spTree>
    <p:extLst>
      <p:ext uri="{BB962C8B-B14F-4D97-AF65-F5344CB8AC3E}">
        <p14:creationId xmlns:p14="http://schemas.microsoft.com/office/powerpoint/2010/main" val="11261619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15E3B-ADC0-B179-BD16-B96B867A9575}"/>
              </a:ext>
            </a:extLst>
          </p:cNvPr>
          <p:cNvSpPr>
            <a:spLocks noGrp="1"/>
          </p:cNvSpPr>
          <p:nvPr>
            <p:ph type="title"/>
          </p:nvPr>
        </p:nvSpPr>
        <p:spPr>
          <a:xfrm>
            <a:off x="838200" y="686594"/>
            <a:ext cx="10515600" cy="1325563"/>
          </a:xfrm>
        </p:spPr>
        <p:txBody>
          <a:bodyPr>
            <a:normAutofit fontScale="90000"/>
          </a:bodyPr>
          <a:lstStyle/>
          <a:p>
            <a:pPr algn="ctr"/>
            <a:r>
              <a:rPr lang="en-IN" b="1">
                <a:solidFill>
                  <a:srgbClr val="C00000"/>
                </a:solidFill>
              </a:rPr>
              <a:t>राष्ट्रीय आय की गणना में कठिनाइयां (सीमाएं) </a:t>
            </a:r>
            <a:r>
              <a:rPr lang="en-IN" b="1">
                <a:solidFill>
                  <a:srgbClr val="00B050"/>
                </a:solidFill>
              </a:rPr>
              <a:t>(Obstacles or limitations to measure national income)</a:t>
            </a:r>
            <a:endParaRPr lang="en-US" b="1">
              <a:solidFill>
                <a:srgbClr val="00B050"/>
              </a:solidFill>
            </a:endParaRPr>
          </a:p>
        </p:txBody>
      </p:sp>
      <p:sp>
        <p:nvSpPr>
          <p:cNvPr id="3" name="Content Placeholder 2">
            <a:extLst>
              <a:ext uri="{FF2B5EF4-FFF2-40B4-BE49-F238E27FC236}">
                <a16:creationId xmlns:a16="http://schemas.microsoft.com/office/drawing/2014/main" id="{E9E1C1AE-9D49-402A-5975-D27D99D6EAB8}"/>
              </a:ext>
            </a:extLst>
          </p:cNvPr>
          <p:cNvSpPr>
            <a:spLocks noGrp="1"/>
          </p:cNvSpPr>
          <p:nvPr>
            <p:ph idx="1"/>
          </p:nvPr>
        </p:nvSpPr>
        <p:spPr>
          <a:xfrm>
            <a:off x="838200" y="2845991"/>
            <a:ext cx="10515600" cy="4351338"/>
          </a:xfrm>
        </p:spPr>
        <p:txBody>
          <a:bodyPr/>
          <a:lstStyle/>
          <a:p>
            <a:pPr marL="514350" indent="-514350">
              <a:buFont typeface="+mj-lt"/>
              <a:buAutoNum type="arabicPeriod"/>
            </a:pPr>
            <a:r>
              <a:rPr lang="en-IN" b="1">
                <a:solidFill>
                  <a:srgbClr val="0070C0"/>
                </a:solidFill>
              </a:rPr>
              <a:t>आंकड़ों की अनुपलब्धता (Unavailability of data)</a:t>
            </a:r>
          </a:p>
          <a:p>
            <a:pPr marL="514350" indent="-514350">
              <a:buFont typeface="+mj-lt"/>
              <a:buAutoNum type="arabicPeriod"/>
            </a:pPr>
            <a:r>
              <a:rPr lang="en-IN" b="1">
                <a:solidFill>
                  <a:srgbClr val="0070C0"/>
                </a:solidFill>
              </a:rPr>
              <a:t>दोहरी गणना की संभावना (possibility of re- counting)</a:t>
            </a:r>
          </a:p>
          <a:p>
            <a:pPr marL="514350" indent="-514350">
              <a:buFont typeface="+mj-lt"/>
              <a:buAutoNum type="arabicPeriod"/>
            </a:pPr>
            <a:r>
              <a:rPr lang="en-IN" b="1">
                <a:solidFill>
                  <a:srgbClr val="0070C0"/>
                </a:solidFill>
              </a:rPr>
              <a:t>मापदंड की कठिनाइयां (difficulties of measurement)</a:t>
            </a:r>
          </a:p>
          <a:p>
            <a:pPr marL="514350" indent="-514350">
              <a:buFont typeface="+mj-lt"/>
              <a:buAutoNum type="arabicPeriod"/>
            </a:pPr>
            <a:r>
              <a:rPr lang="en-IN" b="1">
                <a:solidFill>
                  <a:srgbClr val="0070C0"/>
                </a:solidFill>
              </a:rPr>
              <a:t>उपभोग वस्तु संबंधी समस्या (Consumption commodity related problem)</a:t>
            </a:r>
          </a:p>
          <a:p>
            <a:pPr marL="514350" indent="-514350">
              <a:buFont typeface="+mj-lt"/>
              <a:buAutoNum type="arabicPeriod"/>
            </a:pPr>
            <a:r>
              <a:rPr lang="en-IN" b="1">
                <a:solidFill>
                  <a:srgbClr val="0070C0"/>
                </a:solidFill>
              </a:rPr>
              <a:t>शिक्षा का अभाव (lacke of education)</a:t>
            </a:r>
          </a:p>
          <a:p>
            <a:pPr marL="514350" indent="-514350">
              <a:buFont typeface="+mj-lt"/>
              <a:buAutoNum type="arabicPeriod"/>
            </a:pPr>
            <a:r>
              <a:rPr lang="en-IN" b="1">
                <a:solidFill>
                  <a:srgbClr val="0070C0"/>
                </a:solidFill>
              </a:rPr>
              <a:t>अंतर्राष्ट्रीय व्यवहार (international behaviour)</a:t>
            </a:r>
          </a:p>
          <a:p>
            <a:pPr marL="514350" indent="-514350">
              <a:buFont typeface="+mj-lt"/>
              <a:buAutoNum type="arabicPeriod"/>
            </a:pPr>
            <a:endParaRPr lang="en-US" b="1">
              <a:solidFill>
                <a:srgbClr val="0070C0"/>
              </a:solidFill>
            </a:endParaRPr>
          </a:p>
        </p:txBody>
      </p:sp>
    </p:spTree>
    <p:extLst>
      <p:ext uri="{BB962C8B-B14F-4D97-AF65-F5344CB8AC3E}">
        <p14:creationId xmlns:p14="http://schemas.microsoft.com/office/powerpoint/2010/main" val="38097227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25</Slides>
  <Notes>0</Notes>
  <HiddenSlides>0</HiddenSlide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बी.ए. प्रथम वर्ष, द्वितीय सेमेस्टर</vt:lpstr>
      <vt:lpstr>राष्ट्रीय आय लेखांकन अथवा सामाजिक लेखांकन National Income Accounting Or Social Accounting</vt:lpstr>
      <vt:lpstr>सामाजिक लेखांकन राष्ट्रीय आय माप की आधुनिक विधि(social accounting modern method or measure national income)</vt:lpstr>
      <vt:lpstr>“राष्ट्रीय लेखांकन” अथवा “राष्ट्रीय आय लेखांकन” अथवा “सामाजिक लेखांकन का अर्थ”(Meaning of National accounting or national income accounting or social accounting)</vt:lpstr>
      <vt:lpstr>राष्ट्रीय लेखांकन (सामाजिक लेखांकन) के प्रभाव चित्र(Flow-diagrams of national or social accounting)</vt:lpstr>
      <vt:lpstr>राष्ट्रीय आय माप की सामाजिक लेखांकन विधि (Social accounting method to measure national income)</vt:lpstr>
      <vt:lpstr>क्षेत्रअनुसार राष्ट्रीय आय लेखांकन (national income accounting by sector)</vt:lpstr>
      <vt:lpstr>राष्ट्रीय आय लेखांकन की वर्तमान प्रवृत्तियां (social accounting method to measure national income)</vt:lpstr>
      <vt:lpstr>“सामाजिक लेखांकन” अथवा  “राष्ट्रीय आय लेखांकन” की उपयोगिता (महत्व)</vt:lpstr>
      <vt:lpstr>राष्ट्रीय आय लेखांकन की कठिनाइयां (problems in national income accounting)</vt:lpstr>
      <vt:lpstr>भारत में राष्ट्रीय आय (सामाजिक लेखांकन (National income or social accounting in India)</vt:lpstr>
      <vt:lpstr>भारत में राष्ट्रीय आय के अनुमान की विधि (Method of Estimation of national income in India)</vt:lpstr>
      <vt:lpstr>केंद्रीय सांख्यिकी संगठन (Central  Statistical organisation:C.S.O)</vt:lpstr>
      <vt:lpstr>भारत की राष्ट्रीय आय संबंधी नवीनतम आंकड़े (Latest data related to National income in India)</vt:lpstr>
      <vt:lpstr>राष्ट्रीय आय और अर्थव्यवस्था का संरचनात्मक परिवर्तन (structural change in national income and economy)</vt:lpstr>
      <vt:lpstr>भारत में राष्ट्रीय आय की गणना की कठिनाइयां (सीमाएं) (Difficulties or limitations of national income Estimation in India)</vt:lpstr>
      <vt:lpstr>राष्ट्रीय आय की माप एवं हरित लेखांकन (Measurement of National income and green accounting)</vt:lpstr>
      <vt:lpstr>राष्ट्रीय आय को मापने की विधियां (Methods to  measure national income)</vt:lpstr>
      <vt:lpstr>हरित अर्थव्यवस्था (Green economy)</vt:lpstr>
      <vt:lpstr>भारत की भूमिका (Role of India)</vt:lpstr>
      <vt:lpstr>हरित लेखांकन के उद्देश्य आवश्यकता एवं महत्व (Aims, need and importance of green accounting)</vt:lpstr>
      <vt:lpstr>नाम मात्र की आय (Nominal income)</vt:lpstr>
      <vt:lpstr>वास्तविक आय (Real income)</vt:lpstr>
      <vt:lpstr>नाम मात्र की आय एवं वास्तविक आय में अंतर (difference between nominal income and real income)</vt:lpstr>
      <vt:lpstr>राष्ट्रीय आय की गणना में कठिनाइयां (सीमाएं) (Obstacles or limitations to measure national income)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Unknown User</dc:creator>
  <cp:lastModifiedBy>Unknown User</cp:lastModifiedBy>
  <cp:revision>10</cp:revision>
  <dcterms:created xsi:type="dcterms:W3CDTF">2022-05-31T06:38:45Z</dcterms:created>
  <dcterms:modified xsi:type="dcterms:W3CDTF">2022-06-08T07:45:39Z</dcterms:modified>
</cp:coreProperties>
</file>