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3" Type="http://schemas.openxmlformats.org/officeDocument/2006/relationships/slide" Target="slides/slide2.xml" /><Relationship Id="rId21" Type="http://schemas.openxmlformats.org/officeDocument/2006/relationships/slide" Target="slides/slide20.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tableStyles" Target="tableStyles.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theme" Target="theme/theme1.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viewProps" Target="viewProps.xml" /><Relationship Id="rId10" Type="http://schemas.openxmlformats.org/officeDocument/2006/relationships/slide" Target="slides/slide9.xml" /><Relationship Id="rId19" Type="http://schemas.openxmlformats.org/officeDocument/2006/relationships/slide" Target="slides/slide18.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presProps" Target="presProps.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E7AE3-AAB1-2ED1-26CC-D85D11A4BC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1A65B91-913D-D9AC-F0C9-D73EE451B7D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5E1210F-66A3-D6CD-3377-043F87D76374}"/>
              </a:ext>
            </a:extLst>
          </p:cNvPr>
          <p:cNvSpPr>
            <a:spLocks noGrp="1"/>
          </p:cNvSpPr>
          <p:nvPr>
            <p:ph type="dt" sz="half" idx="10"/>
          </p:nvPr>
        </p:nvSpPr>
        <p:spPr/>
        <p:txBody>
          <a:bodyPr/>
          <a:lstStyle/>
          <a:p>
            <a:fld id="{30448C2A-EBDF-0640-95E4-728FFDDC576D}" type="datetimeFigureOut">
              <a:rPr lang="en-US"/>
              <a:t>6/8/2022</a:t>
            </a:fld>
            <a:endParaRPr lang="en-US"/>
          </a:p>
        </p:txBody>
      </p:sp>
      <p:sp>
        <p:nvSpPr>
          <p:cNvPr id="5" name="Footer Placeholder 4">
            <a:extLst>
              <a:ext uri="{FF2B5EF4-FFF2-40B4-BE49-F238E27FC236}">
                <a16:creationId xmlns:a16="http://schemas.microsoft.com/office/drawing/2014/main" id="{42675DD2-7E43-D36F-4E6C-83AF9756D5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8B568E-A16C-5CAC-6B4D-46F6B7EA0D5B}"/>
              </a:ext>
            </a:extLst>
          </p:cNvPr>
          <p:cNvSpPr>
            <a:spLocks noGrp="1"/>
          </p:cNvSpPr>
          <p:nvPr>
            <p:ph type="sldNum" sz="quarter" idx="12"/>
          </p:nvPr>
        </p:nvSpPr>
        <p:spPr/>
        <p:txBody>
          <a:bodyPr/>
          <a:lstStyle/>
          <a:p>
            <a:fld id="{B7AD24EE-7D41-F144-8718-1EED070B94CE}" type="slidenum">
              <a:rPr lang="en-US"/>
              <a:t>‹#›</a:t>
            </a:fld>
            <a:endParaRPr lang="en-US"/>
          </a:p>
        </p:txBody>
      </p:sp>
    </p:spTree>
    <p:extLst>
      <p:ext uri="{BB962C8B-B14F-4D97-AF65-F5344CB8AC3E}">
        <p14:creationId xmlns:p14="http://schemas.microsoft.com/office/powerpoint/2010/main" val="8485350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08C88-C0EC-548A-41C6-E74270BFEC0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193EDFA-F85F-29C9-E0BC-92D8635398A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4B0E3C-1CAB-4B3C-38F3-04517902EC71}"/>
              </a:ext>
            </a:extLst>
          </p:cNvPr>
          <p:cNvSpPr>
            <a:spLocks noGrp="1"/>
          </p:cNvSpPr>
          <p:nvPr>
            <p:ph type="dt" sz="half" idx="10"/>
          </p:nvPr>
        </p:nvSpPr>
        <p:spPr/>
        <p:txBody>
          <a:bodyPr/>
          <a:lstStyle/>
          <a:p>
            <a:fld id="{30448C2A-EBDF-0640-95E4-728FFDDC576D}" type="datetimeFigureOut">
              <a:rPr lang="en-US"/>
              <a:t>6/8/2022</a:t>
            </a:fld>
            <a:endParaRPr lang="en-US"/>
          </a:p>
        </p:txBody>
      </p:sp>
      <p:sp>
        <p:nvSpPr>
          <p:cNvPr id="5" name="Footer Placeholder 4">
            <a:extLst>
              <a:ext uri="{FF2B5EF4-FFF2-40B4-BE49-F238E27FC236}">
                <a16:creationId xmlns:a16="http://schemas.microsoft.com/office/drawing/2014/main" id="{37DB7A32-AAA3-2DEC-876F-673226C755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97FA4E5-2E46-AFBB-1661-77C09B9A8BC5}"/>
              </a:ext>
            </a:extLst>
          </p:cNvPr>
          <p:cNvSpPr>
            <a:spLocks noGrp="1"/>
          </p:cNvSpPr>
          <p:nvPr>
            <p:ph type="sldNum" sz="quarter" idx="12"/>
          </p:nvPr>
        </p:nvSpPr>
        <p:spPr/>
        <p:txBody>
          <a:bodyPr/>
          <a:lstStyle/>
          <a:p>
            <a:fld id="{B7AD24EE-7D41-F144-8718-1EED070B94CE}" type="slidenum">
              <a:rPr lang="en-US"/>
              <a:t>‹#›</a:t>
            </a:fld>
            <a:endParaRPr lang="en-US"/>
          </a:p>
        </p:txBody>
      </p:sp>
    </p:spTree>
    <p:extLst>
      <p:ext uri="{BB962C8B-B14F-4D97-AF65-F5344CB8AC3E}">
        <p14:creationId xmlns:p14="http://schemas.microsoft.com/office/powerpoint/2010/main" val="10602822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2739B-37BD-0F3F-CFE4-F8ADD372642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25F65CD-36AD-18DD-7F93-1ECC6A16467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BF0DC3-5780-4EB7-0005-7163F3743F7C}"/>
              </a:ext>
            </a:extLst>
          </p:cNvPr>
          <p:cNvSpPr>
            <a:spLocks noGrp="1"/>
          </p:cNvSpPr>
          <p:nvPr>
            <p:ph type="dt" sz="half" idx="10"/>
          </p:nvPr>
        </p:nvSpPr>
        <p:spPr/>
        <p:txBody>
          <a:bodyPr/>
          <a:lstStyle/>
          <a:p>
            <a:fld id="{30448C2A-EBDF-0640-95E4-728FFDDC576D}" type="datetimeFigureOut">
              <a:rPr lang="en-US"/>
              <a:t>6/8/2022</a:t>
            </a:fld>
            <a:endParaRPr lang="en-US"/>
          </a:p>
        </p:txBody>
      </p:sp>
      <p:sp>
        <p:nvSpPr>
          <p:cNvPr id="5" name="Footer Placeholder 4">
            <a:extLst>
              <a:ext uri="{FF2B5EF4-FFF2-40B4-BE49-F238E27FC236}">
                <a16:creationId xmlns:a16="http://schemas.microsoft.com/office/drawing/2014/main" id="{9F13B547-DA30-F01A-4BEA-782DEDFA5B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D3790C-340B-FDA5-DC19-1B84FF95D9AE}"/>
              </a:ext>
            </a:extLst>
          </p:cNvPr>
          <p:cNvSpPr>
            <a:spLocks noGrp="1"/>
          </p:cNvSpPr>
          <p:nvPr>
            <p:ph type="sldNum" sz="quarter" idx="12"/>
          </p:nvPr>
        </p:nvSpPr>
        <p:spPr/>
        <p:txBody>
          <a:bodyPr/>
          <a:lstStyle/>
          <a:p>
            <a:fld id="{B7AD24EE-7D41-F144-8718-1EED070B94CE}" type="slidenum">
              <a:rPr lang="en-US"/>
              <a:t>‹#›</a:t>
            </a:fld>
            <a:endParaRPr lang="en-US"/>
          </a:p>
        </p:txBody>
      </p:sp>
    </p:spTree>
    <p:extLst>
      <p:ext uri="{BB962C8B-B14F-4D97-AF65-F5344CB8AC3E}">
        <p14:creationId xmlns:p14="http://schemas.microsoft.com/office/powerpoint/2010/main" val="23069032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0FD44-41B3-7860-E0FC-F25BD95CAF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90E2253-2C08-0E66-5924-42C9B0AAF36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78CE289-E969-B7F6-5051-79B16BE3C1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853D5F8-99E1-0516-24E7-61C72DAC1B42}"/>
              </a:ext>
            </a:extLst>
          </p:cNvPr>
          <p:cNvSpPr>
            <a:spLocks noGrp="1"/>
          </p:cNvSpPr>
          <p:nvPr>
            <p:ph type="dt" sz="half" idx="10"/>
          </p:nvPr>
        </p:nvSpPr>
        <p:spPr/>
        <p:txBody>
          <a:bodyPr/>
          <a:lstStyle/>
          <a:p>
            <a:fld id="{30448C2A-EBDF-0640-95E4-728FFDDC576D}" type="datetimeFigureOut">
              <a:rPr lang="en-US"/>
              <a:t>6/8/2022</a:t>
            </a:fld>
            <a:endParaRPr lang="en-US"/>
          </a:p>
        </p:txBody>
      </p:sp>
      <p:sp>
        <p:nvSpPr>
          <p:cNvPr id="6" name="Footer Placeholder 5">
            <a:extLst>
              <a:ext uri="{FF2B5EF4-FFF2-40B4-BE49-F238E27FC236}">
                <a16:creationId xmlns:a16="http://schemas.microsoft.com/office/drawing/2014/main" id="{0DF67716-5CC7-DD0C-81ED-D7A80B80DC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C610E33-B8BF-448A-8F27-F26D918EDB11}"/>
              </a:ext>
            </a:extLst>
          </p:cNvPr>
          <p:cNvSpPr>
            <a:spLocks noGrp="1"/>
          </p:cNvSpPr>
          <p:nvPr>
            <p:ph type="sldNum" sz="quarter" idx="12"/>
          </p:nvPr>
        </p:nvSpPr>
        <p:spPr/>
        <p:txBody>
          <a:bodyPr/>
          <a:lstStyle/>
          <a:p>
            <a:fld id="{B7AD24EE-7D41-F144-8718-1EED070B94CE}" type="slidenum">
              <a:rPr lang="en-US"/>
              <a:t>‹#›</a:t>
            </a:fld>
            <a:endParaRPr lang="en-US"/>
          </a:p>
        </p:txBody>
      </p:sp>
    </p:spTree>
    <p:extLst>
      <p:ext uri="{BB962C8B-B14F-4D97-AF65-F5344CB8AC3E}">
        <p14:creationId xmlns:p14="http://schemas.microsoft.com/office/powerpoint/2010/main" val="38715763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FEC0F-50D5-12F0-6105-93FB7483FC1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EE5E90B-2A64-6969-9ADF-D7450C58E9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0EA3D8C-897C-07A6-80A8-4B06F6F9530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93FBAEA-CA34-20F8-3C27-0BF9E64A6DF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DAB8EF2-C2FB-E830-E9DF-A2F00238DC1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3F67C35-A526-5E8F-72A4-FD159381AC2F}"/>
              </a:ext>
            </a:extLst>
          </p:cNvPr>
          <p:cNvSpPr>
            <a:spLocks noGrp="1"/>
          </p:cNvSpPr>
          <p:nvPr>
            <p:ph type="dt" sz="half" idx="10"/>
          </p:nvPr>
        </p:nvSpPr>
        <p:spPr/>
        <p:txBody>
          <a:bodyPr/>
          <a:lstStyle/>
          <a:p>
            <a:fld id="{30448C2A-EBDF-0640-95E4-728FFDDC576D}" type="datetimeFigureOut">
              <a:rPr lang="en-US"/>
              <a:t>6/8/2022</a:t>
            </a:fld>
            <a:endParaRPr lang="en-US"/>
          </a:p>
        </p:txBody>
      </p:sp>
      <p:sp>
        <p:nvSpPr>
          <p:cNvPr id="8" name="Footer Placeholder 7">
            <a:extLst>
              <a:ext uri="{FF2B5EF4-FFF2-40B4-BE49-F238E27FC236}">
                <a16:creationId xmlns:a16="http://schemas.microsoft.com/office/drawing/2014/main" id="{03CEFB44-E7FD-42BB-E02F-F5485063387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667AFA7-A34C-9758-B55B-B9EA51FD4592}"/>
              </a:ext>
            </a:extLst>
          </p:cNvPr>
          <p:cNvSpPr>
            <a:spLocks noGrp="1"/>
          </p:cNvSpPr>
          <p:nvPr>
            <p:ph type="sldNum" sz="quarter" idx="12"/>
          </p:nvPr>
        </p:nvSpPr>
        <p:spPr/>
        <p:txBody>
          <a:bodyPr/>
          <a:lstStyle/>
          <a:p>
            <a:fld id="{B7AD24EE-7D41-F144-8718-1EED070B94CE}" type="slidenum">
              <a:rPr lang="en-US"/>
              <a:t>‹#›</a:t>
            </a:fld>
            <a:endParaRPr lang="en-US"/>
          </a:p>
        </p:txBody>
      </p:sp>
    </p:spTree>
    <p:extLst>
      <p:ext uri="{BB962C8B-B14F-4D97-AF65-F5344CB8AC3E}">
        <p14:creationId xmlns:p14="http://schemas.microsoft.com/office/powerpoint/2010/main" val="41585978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93755-4B48-490E-BCB3-C596E5181E6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F3D7D7F-834A-A405-DAC4-18B871AB9E54}"/>
              </a:ext>
            </a:extLst>
          </p:cNvPr>
          <p:cNvSpPr>
            <a:spLocks noGrp="1"/>
          </p:cNvSpPr>
          <p:nvPr>
            <p:ph type="dt" sz="half" idx="10"/>
          </p:nvPr>
        </p:nvSpPr>
        <p:spPr/>
        <p:txBody>
          <a:bodyPr/>
          <a:lstStyle/>
          <a:p>
            <a:fld id="{30448C2A-EBDF-0640-95E4-728FFDDC576D}" type="datetimeFigureOut">
              <a:rPr lang="en-US"/>
              <a:t>6/8/2022</a:t>
            </a:fld>
            <a:endParaRPr lang="en-US"/>
          </a:p>
        </p:txBody>
      </p:sp>
      <p:sp>
        <p:nvSpPr>
          <p:cNvPr id="4" name="Footer Placeholder 3">
            <a:extLst>
              <a:ext uri="{FF2B5EF4-FFF2-40B4-BE49-F238E27FC236}">
                <a16:creationId xmlns:a16="http://schemas.microsoft.com/office/drawing/2014/main" id="{544B11CB-CE94-3A55-9AC9-BC3F609243B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95A7939-09B2-273E-8A11-C04E4439126D}"/>
              </a:ext>
            </a:extLst>
          </p:cNvPr>
          <p:cNvSpPr>
            <a:spLocks noGrp="1"/>
          </p:cNvSpPr>
          <p:nvPr>
            <p:ph type="sldNum" sz="quarter" idx="12"/>
          </p:nvPr>
        </p:nvSpPr>
        <p:spPr/>
        <p:txBody>
          <a:bodyPr/>
          <a:lstStyle/>
          <a:p>
            <a:fld id="{B7AD24EE-7D41-F144-8718-1EED070B94CE}" type="slidenum">
              <a:rPr lang="en-US"/>
              <a:t>‹#›</a:t>
            </a:fld>
            <a:endParaRPr lang="en-US"/>
          </a:p>
        </p:txBody>
      </p:sp>
    </p:spTree>
    <p:extLst>
      <p:ext uri="{BB962C8B-B14F-4D97-AF65-F5344CB8AC3E}">
        <p14:creationId xmlns:p14="http://schemas.microsoft.com/office/powerpoint/2010/main" val="6009495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3443CDD-5B7D-55B6-3EFA-DFED1A140D2C}"/>
              </a:ext>
            </a:extLst>
          </p:cNvPr>
          <p:cNvSpPr>
            <a:spLocks noGrp="1"/>
          </p:cNvSpPr>
          <p:nvPr>
            <p:ph type="dt" sz="half" idx="10"/>
          </p:nvPr>
        </p:nvSpPr>
        <p:spPr/>
        <p:txBody>
          <a:bodyPr/>
          <a:lstStyle/>
          <a:p>
            <a:fld id="{30448C2A-EBDF-0640-95E4-728FFDDC576D}" type="datetimeFigureOut">
              <a:rPr lang="en-US"/>
              <a:t>6/8/2022</a:t>
            </a:fld>
            <a:endParaRPr lang="en-US"/>
          </a:p>
        </p:txBody>
      </p:sp>
      <p:sp>
        <p:nvSpPr>
          <p:cNvPr id="3" name="Footer Placeholder 2">
            <a:extLst>
              <a:ext uri="{FF2B5EF4-FFF2-40B4-BE49-F238E27FC236}">
                <a16:creationId xmlns:a16="http://schemas.microsoft.com/office/drawing/2014/main" id="{717D14E0-F8F3-405B-D6F7-66699B2B9C6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7F6B412-38CE-93F9-4CE1-1E2D928E9599}"/>
              </a:ext>
            </a:extLst>
          </p:cNvPr>
          <p:cNvSpPr>
            <a:spLocks noGrp="1"/>
          </p:cNvSpPr>
          <p:nvPr>
            <p:ph type="sldNum" sz="quarter" idx="12"/>
          </p:nvPr>
        </p:nvSpPr>
        <p:spPr/>
        <p:txBody>
          <a:bodyPr/>
          <a:lstStyle/>
          <a:p>
            <a:fld id="{B7AD24EE-7D41-F144-8718-1EED070B94CE}" type="slidenum">
              <a:rPr lang="en-US"/>
              <a:t>‹#›</a:t>
            </a:fld>
            <a:endParaRPr lang="en-US"/>
          </a:p>
        </p:txBody>
      </p:sp>
    </p:spTree>
    <p:extLst>
      <p:ext uri="{BB962C8B-B14F-4D97-AF65-F5344CB8AC3E}">
        <p14:creationId xmlns:p14="http://schemas.microsoft.com/office/powerpoint/2010/main" val="542998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D51FD-3FDD-804F-1D2D-C9E69E71C8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3C8F96B-0380-E7DB-0F21-C8B8870A373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F9FF56C-4F19-F2F0-0E2D-AE53A293F6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C644BF-30FA-6B90-B82D-F0D1CDD80CB4}"/>
              </a:ext>
            </a:extLst>
          </p:cNvPr>
          <p:cNvSpPr>
            <a:spLocks noGrp="1"/>
          </p:cNvSpPr>
          <p:nvPr>
            <p:ph type="dt" sz="half" idx="10"/>
          </p:nvPr>
        </p:nvSpPr>
        <p:spPr/>
        <p:txBody>
          <a:bodyPr/>
          <a:lstStyle/>
          <a:p>
            <a:fld id="{30448C2A-EBDF-0640-95E4-728FFDDC576D}" type="datetimeFigureOut">
              <a:rPr lang="en-US"/>
              <a:t>6/8/2022</a:t>
            </a:fld>
            <a:endParaRPr lang="en-US"/>
          </a:p>
        </p:txBody>
      </p:sp>
      <p:sp>
        <p:nvSpPr>
          <p:cNvPr id="6" name="Footer Placeholder 5">
            <a:extLst>
              <a:ext uri="{FF2B5EF4-FFF2-40B4-BE49-F238E27FC236}">
                <a16:creationId xmlns:a16="http://schemas.microsoft.com/office/drawing/2014/main" id="{73545434-BCAC-6E82-4995-77BFC7A3204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2E1EE6-65E5-8C86-A3AD-5E12D482D2F9}"/>
              </a:ext>
            </a:extLst>
          </p:cNvPr>
          <p:cNvSpPr>
            <a:spLocks noGrp="1"/>
          </p:cNvSpPr>
          <p:nvPr>
            <p:ph type="sldNum" sz="quarter" idx="12"/>
          </p:nvPr>
        </p:nvSpPr>
        <p:spPr/>
        <p:txBody>
          <a:bodyPr/>
          <a:lstStyle/>
          <a:p>
            <a:fld id="{B7AD24EE-7D41-F144-8718-1EED070B94CE}" type="slidenum">
              <a:rPr lang="en-US"/>
              <a:t>‹#›</a:t>
            </a:fld>
            <a:endParaRPr lang="en-US"/>
          </a:p>
        </p:txBody>
      </p:sp>
    </p:spTree>
    <p:extLst>
      <p:ext uri="{BB962C8B-B14F-4D97-AF65-F5344CB8AC3E}">
        <p14:creationId xmlns:p14="http://schemas.microsoft.com/office/powerpoint/2010/main" val="3812254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430B7-4D5F-4643-09F5-C5149168383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07A8CD4-9216-8444-9EDB-1FFA4D8AF74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0654F6E-D57C-A8E0-E345-F0EBB47DAC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0971D7-5FD6-64AF-1DAD-A308A1726391}"/>
              </a:ext>
            </a:extLst>
          </p:cNvPr>
          <p:cNvSpPr>
            <a:spLocks noGrp="1"/>
          </p:cNvSpPr>
          <p:nvPr>
            <p:ph type="dt" sz="half" idx="10"/>
          </p:nvPr>
        </p:nvSpPr>
        <p:spPr/>
        <p:txBody>
          <a:bodyPr/>
          <a:lstStyle/>
          <a:p>
            <a:fld id="{30448C2A-EBDF-0640-95E4-728FFDDC576D}" type="datetimeFigureOut">
              <a:rPr lang="en-US"/>
              <a:t>6/8/2022</a:t>
            </a:fld>
            <a:endParaRPr lang="en-US"/>
          </a:p>
        </p:txBody>
      </p:sp>
      <p:sp>
        <p:nvSpPr>
          <p:cNvPr id="6" name="Footer Placeholder 5">
            <a:extLst>
              <a:ext uri="{FF2B5EF4-FFF2-40B4-BE49-F238E27FC236}">
                <a16:creationId xmlns:a16="http://schemas.microsoft.com/office/drawing/2014/main" id="{AA3E10B2-7872-F773-7B42-C9825EDA19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56AEEFF-9A55-F48E-7519-227235D7BC69}"/>
              </a:ext>
            </a:extLst>
          </p:cNvPr>
          <p:cNvSpPr>
            <a:spLocks noGrp="1"/>
          </p:cNvSpPr>
          <p:nvPr>
            <p:ph type="sldNum" sz="quarter" idx="12"/>
          </p:nvPr>
        </p:nvSpPr>
        <p:spPr/>
        <p:txBody>
          <a:bodyPr/>
          <a:lstStyle/>
          <a:p>
            <a:fld id="{B7AD24EE-7D41-F144-8718-1EED070B94CE}" type="slidenum">
              <a:rPr lang="en-US"/>
              <a:t>‹#›</a:t>
            </a:fld>
            <a:endParaRPr lang="en-US"/>
          </a:p>
        </p:txBody>
      </p:sp>
    </p:spTree>
    <p:extLst>
      <p:ext uri="{BB962C8B-B14F-4D97-AF65-F5344CB8AC3E}">
        <p14:creationId xmlns:p14="http://schemas.microsoft.com/office/powerpoint/2010/main" val="26929207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72B1B-861E-5F75-B9B4-ACD945E3CB3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BEE44BD-0F40-0099-430B-2556E99DAA2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7245A4-0E46-4D87-72C2-0A5FDC346907}"/>
              </a:ext>
            </a:extLst>
          </p:cNvPr>
          <p:cNvSpPr>
            <a:spLocks noGrp="1"/>
          </p:cNvSpPr>
          <p:nvPr>
            <p:ph type="dt" sz="half" idx="10"/>
          </p:nvPr>
        </p:nvSpPr>
        <p:spPr/>
        <p:txBody>
          <a:bodyPr/>
          <a:lstStyle/>
          <a:p>
            <a:fld id="{30448C2A-EBDF-0640-95E4-728FFDDC576D}" type="datetimeFigureOut">
              <a:rPr lang="en-US"/>
              <a:t>6/8/2022</a:t>
            </a:fld>
            <a:endParaRPr lang="en-US"/>
          </a:p>
        </p:txBody>
      </p:sp>
      <p:sp>
        <p:nvSpPr>
          <p:cNvPr id="5" name="Footer Placeholder 4">
            <a:extLst>
              <a:ext uri="{FF2B5EF4-FFF2-40B4-BE49-F238E27FC236}">
                <a16:creationId xmlns:a16="http://schemas.microsoft.com/office/drawing/2014/main" id="{60DA1020-BD12-EB4F-1280-CDDEBD5574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C1573C-670A-882D-E08B-D9A902058E42}"/>
              </a:ext>
            </a:extLst>
          </p:cNvPr>
          <p:cNvSpPr>
            <a:spLocks noGrp="1"/>
          </p:cNvSpPr>
          <p:nvPr>
            <p:ph type="sldNum" sz="quarter" idx="12"/>
          </p:nvPr>
        </p:nvSpPr>
        <p:spPr/>
        <p:txBody>
          <a:bodyPr/>
          <a:lstStyle/>
          <a:p>
            <a:fld id="{B7AD24EE-7D41-F144-8718-1EED070B94CE}" type="slidenum">
              <a:rPr lang="en-US"/>
              <a:t>‹#›</a:t>
            </a:fld>
            <a:endParaRPr lang="en-US"/>
          </a:p>
        </p:txBody>
      </p:sp>
    </p:spTree>
    <p:extLst>
      <p:ext uri="{BB962C8B-B14F-4D97-AF65-F5344CB8AC3E}">
        <p14:creationId xmlns:p14="http://schemas.microsoft.com/office/powerpoint/2010/main" val="22628215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09A2ED7-272C-4BDF-D5E1-36183B07F32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C5F365A-5CC2-1638-7930-37EFE4A983C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DB17FE-2515-C184-362E-827B8F61C3DE}"/>
              </a:ext>
            </a:extLst>
          </p:cNvPr>
          <p:cNvSpPr>
            <a:spLocks noGrp="1"/>
          </p:cNvSpPr>
          <p:nvPr>
            <p:ph type="dt" sz="half" idx="10"/>
          </p:nvPr>
        </p:nvSpPr>
        <p:spPr/>
        <p:txBody>
          <a:bodyPr/>
          <a:lstStyle/>
          <a:p>
            <a:fld id="{30448C2A-EBDF-0640-95E4-728FFDDC576D}" type="datetimeFigureOut">
              <a:rPr lang="en-US"/>
              <a:t>6/8/2022</a:t>
            </a:fld>
            <a:endParaRPr lang="en-US"/>
          </a:p>
        </p:txBody>
      </p:sp>
      <p:sp>
        <p:nvSpPr>
          <p:cNvPr id="5" name="Footer Placeholder 4">
            <a:extLst>
              <a:ext uri="{FF2B5EF4-FFF2-40B4-BE49-F238E27FC236}">
                <a16:creationId xmlns:a16="http://schemas.microsoft.com/office/drawing/2014/main" id="{F52289C5-D46B-E8B5-7A51-CF1C66FEE0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FE41F6-6BA0-2298-C04E-D0936F6DF1E9}"/>
              </a:ext>
            </a:extLst>
          </p:cNvPr>
          <p:cNvSpPr>
            <a:spLocks noGrp="1"/>
          </p:cNvSpPr>
          <p:nvPr>
            <p:ph type="sldNum" sz="quarter" idx="12"/>
          </p:nvPr>
        </p:nvSpPr>
        <p:spPr/>
        <p:txBody>
          <a:bodyPr/>
          <a:lstStyle/>
          <a:p>
            <a:fld id="{B7AD24EE-7D41-F144-8718-1EED070B94CE}" type="slidenum">
              <a:rPr lang="en-US"/>
              <a:t>‹#›</a:t>
            </a:fld>
            <a:endParaRPr lang="en-US"/>
          </a:p>
        </p:txBody>
      </p:sp>
    </p:spTree>
    <p:extLst>
      <p:ext uri="{BB962C8B-B14F-4D97-AF65-F5344CB8AC3E}">
        <p14:creationId xmlns:p14="http://schemas.microsoft.com/office/powerpoint/2010/main" val="20185681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BCF9BC7-F7AA-F274-2300-99640F36F10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D837FEC-C72F-EA6F-A058-05FEFCCEC7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D8E0E2-F093-AB4A-7C89-47040CFB22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448C2A-EBDF-0640-95E4-728FFDDC576D}" type="datetimeFigureOut">
              <a:rPr lang="en-US"/>
              <a:t>6/8/2022</a:t>
            </a:fld>
            <a:endParaRPr lang="en-US"/>
          </a:p>
        </p:txBody>
      </p:sp>
      <p:sp>
        <p:nvSpPr>
          <p:cNvPr id="5" name="Footer Placeholder 4">
            <a:extLst>
              <a:ext uri="{FF2B5EF4-FFF2-40B4-BE49-F238E27FC236}">
                <a16:creationId xmlns:a16="http://schemas.microsoft.com/office/drawing/2014/main" id="{8AB7F21E-9099-4799-A39A-54565269FE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FF9FA06-1C83-FBE2-413F-10DD4EED1A1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AD24EE-7D41-F144-8718-1EED070B94CE}" type="slidenum">
              <a:rPr lang="en-US"/>
              <a:t>‹#›</a:t>
            </a:fld>
            <a:endParaRPr lang="en-US"/>
          </a:p>
        </p:txBody>
      </p:sp>
    </p:spTree>
    <p:extLst>
      <p:ext uri="{BB962C8B-B14F-4D97-AF65-F5344CB8AC3E}">
        <p14:creationId xmlns:p14="http://schemas.microsoft.com/office/powerpoint/2010/main" val="31126552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B426E-874F-9D69-9B9D-651734692E53}"/>
              </a:ext>
            </a:extLst>
          </p:cNvPr>
          <p:cNvSpPr>
            <a:spLocks noGrp="1"/>
          </p:cNvSpPr>
          <p:nvPr>
            <p:ph type="ctrTitle"/>
          </p:nvPr>
        </p:nvSpPr>
        <p:spPr>
          <a:xfrm>
            <a:off x="1524000" y="396478"/>
            <a:ext cx="9144000" cy="2656681"/>
          </a:xfrm>
        </p:spPr>
        <p:txBody>
          <a:bodyPr/>
          <a:lstStyle/>
          <a:p>
            <a:r>
              <a:rPr lang="en-IN" b="1">
                <a:solidFill>
                  <a:srgbClr val="C00000"/>
                </a:solidFill>
              </a:rPr>
              <a:t>बी.ए. प्रथम वर्ष, द्वितीय सेमेस्टर</a:t>
            </a:r>
            <a:endParaRPr lang="en-US" b="1">
              <a:solidFill>
                <a:srgbClr val="C00000"/>
              </a:solidFill>
            </a:endParaRPr>
          </a:p>
        </p:txBody>
      </p:sp>
      <p:sp>
        <p:nvSpPr>
          <p:cNvPr id="3" name="Subtitle 2">
            <a:extLst>
              <a:ext uri="{FF2B5EF4-FFF2-40B4-BE49-F238E27FC236}">
                <a16:creationId xmlns:a16="http://schemas.microsoft.com/office/drawing/2014/main" id="{AD6D4886-A98A-6D18-AB8C-B04753151E0E}"/>
              </a:ext>
            </a:extLst>
          </p:cNvPr>
          <p:cNvSpPr>
            <a:spLocks noGrp="1"/>
          </p:cNvSpPr>
          <p:nvPr>
            <p:ph type="subTitle" idx="1"/>
          </p:nvPr>
        </p:nvSpPr>
        <p:spPr>
          <a:xfrm>
            <a:off x="1524000" y="4590655"/>
            <a:ext cx="9144000" cy="1655762"/>
          </a:xfrm>
        </p:spPr>
        <p:txBody>
          <a:bodyPr>
            <a:normAutofit/>
          </a:bodyPr>
          <a:lstStyle/>
          <a:p>
            <a:r>
              <a:rPr lang="en-IN" sz="3600" b="1">
                <a:solidFill>
                  <a:srgbClr val="00B050"/>
                </a:solidFill>
              </a:rPr>
              <a:t>समष्टि अर्थशास्त्र के सिद्धांत</a:t>
            </a:r>
            <a:endParaRPr lang="en-US" sz="3600" b="1">
              <a:solidFill>
                <a:srgbClr val="00B050"/>
              </a:solidFill>
            </a:endParaRPr>
          </a:p>
        </p:txBody>
      </p:sp>
    </p:spTree>
    <p:extLst>
      <p:ext uri="{BB962C8B-B14F-4D97-AF65-F5344CB8AC3E}">
        <p14:creationId xmlns:p14="http://schemas.microsoft.com/office/powerpoint/2010/main" val="35238703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5EBC0C-C936-3684-11F3-4014401726FC}"/>
              </a:ext>
            </a:extLst>
          </p:cNvPr>
          <p:cNvSpPr>
            <a:spLocks noGrp="1"/>
          </p:cNvSpPr>
          <p:nvPr>
            <p:ph type="title"/>
          </p:nvPr>
        </p:nvSpPr>
        <p:spPr/>
        <p:txBody>
          <a:bodyPr/>
          <a:lstStyle/>
          <a:p>
            <a:pPr algn="ctr"/>
            <a:r>
              <a:rPr lang="en-IN" b="1">
                <a:solidFill>
                  <a:srgbClr val="C00000"/>
                </a:solidFill>
              </a:rPr>
              <a:t>इकाई -1</a:t>
            </a:r>
            <a:endParaRPr lang="en-US" b="1">
              <a:solidFill>
                <a:srgbClr val="C00000"/>
              </a:solidFill>
            </a:endParaRPr>
          </a:p>
        </p:txBody>
      </p:sp>
      <p:sp>
        <p:nvSpPr>
          <p:cNvPr id="3" name="Content Placeholder 2">
            <a:extLst>
              <a:ext uri="{FF2B5EF4-FFF2-40B4-BE49-F238E27FC236}">
                <a16:creationId xmlns:a16="http://schemas.microsoft.com/office/drawing/2014/main" id="{BE50D598-EEBB-2A94-F75B-894FF2DF455D}"/>
              </a:ext>
            </a:extLst>
          </p:cNvPr>
          <p:cNvSpPr>
            <a:spLocks noGrp="1"/>
          </p:cNvSpPr>
          <p:nvPr>
            <p:ph idx="1"/>
          </p:nvPr>
        </p:nvSpPr>
        <p:spPr/>
        <p:txBody>
          <a:bodyPr>
            <a:normAutofit lnSpcReduction="10000"/>
          </a:bodyPr>
          <a:lstStyle/>
          <a:p>
            <a:pPr marL="0" indent="0" algn="ctr">
              <a:buNone/>
            </a:pPr>
            <a:r>
              <a:rPr lang="en-IN" b="1">
                <a:solidFill>
                  <a:srgbClr val="00B050"/>
                </a:solidFill>
              </a:rPr>
              <a:t>समष्टि अर्थशास्त्र का परिचय</a:t>
            </a:r>
          </a:p>
          <a:p>
            <a:pPr marL="0" indent="0" algn="ctr">
              <a:buNone/>
            </a:pPr>
            <a:r>
              <a:rPr lang="en-IN" b="1">
                <a:solidFill>
                  <a:srgbClr val="00B050"/>
                </a:solidFill>
              </a:rPr>
              <a:t>(Introduction to macro economics)</a:t>
            </a:r>
          </a:p>
          <a:p>
            <a:pPr marL="0" indent="0">
              <a:buNone/>
            </a:pPr>
            <a:endParaRPr lang="en-IN" b="1">
              <a:solidFill>
                <a:srgbClr val="0070C0"/>
              </a:solidFill>
            </a:endParaRPr>
          </a:p>
          <a:p>
            <a:pPr marL="0" indent="0">
              <a:buNone/>
            </a:pPr>
            <a:r>
              <a:rPr lang="en-IN" b="1">
                <a:solidFill>
                  <a:srgbClr val="0070C0"/>
                </a:solidFill>
              </a:rPr>
              <a:t>प्रसिद्ध अर्थशास्त्री </a:t>
            </a:r>
            <a:r>
              <a:rPr lang="en-IN" b="1">
                <a:solidFill>
                  <a:srgbClr val="C00000"/>
                </a:solidFill>
              </a:rPr>
              <a:t>जॉन मेनाड कीन्स (John Maynard Keynes)</a:t>
            </a:r>
            <a:r>
              <a:rPr lang="en-IN" b="1">
                <a:solidFill>
                  <a:srgbClr val="0070C0"/>
                </a:solidFill>
              </a:rPr>
              <a:t> पुस्तक  “दि जनरल थ्योरी</a:t>
            </a:r>
            <a:r>
              <a:rPr lang="en-IN" b="1">
                <a:solidFill>
                  <a:srgbClr val="00B050"/>
                </a:solidFill>
              </a:rPr>
              <a:t>”( the general theory of employment interest and money) </a:t>
            </a:r>
            <a:r>
              <a:rPr lang="en-IN" b="1">
                <a:solidFill>
                  <a:srgbClr val="0070C0"/>
                </a:solidFill>
              </a:rPr>
              <a:t>के 1936 में प्रकाशन के बाद अर्थशास्त्र में “समष्टि अर्थशास्त्र” का महत्व निरंतर बढ़ता गया है।</a:t>
            </a:r>
          </a:p>
          <a:p>
            <a:pPr marL="0" indent="0">
              <a:buNone/>
            </a:pPr>
            <a:r>
              <a:rPr lang="en-IN" b="1">
                <a:solidFill>
                  <a:srgbClr val="0070C0"/>
                </a:solidFill>
              </a:rPr>
              <a:t>नोबेल पुरस्कार से सम्मानित </a:t>
            </a:r>
            <a:r>
              <a:rPr lang="en-IN" b="1">
                <a:solidFill>
                  <a:srgbClr val="C00000"/>
                </a:solidFill>
              </a:rPr>
              <a:t>रैगनर फ्रीश </a:t>
            </a:r>
            <a:r>
              <a:rPr lang="en-IN" b="1">
                <a:solidFill>
                  <a:srgbClr val="0070C0"/>
                </a:solidFill>
              </a:rPr>
              <a:t>को (Ragner Frisch) पहला अर्थशास्त्री माना जाता है जिन्होंने 1933 में अर्थशास्त्र विषय के अंतर्गत व्यष्टि(Micro) तथा समष्टि(Macro) शब्दों का प्रयोग किया।</a:t>
            </a:r>
          </a:p>
          <a:p>
            <a:pPr marL="0" indent="0">
              <a:buNone/>
            </a:pPr>
            <a:endParaRPr lang="en-US" b="1">
              <a:solidFill>
                <a:srgbClr val="00B0F0"/>
              </a:solidFill>
            </a:endParaRPr>
          </a:p>
        </p:txBody>
      </p:sp>
    </p:spTree>
    <p:extLst>
      <p:ext uri="{BB962C8B-B14F-4D97-AF65-F5344CB8AC3E}">
        <p14:creationId xmlns:p14="http://schemas.microsoft.com/office/powerpoint/2010/main" val="4247403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4B2FC-A419-0428-83EA-19E395CD4176}"/>
              </a:ext>
            </a:extLst>
          </p:cNvPr>
          <p:cNvSpPr>
            <a:spLocks noGrp="1"/>
          </p:cNvSpPr>
          <p:nvPr>
            <p:ph type="title"/>
          </p:nvPr>
        </p:nvSpPr>
        <p:spPr/>
        <p:txBody>
          <a:bodyPr/>
          <a:lstStyle/>
          <a:p>
            <a:pPr algn="ctr"/>
            <a:r>
              <a:rPr lang="en-IN" b="1">
                <a:solidFill>
                  <a:srgbClr val="C00000"/>
                </a:solidFill>
              </a:rPr>
              <a:t>सूक्ष्म तथा व्यापक अर्थशास्त्र में अंतर</a:t>
            </a:r>
            <a:endParaRPr lang="en-US" b="1">
              <a:solidFill>
                <a:srgbClr val="C00000"/>
              </a:solidFill>
            </a:endParaRPr>
          </a:p>
        </p:txBody>
      </p:sp>
      <p:sp>
        <p:nvSpPr>
          <p:cNvPr id="3" name="Content Placeholder 2">
            <a:extLst>
              <a:ext uri="{FF2B5EF4-FFF2-40B4-BE49-F238E27FC236}">
                <a16:creationId xmlns:a16="http://schemas.microsoft.com/office/drawing/2014/main" id="{BCE66C9A-F2BD-3C28-9A5A-93C3F5EFB710}"/>
              </a:ext>
            </a:extLst>
          </p:cNvPr>
          <p:cNvSpPr>
            <a:spLocks noGrp="1"/>
          </p:cNvSpPr>
          <p:nvPr>
            <p:ph idx="1"/>
          </p:nvPr>
        </p:nvSpPr>
        <p:spPr/>
        <p:txBody>
          <a:bodyPr/>
          <a:lstStyle/>
          <a:p>
            <a:r>
              <a:rPr lang="en-IN" b="1">
                <a:solidFill>
                  <a:srgbClr val="0070C0"/>
                </a:solidFill>
              </a:rPr>
              <a:t>व्यष्टि अर्थशास्त्र में विभिन्न वस्तुओं और सेवाओं की कीमत -निर्धारण प्रक्रिया का अध्ययन किया जाता है। जबकि समष्टि अर्थशास्त्र मैं संपूर्ण अर्थव्यवस्था के आए और रोजगार का अध्ययन विस्तार से किया जाता है इन्हें क्रमशः  कीमत सिद्धांत(Price Theory) तथा आय सिद्धांत(Income Theory) भी कहा जाता है।</a:t>
            </a:r>
          </a:p>
          <a:p>
            <a:r>
              <a:rPr lang="en-IN" b="1">
                <a:solidFill>
                  <a:srgbClr val="0070C0"/>
                </a:solidFill>
              </a:rPr>
              <a:t>कीमत सिद्धांत में विश्लेषण की प्रक्रिया “विशिष्ट” होती है जबकि आय सिद्धांत में</a:t>
            </a:r>
          </a:p>
          <a:p>
            <a:r>
              <a:rPr lang="en-IN" b="1">
                <a:solidFill>
                  <a:srgbClr val="0070C0"/>
                </a:solidFill>
              </a:rPr>
              <a:t>मैं विश्लेषण- प्रक्रिया “सामान्य” होती है।</a:t>
            </a:r>
          </a:p>
          <a:p>
            <a:endParaRPr lang="en-IN" b="1">
              <a:solidFill>
                <a:srgbClr val="0070C0"/>
              </a:solidFill>
            </a:endParaRPr>
          </a:p>
        </p:txBody>
      </p:sp>
    </p:spTree>
    <p:extLst>
      <p:ext uri="{BB962C8B-B14F-4D97-AF65-F5344CB8AC3E}">
        <p14:creationId xmlns:p14="http://schemas.microsoft.com/office/powerpoint/2010/main" val="13954040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8FB58-59C9-EC46-195F-D49F01C277CE}"/>
              </a:ext>
            </a:extLst>
          </p:cNvPr>
          <p:cNvSpPr>
            <a:spLocks noGrp="1"/>
          </p:cNvSpPr>
          <p:nvPr>
            <p:ph type="title"/>
          </p:nvPr>
        </p:nvSpPr>
        <p:spPr>
          <a:xfrm>
            <a:off x="838200" y="740172"/>
            <a:ext cx="10515600" cy="1325563"/>
          </a:xfrm>
        </p:spPr>
        <p:txBody>
          <a:bodyPr>
            <a:normAutofit fontScale="90000"/>
          </a:bodyPr>
          <a:lstStyle/>
          <a:p>
            <a:pPr algn="ctr"/>
            <a:r>
              <a:rPr lang="en-IN" b="1">
                <a:solidFill>
                  <a:srgbClr val="C00000"/>
                </a:solidFill>
              </a:rPr>
              <a:t>समष्टि अर्थशास्त्र: अर्थ, महत्व एवं सीमाएं</a:t>
            </a:r>
            <a:br>
              <a:rPr lang="en-IN" b="1">
                <a:solidFill>
                  <a:srgbClr val="C00000"/>
                </a:solidFill>
              </a:rPr>
            </a:br>
            <a:r>
              <a:rPr lang="en-IN" b="1">
                <a:solidFill>
                  <a:srgbClr val="00B050"/>
                </a:solidFill>
              </a:rPr>
              <a:t>(macroeconomics: meaning importance and limitations)</a:t>
            </a:r>
            <a:endParaRPr lang="en-US" b="1">
              <a:solidFill>
                <a:srgbClr val="00B050"/>
              </a:solidFill>
            </a:endParaRPr>
          </a:p>
        </p:txBody>
      </p:sp>
      <p:sp>
        <p:nvSpPr>
          <p:cNvPr id="3" name="Content Placeholder 2">
            <a:extLst>
              <a:ext uri="{FF2B5EF4-FFF2-40B4-BE49-F238E27FC236}">
                <a16:creationId xmlns:a16="http://schemas.microsoft.com/office/drawing/2014/main" id="{27375BCC-2F96-23BB-4D1D-72114C4D5B6B}"/>
              </a:ext>
            </a:extLst>
          </p:cNvPr>
          <p:cNvSpPr>
            <a:spLocks noGrp="1"/>
          </p:cNvSpPr>
          <p:nvPr>
            <p:ph idx="1"/>
          </p:nvPr>
        </p:nvSpPr>
        <p:spPr>
          <a:xfrm>
            <a:off x="838200" y="2675731"/>
            <a:ext cx="10515600" cy="4351338"/>
          </a:xfrm>
        </p:spPr>
        <p:txBody>
          <a:bodyPr/>
          <a:lstStyle/>
          <a:p>
            <a:r>
              <a:rPr lang="en-IN" b="1">
                <a:solidFill>
                  <a:srgbClr val="C00000"/>
                </a:solidFill>
              </a:rPr>
              <a:t>प्रो.गार्डनर एक्ले के अनुसार </a:t>
            </a:r>
            <a:r>
              <a:rPr lang="en-IN" b="1">
                <a:solidFill>
                  <a:srgbClr val="0070C0"/>
                </a:solidFill>
              </a:rPr>
              <a:t>“समष्टि अर्थशास्त्र आर्थिक विषयों में व्यापक रूप से विचार करता है। इसका संबंध आर्थिक जीवन के संपूर्ण विस्तार से होता है। यह एक वन की प्रकृति का स्वतंत्र अध्ययन करता है, ना कि उन पेड़ों का जो इसका निर्माण करते हैं”</a:t>
            </a:r>
          </a:p>
          <a:p>
            <a:r>
              <a:rPr lang="en-IN" b="1">
                <a:solidFill>
                  <a:srgbClr val="0070C0"/>
                </a:solidFill>
              </a:rPr>
              <a:t>अंग्रेजी शब्द 'Macro’ का अर्थ है ‘बड़ा’। अतः समस्ती अर्थशास्त्र में या तो संपूर्ण अर्थव्यवस्था का अध्ययन किया जाता है। या उन बड़ी इकाइयों तथा उसके योगों का अध्ययन किया जाता है जो संपूर्ण अर्थव्यवस्था से संबंधित होते हैं।</a:t>
            </a:r>
            <a:endParaRPr lang="en-US" b="1">
              <a:solidFill>
                <a:srgbClr val="0070C0"/>
              </a:solidFill>
            </a:endParaRPr>
          </a:p>
        </p:txBody>
      </p:sp>
    </p:spTree>
    <p:extLst>
      <p:ext uri="{BB962C8B-B14F-4D97-AF65-F5344CB8AC3E}">
        <p14:creationId xmlns:p14="http://schemas.microsoft.com/office/powerpoint/2010/main" val="3621472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A8E9E-70B3-C871-ABE4-44EAC2D92EC5}"/>
              </a:ext>
            </a:extLst>
          </p:cNvPr>
          <p:cNvSpPr>
            <a:spLocks noGrp="1"/>
          </p:cNvSpPr>
          <p:nvPr>
            <p:ph type="title"/>
          </p:nvPr>
        </p:nvSpPr>
        <p:spPr/>
        <p:txBody>
          <a:bodyPr/>
          <a:lstStyle/>
          <a:p>
            <a:pPr algn="ctr"/>
            <a:r>
              <a:rPr lang="en-IN" b="1">
                <a:solidFill>
                  <a:srgbClr val="C00000"/>
                </a:solidFill>
              </a:rPr>
              <a:t>समष्टि अर्थशास्त्र का विकास</a:t>
            </a:r>
            <a:br>
              <a:rPr lang="en-IN" b="1">
                <a:solidFill>
                  <a:srgbClr val="C00000"/>
                </a:solidFill>
              </a:rPr>
            </a:br>
            <a:r>
              <a:rPr lang="en-IN" b="1">
                <a:solidFill>
                  <a:srgbClr val="00B050"/>
                </a:solidFill>
              </a:rPr>
              <a:t>(Development of macro economics)</a:t>
            </a:r>
            <a:endParaRPr lang="en-US" b="1">
              <a:solidFill>
                <a:srgbClr val="00B050"/>
              </a:solidFill>
            </a:endParaRPr>
          </a:p>
        </p:txBody>
      </p:sp>
      <p:sp>
        <p:nvSpPr>
          <p:cNvPr id="3" name="Content Placeholder 2">
            <a:extLst>
              <a:ext uri="{FF2B5EF4-FFF2-40B4-BE49-F238E27FC236}">
                <a16:creationId xmlns:a16="http://schemas.microsoft.com/office/drawing/2014/main" id="{463CD39E-D519-86E3-2721-3692F211FF17}"/>
              </a:ext>
            </a:extLst>
          </p:cNvPr>
          <p:cNvSpPr>
            <a:spLocks noGrp="1"/>
          </p:cNvSpPr>
          <p:nvPr>
            <p:ph idx="1"/>
          </p:nvPr>
        </p:nvSpPr>
        <p:spPr>
          <a:xfrm>
            <a:off x="678656" y="1825625"/>
            <a:ext cx="10675144" cy="4351338"/>
          </a:xfrm>
        </p:spPr>
        <p:txBody>
          <a:bodyPr/>
          <a:lstStyle/>
          <a:p>
            <a:r>
              <a:rPr lang="en-IN" b="1">
                <a:solidFill>
                  <a:srgbClr val="0070C0"/>
                </a:solidFill>
              </a:rPr>
              <a:t>इसके विकास में </a:t>
            </a:r>
            <a:r>
              <a:rPr lang="en-IN" b="1">
                <a:solidFill>
                  <a:srgbClr val="C00000"/>
                </a:solidFill>
              </a:rPr>
              <a:t>किन्स</a:t>
            </a:r>
            <a:r>
              <a:rPr lang="en-IN" b="1">
                <a:solidFill>
                  <a:srgbClr val="0070C0"/>
                </a:solidFill>
              </a:rPr>
              <a:t> की पुस्तक “</a:t>
            </a:r>
            <a:r>
              <a:rPr lang="en-IN" b="1">
                <a:solidFill>
                  <a:srgbClr val="C00000"/>
                </a:solidFill>
              </a:rPr>
              <a:t>जनरल थ्योरी ऑफ एंप्लॉयमेंट इंटरेस्ट एंड मनी</a:t>
            </a:r>
            <a:r>
              <a:rPr lang="en-IN" b="1">
                <a:solidFill>
                  <a:srgbClr val="0070C0"/>
                </a:solidFill>
              </a:rPr>
              <a:t>” ने महत्वपूर्ण योगदान दिया। किन्स के अतिरिक्त वालरस विकसैल बाम बावर्क तथा फिशर आदि अर्थशास्त्रियों ने इसके विकास में महत्वपूर्ण योगदान दिया।</a:t>
            </a:r>
          </a:p>
          <a:p>
            <a:pPr marL="0" indent="0" algn="ctr">
              <a:buNone/>
            </a:pPr>
            <a:r>
              <a:rPr lang="en-IN" b="1">
                <a:solidFill>
                  <a:srgbClr val="C00000"/>
                </a:solidFill>
              </a:rPr>
              <a:t>समष्टि अर्थशास्त्र का क्षेत्र</a:t>
            </a:r>
          </a:p>
          <a:p>
            <a:pPr marL="0" indent="0" algn="ctr">
              <a:buNone/>
            </a:pPr>
            <a:r>
              <a:rPr lang="en-IN" b="1">
                <a:solidFill>
                  <a:srgbClr val="00B050"/>
                </a:solidFill>
              </a:rPr>
              <a:t>(Scope of micro economics)</a:t>
            </a:r>
          </a:p>
          <a:p>
            <a:pPr marL="0" indent="0">
              <a:buNone/>
            </a:pPr>
            <a:r>
              <a:rPr lang="en-IN" b="1">
                <a:solidFill>
                  <a:srgbClr val="0070C0"/>
                </a:solidFill>
              </a:rPr>
              <a:t>आर्थिक विश्लेषण के बहुत- से विषयों (जैसे राष्ट्रीय आय, रोजगार के सिद्धांत, आर्थिक विकास एवं वृद्धि के सिद्धांत ,सामान्य मूल्य- स्तर मुद्रा तथा वित्त की समस्याओं ,अंतर्राष्ट्रीय व्यापार तथा विदेशी विनिमय आदि) का अध्ययन इसके अंतर्गत किया जाता है।</a:t>
            </a:r>
            <a:endParaRPr lang="en-US" b="1">
              <a:solidFill>
                <a:srgbClr val="0070C0"/>
              </a:solidFill>
            </a:endParaRPr>
          </a:p>
        </p:txBody>
      </p:sp>
    </p:spTree>
    <p:extLst>
      <p:ext uri="{BB962C8B-B14F-4D97-AF65-F5344CB8AC3E}">
        <p14:creationId xmlns:p14="http://schemas.microsoft.com/office/powerpoint/2010/main" val="33403227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79268-A8BD-DC15-179B-5BE9F7ACA0EA}"/>
              </a:ext>
            </a:extLst>
          </p:cNvPr>
          <p:cNvSpPr>
            <a:spLocks noGrp="1"/>
          </p:cNvSpPr>
          <p:nvPr>
            <p:ph type="title"/>
          </p:nvPr>
        </p:nvSpPr>
        <p:spPr/>
        <p:txBody>
          <a:bodyPr/>
          <a:lstStyle/>
          <a:p>
            <a:pPr algn="ctr"/>
            <a:r>
              <a:rPr lang="en-IN" b="1">
                <a:solidFill>
                  <a:srgbClr val="C00000"/>
                </a:solidFill>
              </a:rPr>
              <a:t>समष्टि अर्थशास्त्र का महत्व</a:t>
            </a:r>
            <a:br>
              <a:rPr lang="en-IN" b="1">
                <a:solidFill>
                  <a:srgbClr val="C00000"/>
                </a:solidFill>
              </a:rPr>
            </a:br>
            <a:r>
              <a:rPr lang="en-IN" b="1">
                <a:solidFill>
                  <a:srgbClr val="00B050"/>
                </a:solidFill>
              </a:rPr>
              <a:t>(Importance of macr oeconomics)</a:t>
            </a:r>
            <a:endParaRPr lang="en-US" b="1">
              <a:solidFill>
                <a:srgbClr val="00B050"/>
              </a:solidFill>
            </a:endParaRPr>
          </a:p>
        </p:txBody>
      </p:sp>
      <p:sp>
        <p:nvSpPr>
          <p:cNvPr id="3" name="Content Placeholder 2">
            <a:extLst>
              <a:ext uri="{FF2B5EF4-FFF2-40B4-BE49-F238E27FC236}">
                <a16:creationId xmlns:a16="http://schemas.microsoft.com/office/drawing/2014/main" id="{76DE7FE4-787A-FD5A-29A2-3A1BB96FD9CC}"/>
              </a:ext>
            </a:extLst>
          </p:cNvPr>
          <p:cNvSpPr>
            <a:spLocks noGrp="1"/>
          </p:cNvSpPr>
          <p:nvPr>
            <p:ph idx="1"/>
          </p:nvPr>
        </p:nvSpPr>
        <p:spPr/>
        <p:txBody>
          <a:bodyPr>
            <a:normAutofit lnSpcReduction="10000"/>
          </a:bodyPr>
          <a:lstStyle/>
          <a:p>
            <a:r>
              <a:rPr lang="en-IN" b="1">
                <a:solidFill>
                  <a:srgbClr val="0070C0"/>
                </a:solidFill>
              </a:rPr>
              <a:t>समष्टि अर्थशास्त्र आर्थिक नीति के निर्माण में सहायक है। यह आर्थिक नीति के निर्धारण में मार्गदर्शक का कार्य करती है।</a:t>
            </a:r>
          </a:p>
          <a:p>
            <a:r>
              <a:rPr lang="en-IN" b="1">
                <a:solidFill>
                  <a:srgbClr val="0070C0"/>
                </a:solidFill>
              </a:rPr>
              <a:t>समष्टि अर्थशास्त्र की सहायता से मैद्रिक समस्याओं (जैसे –मुद्रास्फीति, मुद्रा- संकुचन, आदि का विश्लेषण किया जा सकता है।</a:t>
            </a:r>
          </a:p>
          <a:p>
            <a:r>
              <a:rPr lang="en-IN" b="1">
                <a:solidFill>
                  <a:srgbClr val="0070C0"/>
                </a:solidFill>
              </a:rPr>
              <a:t>यह महत्त्वपूर्ण आर्थिक समस्याओं (राष्ट्रीय आय, रोजगार ,उत्पादन आदि से संम्बद्ध  समस्याओं के समाधान में सहायक है।</a:t>
            </a:r>
          </a:p>
          <a:p>
            <a:r>
              <a:rPr lang="en-IN" b="1">
                <a:solidFill>
                  <a:srgbClr val="0070C0"/>
                </a:solidFill>
              </a:rPr>
              <a:t>यह आर्थिक उतार-चढ़ावो का विश्लेषण और उनका उपचार करने में पूर्ण  सहायक है।</a:t>
            </a:r>
          </a:p>
          <a:p>
            <a:r>
              <a:rPr lang="en-IN" b="1">
                <a:solidFill>
                  <a:srgbClr val="0070C0"/>
                </a:solidFill>
              </a:rPr>
              <a:t>यह अर्थशास्त्र एयरटेल अर्थव्यवस्थाओं के संचालन को समझने में पूर्णत: सहायक है</a:t>
            </a:r>
          </a:p>
          <a:p>
            <a:endParaRPr lang="en-US" b="1">
              <a:solidFill>
                <a:srgbClr val="0070C0"/>
              </a:solidFill>
            </a:endParaRPr>
          </a:p>
        </p:txBody>
      </p:sp>
    </p:spTree>
    <p:extLst>
      <p:ext uri="{BB962C8B-B14F-4D97-AF65-F5344CB8AC3E}">
        <p14:creationId xmlns:p14="http://schemas.microsoft.com/office/powerpoint/2010/main" val="21650712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1B0F0-9474-D773-DDCC-B3DB5E1E315E}"/>
              </a:ext>
            </a:extLst>
          </p:cNvPr>
          <p:cNvSpPr>
            <a:spLocks noGrp="1"/>
          </p:cNvSpPr>
          <p:nvPr>
            <p:ph type="title"/>
          </p:nvPr>
        </p:nvSpPr>
        <p:spPr/>
        <p:txBody>
          <a:bodyPr/>
          <a:lstStyle/>
          <a:p>
            <a:pPr algn="ctr"/>
            <a:r>
              <a:rPr lang="en-IN" b="1">
                <a:solidFill>
                  <a:srgbClr val="C00000"/>
                </a:solidFill>
              </a:rPr>
              <a:t>समष्टि अर्थशास्त्र की सीमाएं</a:t>
            </a:r>
            <a:br>
              <a:rPr lang="en-IN" b="1">
                <a:solidFill>
                  <a:srgbClr val="C00000"/>
                </a:solidFill>
              </a:rPr>
            </a:br>
            <a:r>
              <a:rPr lang="en-IN" b="1">
                <a:solidFill>
                  <a:srgbClr val="00B050"/>
                </a:solidFill>
              </a:rPr>
              <a:t>(Limitations)</a:t>
            </a:r>
            <a:endParaRPr lang="en-US" b="1">
              <a:solidFill>
                <a:srgbClr val="00B050"/>
              </a:solidFill>
            </a:endParaRPr>
          </a:p>
        </p:txBody>
      </p:sp>
      <p:sp>
        <p:nvSpPr>
          <p:cNvPr id="3" name="Content Placeholder 2">
            <a:extLst>
              <a:ext uri="{FF2B5EF4-FFF2-40B4-BE49-F238E27FC236}">
                <a16:creationId xmlns:a16="http://schemas.microsoft.com/office/drawing/2014/main" id="{0896ED2C-4A10-B20A-C33C-FAD0BADE5771}"/>
              </a:ext>
            </a:extLst>
          </p:cNvPr>
          <p:cNvSpPr>
            <a:spLocks noGrp="1"/>
          </p:cNvSpPr>
          <p:nvPr>
            <p:ph idx="1"/>
          </p:nvPr>
        </p:nvSpPr>
        <p:spPr/>
        <p:txBody>
          <a:bodyPr/>
          <a:lstStyle/>
          <a:p>
            <a:pPr marL="514350" indent="-514350">
              <a:buFont typeface="+mj-lt"/>
              <a:buAutoNum type="arabicPeriod"/>
            </a:pPr>
            <a:r>
              <a:rPr lang="en-IN" b="1">
                <a:solidFill>
                  <a:srgbClr val="0070C0"/>
                </a:solidFill>
              </a:rPr>
              <a:t>व्यक्तियों तथा व्यक्तियों के लघु समूहो पर लागू किए जाने वाले निष्कर्ष सदा सही नहीं होते हैं।</a:t>
            </a:r>
          </a:p>
          <a:p>
            <a:pPr marL="514350" indent="-514350">
              <a:buFont typeface="+mj-lt"/>
              <a:buAutoNum type="arabicPeriod"/>
            </a:pPr>
            <a:r>
              <a:rPr lang="en-IN" b="1">
                <a:solidFill>
                  <a:srgbClr val="0070C0"/>
                </a:solidFill>
              </a:rPr>
              <a:t>समूहो में समानता का अभाव।</a:t>
            </a:r>
          </a:p>
          <a:p>
            <a:pPr marL="514350" indent="-514350">
              <a:buFont typeface="+mj-lt"/>
              <a:buAutoNum type="arabicPeriod"/>
            </a:pPr>
            <a:r>
              <a:rPr lang="en-IN" b="1">
                <a:solidFill>
                  <a:srgbClr val="0070C0"/>
                </a:solidFill>
              </a:rPr>
              <a:t>समूह की अपेक्षा समूह की रचना अधिक महत्वपूर्ण है।</a:t>
            </a:r>
          </a:p>
          <a:p>
            <a:pPr marL="514350" indent="-514350">
              <a:buFont typeface="+mj-lt"/>
              <a:buAutoNum type="arabicPeriod"/>
            </a:pPr>
            <a:r>
              <a:rPr lang="en-IN" b="1">
                <a:solidFill>
                  <a:srgbClr val="0070C0"/>
                </a:solidFill>
              </a:rPr>
              <a:t>समूह की माप संबंधी कठिनाइयां।</a:t>
            </a:r>
            <a:endParaRPr lang="en-US" b="1">
              <a:solidFill>
                <a:srgbClr val="0070C0"/>
              </a:solidFill>
            </a:endParaRPr>
          </a:p>
        </p:txBody>
      </p:sp>
    </p:spTree>
    <p:extLst>
      <p:ext uri="{BB962C8B-B14F-4D97-AF65-F5344CB8AC3E}">
        <p14:creationId xmlns:p14="http://schemas.microsoft.com/office/powerpoint/2010/main" val="792696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7EFF9-F5B2-45ED-0727-B484C1D98F2F}"/>
              </a:ext>
            </a:extLst>
          </p:cNvPr>
          <p:cNvSpPr>
            <a:spLocks noGrp="1"/>
          </p:cNvSpPr>
          <p:nvPr>
            <p:ph type="title"/>
          </p:nvPr>
        </p:nvSpPr>
        <p:spPr/>
        <p:txBody>
          <a:bodyPr/>
          <a:lstStyle/>
          <a:p>
            <a:pPr algn="ctr"/>
            <a:r>
              <a:rPr lang="en-IN" b="1">
                <a:solidFill>
                  <a:srgbClr val="C00000"/>
                </a:solidFill>
              </a:rPr>
              <a:t>समष्टि अर्थशास्त्र की विभिन्न संरचनाऍं(प्रकार)</a:t>
            </a:r>
            <a:br>
              <a:rPr lang="en-IN" b="1">
                <a:solidFill>
                  <a:srgbClr val="C00000"/>
                </a:solidFill>
              </a:rPr>
            </a:br>
            <a:r>
              <a:rPr lang="en-IN" b="1">
                <a:solidFill>
                  <a:srgbClr val="00B050"/>
                </a:solidFill>
              </a:rPr>
              <a:t>(Various Forms of micro Economics )</a:t>
            </a:r>
            <a:endParaRPr lang="en-US" b="1">
              <a:solidFill>
                <a:srgbClr val="00B050"/>
              </a:solidFill>
            </a:endParaRPr>
          </a:p>
        </p:txBody>
      </p:sp>
      <p:sp>
        <p:nvSpPr>
          <p:cNvPr id="3" name="Content Placeholder 2">
            <a:extLst>
              <a:ext uri="{FF2B5EF4-FFF2-40B4-BE49-F238E27FC236}">
                <a16:creationId xmlns:a16="http://schemas.microsoft.com/office/drawing/2014/main" id="{CEE06D1C-7344-D3E7-6CD9-62B5A1763845}"/>
              </a:ext>
            </a:extLst>
          </p:cNvPr>
          <p:cNvSpPr>
            <a:spLocks noGrp="1"/>
          </p:cNvSpPr>
          <p:nvPr>
            <p:ph idx="1"/>
          </p:nvPr>
        </p:nvSpPr>
        <p:spPr/>
        <p:txBody>
          <a:bodyPr/>
          <a:lstStyle/>
          <a:p>
            <a:r>
              <a:rPr lang="en-IN" b="1">
                <a:solidFill>
                  <a:srgbClr val="0070C0"/>
                </a:solidFill>
              </a:rPr>
              <a:t>आर्थिक सिद्धांत की एक शाखा के रूप में समष्टि अर्थशास्त्र का विश्लेषण तीन रूपों में किया जाता है-</a:t>
            </a:r>
          </a:p>
          <a:p>
            <a:pPr marL="514350" indent="-514350">
              <a:buFont typeface="+mj-lt"/>
              <a:buAutoNum type="arabicPeriod"/>
            </a:pPr>
            <a:r>
              <a:rPr lang="en-IN" b="1">
                <a:solidFill>
                  <a:srgbClr val="0070C0"/>
                </a:solidFill>
              </a:rPr>
              <a:t>स्थैतिक समष्टि अर्थशास्त्र,</a:t>
            </a:r>
          </a:p>
          <a:p>
            <a:pPr marL="514350" indent="-514350">
              <a:buFont typeface="+mj-lt"/>
              <a:buAutoNum type="arabicPeriod"/>
            </a:pPr>
            <a:r>
              <a:rPr lang="en-IN" b="1">
                <a:solidFill>
                  <a:srgbClr val="0070C0"/>
                </a:solidFill>
              </a:rPr>
              <a:t>तुलनात्मक स्थैतिक समष्टि अर्थशास्त्र, तथा</a:t>
            </a:r>
          </a:p>
          <a:p>
            <a:pPr marL="514350" indent="-514350">
              <a:buFont typeface="+mj-lt"/>
              <a:buAutoNum type="arabicPeriod"/>
            </a:pPr>
            <a:r>
              <a:rPr lang="en-IN" b="1">
                <a:solidFill>
                  <a:srgbClr val="0070C0"/>
                </a:solidFill>
              </a:rPr>
              <a:t>प्रावैगिक समष्टि अर्थशास्त्र।</a:t>
            </a:r>
            <a:endParaRPr lang="en-US" b="1">
              <a:solidFill>
                <a:srgbClr val="0070C0"/>
              </a:solidFill>
            </a:endParaRPr>
          </a:p>
        </p:txBody>
      </p:sp>
    </p:spTree>
    <p:extLst>
      <p:ext uri="{BB962C8B-B14F-4D97-AF65-F5344CB8AC3E}">
        <p14:creationId xmlns:p14="http://schemas.microsoft.com/office/powerpoint/2010/main" val="35097804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39B61D-AC42-A697-9574-90CCE9E2BA10}"/>
              </a:ext>
            </a:extLst>
          </p:cNvPr>
          <p:cNvSpPr>
            <a:spLocks noGrp="1"/>
          </p:cNvSpPr>
          <p:nvPr>
            <p:ph type="title"/>
          </p:nvPr>
        </p:nvSpPr>
        <p:spPr/>
        <p:txBody>
          <a:bodyPr/>
          <a:lstStyle/>
          <a:p>
            <a:pPr algn="ctr"/>
            <a:r>
              <a:rPr lang="en-IN" b="1">
                <a:solidFill>
                  <a:srgbClr val="C00000"/>
                </a:solidFill>
              </a:rPr>
              <a:t>राष्ट्रीय आय का परिचय</a:t>
            </a:r>
            <a:br>
              <a:rPr lang="en-IN" b="1">
                <a:solidFill>
                  <a:srgbClr val="C00000"/>
                </a:solidFill>
              </a:rPr>
            </a:br>
            <a:r>
              <a:rPr lang="en-IN" b="1">
                <a:solidFill>
                  <a:srgbClr val="00B050"/>
                </a:solidFill>
              </a:rPr>
              <a:t>(introduction to national income)</a:t>
            </a:r>
            <a:endParaRPr lang="en-US" b="1">
              <a:solidFill>
                <a:srgbClr val="00B050"/>
              </a:solidFill>
            </a:endParaRPr>
          </a:p>
        </p:txBody>
      </p:sp>
      <p:sp>
        <p:nvSpPr>
          <p:cNvPr id="3" name="Content Placeholder 2">
            <a:extLst>
              <a:ext uri="{FF2B5EF4-FFF2-40B4-BE49-F238E27FC236}">
                <a16:creationId xmlns:a16="http://schemas.microsoft.com/office/drawing/2014/main" id="{05E3E04B-6EA5-75BC-1086-7E4C35E97B21}"/>
              </a:ext>
            </a:extLst>
          </p:cNvPr>
          <p:cNvSpPr>
            <a:spLocks noGrp="1"/>
          </p:cNvSpPr>
          <p:nvPr>
            <p:ph idx="1"/>
          </p:nvPr>
        </p:nvSpPr>
        <p:spPr/>
        <p:txBody>
          <a:bodyPr>
            <a:normAutofit fontScale="92500"/>
          </a:bodyPr>
          <a:lstStyle/>
          <a:p>
            <a:r>
              <a:rPr lang="en-IN" b="1">
                <a:solidFill>
                  <a:srgbClr val="0070C0"/>
                </a:solidFill>
              </a:rPr>
              <a:t>राष्ट्रीय आय एक अर्थव्यवस्था की अवधारणा है।  यह किसी अर्थव्यवस्था में प्रतिवर्ष वस्तुओं तथा सेवाओं के प्रवाह की माप है। राष्ट्रीय आय किसी अर्थव्यवस्था की वृद्धि एवं विकास का सूचक “बैरोमीटर” है जिसके द्वारा यह जाना जा सकता है की अर्थव्यवस्था में किस दर से विकास हो रहा है।</a:t>
            </a:r>
          </a:p>
          <a:p>
            <a:r>
              <a:rPr lang="en-IN" b="1">
                <a:solidFill>
                  <a:srgbClr val="00B050"/>
                </a:solidFill>
              </a:rPr>
              <a:t>राष्ट्रीय आय का महत्व (importance of national income)</a:t>
            </a:r>
          </a:p>
          <a:p>
            <a:r>
              <a:rPr lang="en-IN" b="1">
                <a:solidFill>
                  <a:srgbClr val="0070C0"/>
                </a:solidFill>
              </a:rPr>
              <a:t>भारत की राष्ट्रीय आय समिति के अनुसार “राष्ट्रीय आय संबंधी आंकड़े किसी देश की संपूर्ण अर्थव्यवस्था के संबंध में तथा उन विभिन्न समूहों के संबंध में जो उसमें उत्पादक तथा आय के प्राप्तकर्ता के रूप में भाग लेते हैं, विस्तृत झांकी प्रस्तुत करते हैं तथा यदि ये आंकड़े पर्याप्त समय के लिए उपलब्ध हो तो वह किसी अर्थव्यवस्था के संबंध में भूतकाल में हुए महत्वपूर्ण परिवर्तनों को प्रदर्शित करते हैं तथा भविष्य में होने वाले परिवर्तनों की दिशा की ओर संकेत करते हैं।”</a:t>
            </a:r>
          </a:p>
        </p:txBody>
      </p:sp>
    </p:spTree>
    <p:extLst>
      <p:ext uri="{BB962C8B-B14F-4D97-AF65-F5344CB8AC3E}">
        <p14:creationId xmlns:p14="http://schemas.microsoft.com/office/powerpoint/2010/main" val="39577983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077F9-6839-1CDB-3D70-DB772AD1E302}"/>
              </a:ext>
            </a:extLst>
          </p:cNvPr>
          <p:cNvSpPr>
            <a:spLocks noGrp="1"/>
          </p:cNvSpPr>
          <p:nvPr>
            <p:ph type="title"/>
          </p:nvPr>
        </p:nvSpPr>
        <p:spPr>
          <a:xfrm>
            <a:off x="838200" y="508000"/>
            <a:ext cx="10515600" cy="1992313"/>
          </a:xfrm>
        </p:spPr>
        <p:txBody>
          <a:bodyPr>
            <a:normAutofit/>
          </a:bodyPr>
          <a:lstStyle/>
          <a:p>
            <a:pPr marL="571500" indent="-571500" algn="ctr">
              <a:buFont typeface="Arial" panose="020B0604020202020204" pitchFamily="34" charset="0"/>
              <a:buChar char="•"/>
            </a:pPr>
            <a:r>
              <a:rPr lang="en-IN" b="1">
                <a:solidFill>
                  <a:srgbClr val="C00000"/>
                </a:solidFill>
              </a:rPr>
              <a:t>राष्ट्रीय आय का अनुमान लगाना तथा इससे संबंधित आंकड़े प्राप्त करना निम्नलिखित कारणों से महत्वपूर्ण है-</a:t>
            </a:r>
            <a:endParaRPr lang="en-US" b="1">
              <a:solidFill>
                <a:srgbClr val="C00000"/>
              </a:solidFill>
            </a:endParaRPr>
          </a:p>
        </p:txBody>
      </p:sp>
      <p:sp>
        <p:nvSpPr>
          <p:cNvPr id="3" name="Content Placeholder 2">
            <a:extLst>
              <a:ext uri="{FF2B5EF4-FFF2-40B4-BE49-F238E27FC236}">
                <a16:creationId xmlns:a16="http://schemas.microsoft.com/office/drawing/2014/main" id="{6629E6BA-5C33-8A54-BE64-6799CF47B990}"/>
              </a:ext>
            </a:extLst>
          </p:cNvPr>
          <p:cNvSpPr>
            <a:spLocks noGrp="1"/>
          </p:cNvSpPr>
          <p:nvPr>
            <p:ph idx="1"/>
          </p:nvPr>
        </p:nvSpPr>
        <p:spPr>
          <a:xfrm>
            <a:off x="1159669" y="2861469"/>
            <a:ext cx="10515600" cy="4351338"/>
          </a:xfrm>
        </p:spPr>
        <p:txBody>
          <a:bodyPr/>
          <a:lstStyle/>
          <a:p>
            <a:pPr marL="514350" indent="-514350">
              <a:buFont typeface="+mj-lt"/>
              <a:buAutoNum type="arabicPeriod"/>
            </a:pPr>
            <a:r>
              <a:rPr lang="en-IN" b="1">
                <a:solidFill>
                  <a:srgbClr val="0070C0"/>
                </a:solidFill>
              </a:rPr>
              <a:t>आर्थिक विकास का मापदंड।</a:t>
            </a:r>
          </a:p>
          <a:p>
            <a:pPr marL="514350" indent="-514350">
              <a:buFont typeface="+mj-lt"/>
              <a:buAutoNum type="arabicPeriod"/>
            </a:pPr>
            <a:r>
              <a:rPr lang="en-IN" b="1">
                <a:solidFill>
                  <a:srgbClr val="0070C0"/>
                </a:solidFill>
              </a:rPr>
              <a:t>योजनाओं में प्रकृति का मूल्यांकन,</a:t>
            </a:r>
          </a:p>
          <a:p>
            <a:pPr marL="514350" indent="-514350">
              <a:buFont typeface="+mj-lt"/>
              <a:buAutoNum type="arabicPeriod"/>
            </a:pPr>
            <a:r>
              <a:rPr lang="en-IN" b="1">
                <a:solidFill>
                  <a:srgbClr val="0070C0"/>
                </a:solidFill>
              </a:rPr>
              <a:t>अर्थव्यवस्था के अंतर क्षेत्रीय विकास की तुलनात्मक समीक्षा,</a:t>
            </a:r>
          </a:p>
          <a:p>
            <a:pPr marL="514350" indent="-514350">
              <a:buFont typeface="+mj-lt"/>
              <a:buAutoNum type="arabicPeriod"/>
            </a:pPr>
            <a:r>
              <a:rPr lang="en-IN" b="1">
                <a:solidFill>
                  <a:srgbClr val="0070C0"/>
                </a:solidFill>
              </a:rPr>
              <a:t>आय के अंतःवर्गीय विभाजन का तुलनात्मक अध्ययन,</a:t>
            </a:r>
          </a:p>
          <a:p>
            <a:pPr marL="514350" indent="-514350">
              <a:buFont typeface="+mj-lt"/>
              <a:buAutoNum type="arabicPeriod"/>
            </a:pPr>
            <a:r>
              <a:rPr lang="en-IN" b="1">
                <a:solidFill>
                  <a:srgbClr val="0070C0"/>
                </a:solidFill>
              </a:rPr>
              <a:t>अंतरराष्ट्रीय तुलनात्मक समीक्षा,</a:t>
            </a:r>
          </a:p>
          <a:p>
            <a:pPr marL="514350" indent="-514350">
              <a:buFont typeface="+mj-lt"/>
              <a:buAutoNum type="arabicPeriod"/>
            </a:pPr>
            <a:r>
              <a:rPr lang="en-IN" b="1">
                <a:solidFill>
                  <a:srgbClr val="0070C0"/>
                </a:solidFill>
              </a:rPr>
              <a:t>सरकारी नीतियों का निर्धारण।</a:t>
            </a:r>
            <a:endParaRPr lang="en-US" b="1">
              <a:solidFill>
                <a:srgbClr val="0070C0"/>
              </a:solidFill>
            </a:endParaRPr>
          </a:p>
        </p:txBody>
      </p:sp>
    </p:spTree>
    <p:extLst>
      <p:ext uri="{BB962C8B-B14F-4D97-AF65-F5344CB8AC3E}">
        <p14:creationId xmlns:p14="http://schemas.microsoft.com/office/powerpoint/2010/main" val="31242261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30609C-B2F6-5677-9326-2AF7806C5E65}"/>
              </a:ext>
            </a:extLst>
          </p:cNvPr>
          <p:cNvSpPr>
            <a:spLocks noGrp="1"/>
          </p:cNvSpPr>
          <p:nvPr>
            <p:ph type="title"/>
          </p:nvPr>
        </p:nvSpPr>
        <p:spPr/>
        <p:txBody>
          <a:bodyPr/>
          <a:lstStyle/>
          <a:p>
            <a:pPr algn="ctr"/>
            <a:r>
              <a:rPr lang="en-IN" b="1">
                <a:solidFill>
                  <a:srgbClr val="C00000"/>
                </a:solidFill>
              </a:rPr>
              <a:t>राष्ट्रीय आय का अर्थ</a:t>
            </a:r>
            <a:br>
              <a:rPr lang="en-IN" b="1">
                <a:solidFill>
                  <a:srgbClr val="C00000"/>
                </a:solidFill>
              </a:rPr>
            </a:br>
            <a:r>
              <a:rPr lang="en-IN" b="1">
                <a:solidFill>
                  <a:srgbClr val="00B050"/>
                </a:solidFill>
              </a:rPr>
              <a:t>(Meaning of national income)</a:t>
            </a:r>
            <a:endParaRPr lang="en-US" b="1">
              <a:solidFill>
                <a:srgbClr val="00B050"/>
              </a:solidFill>
            </a:endParaRPr>
          </a:p>
        </p:txBody>
      </p:sp>
      <p:sp>
        <p:nvSpPr>
          <p:cNvPr id="3" name="Content Placeholder 2">
            <a:extLst>
              <a:ext uri="{FF2B5EF4-FFF2-40B4-BE49-F238E27FC236}">
                <a16:creationId xmlns:a16="http://schemas.microsoft.com/office/drawing/2014/main" id="{E544358F-75F7-AB50-440A-9F1F6A2F5B5B}"/>
              </a:ext>
            </a:extLst>
          </p:cNvPr>
          <p:cNvSpPr>
            <a:spLocks noGrp="1"/>
          </p:cNvSpPr>
          <p:nvPr>
            <p:ph idx="1"/>
          </p:nvPr>
        </p:nvSpPr>
        <p:spPr/>
        <p:txBody>
          <a:bodyPr/>
          <a:lstStyle/>
          <a:p>
            <a:pPr marL="0" indent="0">
              <a:buNone/>
            </a:pPr>
            <a:r>
              <a:rPr lang="en-IN" b="1">
                <a:solidFill>
                  <a:srgbClr val="0070C0"/>
                </a:solidFill>
              </a:rPr>
              <a:t>किसी देश के व्यक्तियों तथा संस्थाओं द्वारा 1 वर्ष में अर्जित आय का योग ही राष्ट्रीय आय है। दूसरे शब्दों में, राष्ट्रीय आय किसी राष्ट्र की वह संपत्ति है जो उसे प्रतिवर्ष उपलब्ध होती है और जिस का आदान-प्रदान व उपयोग संभव होता है।</a:t>
            </a:r>
          </a:p>
          <a:p>
            <a:pPr marL="0" indent="0">
              <a:buNone/>
            </a:pPr>
            <a:r>
              <a:rPr lang="en-IN" b="1">
                <a:solidFill>
                  <a:srgbClr val="C00000"/>
                </a:solidFill>
              </a:rPr>
              <a:t>प्रो. मार्शल का दृष्टिकोण- </a:t>
            </a:r>
            <a:r>
              <a:rPr lang="en-IN" b="1">
                <a:solidFill>
                  <a:srgbClr val="0070C0"/>
                </a:solidFill>
              </a:rPr>
              <a:t>प्रो. मार्शल के अनुसार “किसी देश का श्रम या पूंजी उस देश के प्राकृतिक साधनों के साथ मिलकर प्रत्येक वर्ष भौतिक तथा आर्थिक वस्तुओं, जिसमें सेवाएं भी सम्मिलित हैं, कि निश्चित विशुद्ध मात्रा का उत्पादन करते हैं तथा इसमें विदेशी विनियोग से उत्पन्न होने वाली विशुद्ध आय भी जोड़ी जानी चाहिए। यही उस देश की प्रतिवर्ष वास्तविक आय या राष्ट्रीय लाभांश माना जाता है।”</a:t>
            </a:r>
            <a:endParaRPr lang="en-US" b="1">
              <a:solidFill>
                <a:srgbClr val="C00000"/>
              </a:solidFill>
            </a:endParaRPr>
          </a:p>
        </p:txBody>
      </p:sp>
    </p:spTree>
    <p:extLst>
      <p:ext uri="{BB962C8B-B14F-4D97-AF65-F5344CB8AC3E}">
        <p14:creationId xmlns:p14="http://schemas.microsoft.com/office/powerpoint/2010/main" val="15992385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170C6-B7AF-8E1D-BFF7-0925448B2277}"/>
              </a:ext>
            </a:extLst>
          </p:cNvPr>
          <p:cNvSpPr>
            <a:spLocks noGrp="1"/>
          </p:cNvSpPr>
          <p:nvPr>
            <p:ph type="title"/>
          </p:nvPr>
        </p:nvSpPr>
        <p:spPr/>
        <p:txBody>
          <a:bodyPr/>
          <a:lstStyle/>
          <a:p>
            <a:pPr algn="ctr"/>
            <a:r>
              <a:rPr lang="en-IN" b="1">
                <a:solidFill>
                  <a:srgbClr val="C00000"/>
                </a:solidFill>
              </a:rPr>
              <a:t>प्रो.पीगू का दृष्टिकोण</a:t>
            </a:r>
            <a:endParaRPr lang="en-US" b="1">
              <a:solidFill>
                <a:srgbClr val="C00000"/>
              </a:solidFill>
            </a:endParaRPr>
          </a:p>
        </p:txBody>
      </p:sp>
      <p:sp>
        <p:nvSpPr>
          <p:cNvPr id="3" name="Content Placeholder 2">
            <a:extLst>
              <a:ext uri="{FF2B5EF4-FFF2-40B4-BE49-F238E27FC236}">
                <a16:creationId xmlns:a16="http://schemas.microsoft.com/office/drawing/2014/main" id="{C43647D6-F913-FF4E-E35F-A58D16E1D215}"/>
              </a:ext>
            </a:extLst>
          </p:cNvPr>
          <p:cNvSpPr>
            <a:spLocks noGrp="1"/>
          </p:cNvSpPr>
          <p:nvPr>
            <p:ph idx="1"/>
          </p:nvPr>
        </p:nvSpPr>
        <p:spPr/>
        <p:txBody>
          <a:bodyPr>
            <a:normAutofit lnSpcReduction="10000"/>
          </a:bodyPr>
          <a:lstStyle/>
          <a:p>
            <a:r>
              <a:rPr lang="en-IN" b="1">
                <a:solidFill>
                  <a:srgbClr val="C00000"/>
                </a:solidFill>
              </a:rPr>
              <a:t>प्रो. मार्शल</a:t>
            </a:r>
            <a:r>
              <a:rPr lang="en-IN" b="1">
                <a:solidFill>
                  <a:srgbClr val="0070C0"/>
                </a:solidFill>
              </a:rPr>
              <a:t> की परिभाषा के दोषों को दूर करने तथा राष्ट्रीय आय की एक व्यवहारिक</a:t>
            </a:r>
          </a:p>
          <a:p>
            <a:pPr marL="0" indent="0">
              <a:buNone/>
            </a:pPr>
            <a:r>
              <a:rPr lang="en-IN" b="1">
                <a:solidFill>
                  <a:srgbClr val="0070C0"/>
                </a:solidFill>
              </a:rPr>
              <a:t>परिभाषा देने के उद्देश्य से </a:t>
            </a:r>
            <a:r>
              <a:rPr lang="en-IN" b="1">
                <a:solidFill>
                  <a:srgbClr val="C00000"/>
                </a:solidFill>
              </a:rPr>
              <a:t>प्रो. पीगू</a:t>
            </a:r>
            <a:r>
              <a:rPr lang="en-IN" b="1">
                <a:solidFill>
                  <a:srgbClr val="0070C0"/>
                </a:solidFill>
              </a:rPr>
              <a:t> ने राष्ट्रीय आय  को इस प्रकार व्यक्त किया “ राष्ट्रीय लाभांश किसी देश या समाज की भौतिक अथवा बाह्य आय का वह भाग है जिनमें विदेशों से प्राप्त होने वाली आय भी सम्मिलित है तथा जैसे मुद्रा के रूप में मापा जा सकता है।”</a:t>
            </a:r>
          </a:p>
          <a:p>
            <a:pPr marL="0" indent="0">
              <a:buNone/>
            </a:pPr>
            <a:r>
              <a:rPr lang="en-IN" b="1">
                <a:solidFill>
                  <a:srgbClr val="00B050"/>
                </a:solidFill>
              </a:rPr>
              <a:t>आलोचना(Criticism)</a:t>
            </a:r>
          </a:p>
          <a:p>
            <a:pPr marL="514350" indent="-514350">
              <a:buFont typeface="+mj-lt"/>
              <a:buAutoNum type="arabicPeriod"/>
            </a:pPr>
            <a:r>
              <a:rPr lang="en-IN" b="1">
                <a:solidFill>
                  <a:srgbClr val="0070C0"/>
                </a:solidFill>
              </a:rPr>
              <a:t>मुद्रा का आधार उचित नहीं</a:t>
            </a:r>
          </a:p>
          <a:p>
            <a:pPr marL="514350" indent="-514350">
              <a:buFont typeface="+mj-lt"/>
              <a:buAutoNum type="arabicPeriod"/>
            </a:pPr>
            <a:r>
              <a:rPr lang="en-IN" b="1">
                <a:solidFill>
                  <a:srgbClr val="0070C0"/>
                </a:solidFill>
              </a:rPr>
              <a:t>सभी अर्थव्यवस्थाओं में लागू नहीं है</a:t>
            </a:r>
          </a:p>
          <a:p>
            <a:pPr marL="514350" indent="-514350">
              <a:buFont typeface="+mj-lt"/>
              <a:buAutoNum type="arabicPeriod"/>
            </a:pPr>
            <a:r>
              <a:rPr lang="en-IN" b="1">
                <a:solidFill>
                  <a:srgbClr val="0070C0"/>
                </a:solidFill>
              </a:rPr>
              <a:t>राष्ट्रीय लाभांश की गणना में कठिनाई।</a:t>
            </a:r>
            <a:endParaRPr lang="en-US" b="1">
              <a:solidFill>
                <a:srgbClr val="0070C0"/>
              </a:solidFill>
            </a:endParaRPr>
          </a:p>
        </p:txBody>
      </p:sp>
    </p:spTree>
    <p:extLst>
      <p:ext uri="{BB962C8B-B14F-4D97-AF65-F5344CB8AC3E}">
        <p14:creationId xmlns:p14="http://schemas.microsoft.com/office/powerpoint/2010/main" val="36929644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F0B80-957F-1A84-9A91-DC3CAD7B2329}"/>
              </a:ext>
            </a:extLst>
          </p:cNvPr>
          <p:cNvSpPr>
            <a:spLocks noGrp="1"/>
          </p:cNvSpPr>
          <p:nvPr>
            <p:ph type="title"/>
          </p:nvPr>
        </p:nvSpPr>
        <p:spPr/>
        <p:txBody>
          <a:bodyPr/>
          <a:lstStyle/>
          <a:p>
            <a:pPr algn="ctr"/>
            <a:r>
              <a:rPr lang="en-IN" b="1">
                <a:solidFill>
                  <a:srgbClr val="C00000"/>
                </a:solidFill>
              </a:rPr>
              <a:t>प्रो. फिशर का दृष्टिकोण</a:t>
            </a:r>
            <a:endParaRPr lang="en-US" b="1">
              <a:solidFill>
                <a:srgbClr val="C00000"/>
              </a:solidFill>
            </a:endParaRPr>
          </a:p>
        </p:txBody>
      </p:sp>
      <p:sp>
        <p:nvSpPr>
          <p:cNvPr id="3" name="Content Placeholder 2">
            <a:extLst>
              <a:ext uri="{FF2B5EF4-FFF2-40B4-BE49-F238E27FC236}">
                <a16:creationId xmlns:a16="http://schemas.microsoft.com/office/drawing/2014/main" id="{62CD497B-0F75-02F3-1122-E6BA210784A9}"/>
              </a:ext>
            </a:extLst>
          </p:cNvPr>
          <p:cNvSpPr>
            <a:spLocks noGrp="1"/>
          </p:cNvSpPr>
          <p:nvPr>
            <p:ph idx="1"/>
          </p:nvPr>
        </p:nvSpPr>
        <p:spPr/>
        <p:txBody>
          <a:bodyPr/>
          <a:lstStyle/>
          <a:p>
            <a:r>
              <a:rPr lang="en-IN" b="1">
                <a:solidFill>
                  <a:srgbClr val="C00000"/>
                </a:solidFill>
              </a:rPr>
              <a:t>प्रो. फिशर</a:t>
            </a:r>
            <a:r>
              <a:rPr lang="en-IN" b="1">
                <a:solidFill>
                  <a:srgbClr val="0070C0"/>
                </a:solidFill>
              </a:rPr>
              <a:t> ने </a:t>
            </a:r>
            <a:r>
              <a:rPr lang="en-IN" b="1">
                <a:solidFill>
                  <a:srgbClr val="C00000"/>
                </a:solidFill>
              </a:rPr>
              <a:t>मार्शल</a:t>
            </a:r>
            <a:r>
              <a:rPr lang="en-IN" b="1">
                <a:solidFill>
                  <a:srgbClr val="0070C0"/>
                </a:solidFill>
              </a:rPr>
              <a:t> तथा </a:t>
            </a:r>
            <a:r>
              <a:rPr lang="en-IN" b="1">
                <a:solidFill>
                  <a:srgbClr val="C00000"/>
                </a:solidFill>
              </a:rPr>
              <a:t>पीगू</a:t>
            </a:r>
            <a:r>
              <a:rPr lang="en-IN" b="1">
                <a:solidFill>
                  <a:srgbClr val="0070C0"/>
                </a:solidFill>
              </a:rPr>
              <a:t>  से भिन्न दृष्टिकोण अपनाया। </a:t>
            </a:r>
            <a:r>
              <a:rPr lang="en-IN" b="1">
                <a:solidFill>
                  <a:srgbClr val="C00000"/>
                </a:solidFill>
              </a:rPr>
              <a:t>प्रो. फिशर</a:t>
            </a:r>
            <a:r>
              <a:rPr lang="en-IN" b="1">
                <a:solidFill>
                  <a:srgbClr val="0070C0"/>
                </a:solidFill>
              </a:rPr>
              <a:t> के अनुसार “राष्ट्रीय लाभांश अथवा आय में वही सेवाएं सम्मिलित की जाती हैं जोकि उपभोक्ताओं को अपने भौतिक अथवा मानवीय वातावरण द्वारा प्राप्त होती हैं” इस प्रकार एक पियानो अथवा ओवरकोट जो कि मेरे लिए इस वर्ष बनाया गया है, इस वर्ष की आय का भाग नहीं है अपितु पूंजी में वृद्धि है। केवल वही सेवाएं जो कि इनके प्रयोग से इस वर्ष मुझे मिलेंगी आय होगी।”</a:t>
            </a:r>
            <a:endParaRPr lang="en-US" b="1">
              <a:solidFill>
                <a:srgbClr val="0070C0"/>
              </a:solidFill>
            </a:endParaRPr>
          </a:p>
        </p:txBody>
      </p:sp>
    </p:spTree>
    <p:extLst>
      <p:ext uri="{BB962C8B-B14F-4D97-AF65-F5344CB8AC3E}">
        <p14:creationId xmlns:p14="http://schemas.microsoft.com/office/powerpoint/2010/main" val="35710320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FE841-A73E-6E54-CBF3-A231383FBE4D}"/>
              </a:ext>
            </a:extLst>
          </p:cNvPr>
          <p:cNvSpPr>
            <a:spLocks noGrp="1"/>
          </p:cNvSpPr>
          <p:nvPr>
            <p:ph type="title"/>
          </p:nvPr>
        </p:nvSpPr>
        <p:spPr/>
        <p:txBody>
          <a:bodyPr/>
          <a:lstStyle/>
          <a:p>
            <a:pPr algn="ctr"/>
            <a:r>
              <a:rPr lang="en-IN" b="1">
                <a:solidFill>
                  <a:srgbClr val="C00000"/>
                </a:solidFill>
              </a:rPr>
              <a:t>प्रो.साइमन कुजनेट्स का दृष्टिकोण</a:t>
            </a:r>
            <a:endParaRPr lang="en-US" b="1">
              <a:solidFill>
                <a:srgbClr val="C00000"/>
              </a:solidFill>
            </a:endParaRPr>
          </a:p>
        </p:txBody>
      </p:sp>
      <p:sp>
        <p:nvSpPr>
          <p:cNvPr id="3" name="Content Placeholder 2">
            <a:extLst>
              <a:ext uri="{FF2B5EF4-FFF2-40B4-BE49-F238E27FC236}">
                <a16:creationId xmlns:a16="http://schemas.microsoft.com/office/drawing/2014/main" id="{67913922-92D2-98AA-38E3-B7DB08594B2F}"/>
              </a:ext>
            </a:extLst>
          </p:cNvPr>
          <p:cNvSpPr>
            <a:spLocks noGrp="1"/>
          </p:cNvSpPr>
          <p:nvPr>
            <p:ph idx="1"/>
          </p:nvPr>
        </p:nvSpPr>
        <p:spPr/>
        <p:txBody>
          <a:bodyPr/>
          <a:lstStyle/>
          <a:p>
            <a:pPr marL="0" indent="0">
              <a:buNone/>
            </a:pPr>
            <a:r>
              <a:rPr lang="en-IN" b="1">
                <a:solidFill>
                  <a:srgbClr val="C00000"/>
                </a:solidFill>
              </a:rPr>
              <a:t>साइमन कुजनेट्स</a:t>
            </a:r>
            <a:r>
              <a:rPr lang="en-IN" b="1">
                <a:solidFill>
                  <a:srgbClr val="0070C0"/>
                </a:solidFill>
              </a:rPr>
              <a:t> का विचार बहुत कुछ </a:t>
            </a:r>
            <a:r>
              <a:rPr lang="en-IN" b="1">
                <a:solidFill>
                  <a:srgbClr val="C00000"/>
                </a:solidFill>
              </a:rPr>
              <a:t>फिशर</a:t>
            </a:r>
            <a:r>
              <a:rPr lang="en-IN" b="1">
                <a:solidFill>
                  <a:srgbClr val="0070C0"/>
                </a:solidFill>
              </a:rPr>
              <a:t> की धारणा से मिलता- जुलता है। उनके अनुसार ‘राष्ट्रीय आय वस्तुओं तथा सेवाओं की वह विशुद्ध उत्पत्ति है जो अंतिम उपभोक्ताओं के हाथ में पहुंचती है या देश के पूंजीगत सामान के स्टॉक में वृद्धि करती है।’ </a:t>
            </a:r>
            <a:endParaRPr lang="en-US" b="1">
              <a:solidFill>
                <a:srgbClr val="0070C0"/>
              </a:solidFill>
            </a:endParaRPr>
          </a:p>
        </p:txBody>
      </p:sp>
    </p:spTree>
    <p:extLst>
      <p:ext uri="{BB962C8B-B14F-4D97-AF65-F5344CB8AC3E}">
        <p14:creationId xmlns:p14="http://schemas.microsoft.com/office/powerpoint/2010/main" val="41021092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8A8B2-515C-011F-5D36-F2C104CB7E8C}"/>
              </a:ext>
            </a:extLst>
          </p:cNvPr>
          <p:cNvSpPr>
            <a:spLocks noGrp="1"/>
          </p:cNvSpPr>
          <p:nvPr>
            <p:ph type="title"/>
          </p:nvPr>
        </p:nvSpPr>
        <p:spPr/>
        <p:txBody>
          <a:bodyPr/>
          <a:lstStyle/>
          <a:p>
            <a:pPr algn="ctr"/>
            <a:r>
              <a:rPr lang="en-IN" b="1">
                <a:solidFill>
                  <a:srgbClr val="C00000"/>
                </a:solidFill>
              </a:rPr>
              <a:t>प्रो.कुरिहारा का दृष्टिकोण</a:t>
            </a:r>
            <a:endParaRPr lang="en-US" b="1">
              <a:solidFill>
                <a:srgbClr val="C00000"/>
              </a:solidFill>
            </a:endParaRPr>
          </a:p>
        </p:txBody>
      </p:sp>
      <p:sp>
        <p:nvSpPr>
          <p:cNvPr id="3" name="Content Placeholder 2">
            <a:extLst>
              <a:ext uri="{FF2B5EF4-FFF2-40B4-BE49-F238E27FC236}">
                <a16:creationId xmlns:a16="http://schemas.microsoft.com/office/drawing/2014/main" id="{EE83D0A1-E483-EB5E-D461-248CC3AA53CF}"/>
              </a:ext>
            </a:extLst>
          </p:cNvPr>
          <p:cNvSpPr>
            <a:spLocks noGrp="1"/>
          </p:cNvSpPr>
          <p:nvPr>
            <p:ph idx="1"/>
          </p:nvPr>
        </p:nvSpPr>
        <p:spPr>
          <a:xfrm>
            <a:off x="838200" y="1863725"/>
            <a:ext cx="10515600" cy="4351338"/>
          </a:xfrm>
        </p:spPr>
        <p:txBody>
          <a:bodyPr>
            <a:normAutofit fontScale="92500" lnSpcReduction="20000"/>
          </a:bodyPr>
          <a:lstStyle/>
          <a:p>
            <a:pPr marL="0" indent="0">
              <a:buNone/>
            </a:pPr>
            <a:r>
              <a:rPr lang="en-IN" b="1">
                <a:solidFill>
                  <a:srgbClr val="C00000"/>
                </a:solidFill>
              </a:rPr>
              <a:t>प्रो० कैनेथ के.कुरिहारा</a:t>
            </a:r>
            <a:r>
              <a:rPr lang="en-IN" b="1">
                <a:solidFill>
                  <a:srgbClr val="0070C0"/>
                </a:solidFill>
              </a:rPr>
              <a:t> ने राष्ट्रीय आय के तीन फलको का उल्लेख किया है जो निम्नवत है:</a:t>
            </a:r>
          </a:p>
          <a:p>
            <a:pPr marL="0" indent="0" algn="ctr">
              <a:buNone/>
            </a:pPr>
            <a:r>
              <a:rPr lang="en-IN" b="1">
                <a:solidFill>
                  <a:srgbClr val="0070C0"/>
                </a:solidFill>
              </a:rPr>
              <a:t> </a:t>
            </a:r>
            <a:r>
              <a:rPr lang="en-IN" b="1">
                <a:solidFill>
                  <a:srgbClr val="00B050"/>
                </a:solidFill>
              </a:rPr>
              <a:t>उत्पादन- फलक(production facet)</a:t>
            </a:r>
          </a:p>
          <a:p>
            <a:pPr marL="0" indent="0" algn="ctr">
              <a:buNone/>
            </a:pPr>
            <a:r>
              <a:rPr lang="en-IN" b="1">
                <a:solidFill>
                  <a:srgbClr val="0070C0"/>
                </a:solidFill>
              </a:rPr>
              <a:t>कुल उत्पाद =पूंजी आगत + श्रम आगत</a:t>
            </a:r>
          </a:p>
          <a:p>
            <a:pPr marL="0" indent="0" algn="ctr">
              <a:buNone/>
            </a:pPr>
            <a:r>
              <a:rPr lang="en-IN" b="1">
                <a:solidFill>
                  <a:srgbClr val="0070C0"/>
                </a:solidFill>
              </a:rPr>
              <a:t>Total output= capital input + labour input</a:t>
            </a:r>
          </a:p>
          <a:p>
            <a:pPr marL="0" indent="0" algn="ctr">
              <a:buNone/>
            </a:pPr>
            <a:r>
              <a:rPr lang="en-IN" b="1">
                <a:solidFill>
                  <a:srgbClr val="00B050"/>
                </a:solidFill>
              </a:rPr>
              <a:t>वितरण-फलक(distribution facet)</a:t>
            </a:r>
          </a:p>
          <a:p>
            <a:pPr marL="0" indent="0" algn="ctr">
              <a:buNone/>
            </a:pPr>
            <a:r>
              <a:rPr lang="en-IN" b="1">
                <a:solidFill>
                  <a:srgbClr val="0070C0"/>
                </a:solidFill>
              </a:rPr>
              <a:t>राष्ट्रीय आय= लाभ+ मजदूरी</a:t>
            </a:r>
          </a:p>
          <a:p>
            <a:pPr marL="0" indent="0" algn="ctr">
              <a:buNone/>
            </a:pPr>
            <a:r>
              <a:rPr lang="en-IN" b="1">
                <a:solidFill>
                  <a:srgbClr val="0070C0"/>
                </a:solidFill>
              </a:rPr>
              <a:t>National income= profits + wages</a:t>
            </a:r>
          </a:p>
          <a:p>
            <a:pPr marL="0" indent="0" algn="ctr">
              <a:buNone/>
            </a:pPr>
            <a:r>
              <a:rPr lang="en-IN" b="1">
                <a:solidFill>
                  <a:srgbClr val="00B050"/>
                </a:solidFill>
              </a:rPr>
              <a:t>व्यय –फलक(expenditure facet)</a:t>
            </a:r>
          </a:p>
          <a:p>
            <a:pPr marL="0" indent="0" algn="ctr">
              <a:buNone/>
            </a:pPr>
            <a:r>
              <a:rPr lang="en-IN" b="1">
                <a:solidFill>
                  <a:srgbClr val="0070C0"/>
                </a:solidFill>
              </a:rPr>
              <a:t>कुल व्यय= निवेश +उपभोग</a:t>
            </a:r>
          </a:p>
          <a:p>
            <a:pPr marL="0" indent="0" algn="ctr">
              <a:buNone/>
            </a:pPr>
            <a:r>
              <a:rPr lang="en-IN" b="1">
                <a:solidFill>
                  <a:srgbClr val="0070C0"/>
                </a:solidFill>
              </a:rPr>
              <a:t>Total outlay= investment + consumption </a:t>
            </a:r>
          </a:p>
        </p:txBody>
      </p:sp>
    </p:spTree>
    <p:extLst>
      <p:ext uri="{BB962C8B-B14F-4D97-AF65-F5344CB8AC3E}">
        <p14:creationId xmlns:p14="http://schemas.microsoft.com/office/powerpoint/2010/main" val="6563627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252E4-EB6D-0B1C-FB88-1E9FFC8BDB61}"/>
              </a:ext>
            </a:extLst>
          </p:cNvPr>
          <p:cNvSpPr>
            <a:spLocks noGrp="1"/>
          </p:cNvSpPr>
          <p:nvPr>
            <p:ph type="title"/>
          </p:nvPr>
        </p:nvSpPr>
        <p:spPr>
          <a:xfrm>
            <a:off x="838200" y="793750"/>
            <a:ext cx="10515600" cy="1325563"/>
          </a:xfrm>
        </p:spPr>
        <p:txBody>
          <a:bodyPr/>
          <a:lstStyle/>
          <a:p>
            <a:pPr algn="ctr"/>
            <a:r>
              <a:rPr lang="en-IN" b="1">
                <a:solidFill>
                  <a:srgbClr val="C00000"/>
                </a:solidFill>
              </a:rPr>
              <a:t>राष्ट्रीय आय  संबंधी महत्वपूर्ण अवधारणाएं</a:t>
            </a:r>
            <a:br>
              <a:rPr lang="en-IN" b="1">
                <a:solidFill>
                  <a:srgbClr val="C00000"/>
                </a:solidFill>
              </a:rPr>
            </a:br>
            <a:r>
              <a:rPr lang="en-IN" b="1">
                <a:solidFill>
                  <a:srgbClr val="00B050"/>
                </a:solidFill>
              </a:rPr>
              <a:t>Important concepts of national income</a:t>
            </a:r>
            <a:endParaRPr lang="en-US" b="1">
              <a:solidFill>
                <a:srgbClr val="00B050"/>
              </a:solidFill>
            </a:endParaRPr>
          </a:p>
        </p:txBody>
      </p:sp>
      <p:sp>
        <p:nvSpPr>
          <p:cNvPr id="3" name="Content Placeholder 2">
            <a:extLst>
              <a:ext uri="{FF2B5EF4-FFF2-40B4-BE49-F238E27FC236}">
                <a16:creationId xmlns:a16="http://schemas.microsoft.com/office/drawing/2014/main" id="{5A06E163-05CC-A441-6C74-EB1F546955F1}"/>
              </a:ext>
            </a:extLst>
          </p:cNvPr>
          <p:cNvSpPr>
            <a:spLocks noGrp="1"/>
          </p:cNvSpPr>
          <p:nvPr>
            <p:ph idx="1"/>
          </p:nvPr>
        </p:nvSpPr>
        <p:spPr>
          <a:xfrm>
            <a:off x="695325" y="2861468"/>
            <a:ext cx="10515600" cy="4351338"/>
          </a:xfrm>
        </p:spPr>
        <p:txBody>
          <a:bodyPr/>
          <a:lstStyle/>
          <a:p>
            <a:pPr marL="0" indent="0">
              <a:buNone/>
            </a:pPr>
            <a:r>
              <a:rPr lang="en-IN" b="1">
                <a:solidFill>
                  <a:srgbClr val="00B050"/>
                </a:solidFill>
              </a:rPr>
              <a:t>सकल राष्ट्रीय उत्पाद (Gross National product –GNP)</a:t>
            </a:r>
          </a:p>
          <a:p>
            <a:pPr marL="0" indent="0">
              <a:buNone/>
            </a:pPr>
            <a:r>
              <a:rPr lang="en-IN" b="1">
                <a:solidFill>
                  <a:srgbClr val="0070C0"/>
                </a:solidFill>
              </a:rPr>
              <a:t>सकल राष्ट्रीय उत्पाद, किसी दिए हुए समय में किसी देश के व्यक्तियों एवं संस्थाओं द्वारा उत्पादित वस्तुओं तथा सेवाओं का योग है अथवा मुद्रा के रूप में व्यक्त मूल्य है। इसमें उत्पादन क्रिया में प्रयोग में आने वाले प्लांट तथा मशीन के मूल्य में होने वाला ह्रास जुटा है</a:t>
            </a:r>
          </a:p>
          <a:p>
            <a:pPr marL="0" indent="0" algn="ctr">
              <a:buNone/>
            </a:pPr>
            <a:r>
              <a:rPr lang="en-IN" b="1">
                <a:solidFill>
                  <a:srgbClr val="C00000"/>
                </a:solidFill>
              </a:rPr>
              <a:t>GNP निर्मित वस्तुओं का समग्र मूल्य = जूते मूल्य का कुल योग = साधनों द्वारा अर्जित आय का कुल योग।</a:t>
            </a:r>
            <a:endParaRPr lang="en-US" b="1">
              <a:solidFill>
                <a:srgbClr val="C00000"/>
              </a:solidFill>
            </a:endParaRPr>
          </a:p>
        </p:txBody>
      </p:sp>
    </p:spTree>
    <p:extLst>
      <p:ext uri="{BB962C8B-B14F-4D97-AF65-F5344CB8AC3E}">
        <p14:creationId xmlns:p14="http://schemas.microsoft.com/office/powerpoint/2010/main" val="15903530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B09DB-CA86-4068-36FA-1621FEE16E76}"/>
              </a:ext>
            </a:extLst>
          </p:cNvPr>
          <p:cNvSpPr>
            <a:spLocks noGrp="1"/>
          </p:cNvSpPr>
          <p:nvPr>
            <p:ph type="title"/>
          </p:nvPr>
        </p:nvSpPr>
        <p:spPr>
          <a:xfrm>
            <a:off x="838200" y="758031"/>
            <a:ext cx="10515600" cy="1325563"/>
          </a:xfrm>
        </p:spPr>
        <p:txBody>
          <a:bodyPr/>
          <a:lstStyle/>
          <a:p>
            <a:pPr algn="ctr"/>
            <a:r>
              <a:rPr lang="en-IN" b="1">
                <a:solidFill>
                  <a:srgbClr val="C00000"/>
                </a:solidFill>
              </a:rPr>
              <a:t>निवल अथवा शुद्ध राष्ट्रीय उत्पाद </a:t>
            </a:r>
            <a:br>
              <a:rPr lang="en-IN" b="1">
                <a:solidFill>
                  <a:srgbClr val="C00000"/>
                </a:solidFill>
              </a:rPr>
            </a:br>
            <a:r>
              <a:rPr lang="en-IN" b="1">
                <a:solidFill>
                  <a:srgbClr val="00B050"/>
                </a:solidFill>
              </a:rPr>
              <a:t>(Net National product N.N.P.)</a:t>
            </a:r>
            <a:endParaRPr lang="en-US" b="1">
              <a:solidFill>
                <a:srgbClr val="00B050"/>
              </a:solidFill>
            </a:endParaRPr>
          </a:p>
        </p:txBody>
      </p:sp>
      <p:sp>
        <p:nvSpPr>
          <p:cNvPr id="3" name="Content Placeholder 2">
            <a:extLst>
              <a:ext uri="{FF2B5EF4-FFF2-40B4-BE49-F238E27FC236}">
                <a16:creationId xmlns:a16="http://schemas.microsoft.com/office/drawing/2014/main" id="{C8A88297-E1C4-FB10-0D61-22E98021BD2B}"/>
              </a:ext>
            </a:extLst>
          </p:cNvPr>
          <p:cNvSpPr>
            <a:spLocks noGrp="1"/>
          </p:cNvSpPr>
          <p:nvPr>
            <p:ph idx="1"/>
          </p:nvPr>
        </p:nvSpPr>
        <p:spPr>
          <a:xfrm>
            <a:off x="838200" y="2915047"/>
            <a:ext cx="10515600" cy="4351338"/>
          </a:xfrm>
        </p:spPr>
        <p:txBody>
          <a:bodyPr/>
          <a:lstStyle/>
          <a:p>
            <a:r>
              <a:rPr lang="en-IN" b="1">
                <a:solidFill>
                  <a:srgbClr val="0070C0"/>
                </a:solidFill>
              </a:rPr>
              <a:t>उत्पादन क्रिया में जो मशीन तथा पूंजीगत संपत्तियां प्रयोग में लाई जाती हैं ,उनके मूल्य में इस प्रकार के प्रयोग के कारण कुछ कमी होती है जिसे हम ह्रास (Depreciation) कह सकते हैं सकल राष्ट्रीय उत्पाद की गणना करते समय का ध्यान नहीं दिया जाता है । यदि इस सकल राष्ट्रीय उत्पाद में राष्ट्र की मात्रा घटा दी जाए तो उसे निबल राष्ट्रीय उत्पाद कहा जाता है।</a:t>
            </a:r>
          </a:p>
          <a:p>
            <a:pPr marL="0" indent="0" algn="ctr">
              <a:buNone/>
            </a:pPr>
            <a:r>
              <a:rPr lang="en-IN" b="1">
                <a:solidFill>
                  <a:srgbClr val="C00000"/>
                </a:solidFill>
              </a:rPr>
              <a:t>शुद्ध राष्ट्रीय =उत्पाद सकल राष्ट्रीय उत्पाद – ह्रास</a:t>
            </a:r>
          </a:p>
          <a:p>
            <a:pPr marL="0" indent="0" algn="ctr">
              <a:buNone/>
            </a:pPr>
            <a:endParaRPr lang="en-IN" b="1">
              <a:solidFill>
                <a:srgbClr val="00B050"/>
              </a:solidFill>
            </a:endParaRPr>
          </a:p>
          <a:p>
            <a:pPr marL="0" indent="0">
              <a:buNone/>
            </a:pPr>
            <a:endParaRPr lang="en-US" b="1">
              <a:solidFill>
                <a:srgbClr val="0070C0"/>
              </a:solidFill>
            </a:endParaRPr>
          </a:p>
        </p:txBody>
      </p:sp>
    </p:spTree>
    <p:extLst>
      <p:ext uri="{BB962C8B-B14F-4D97-AF65-F5344CB8AC3E}">
        <p14:creationId xmlns:p14="http://schemas.microsoft.com/office/powerpoint/2010/main" val="9657370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08F27-DF90-4B0D-012E-7A355E699D75}"/>
              </a:ext>
            </a:extLst>
          </p:cNvPr>
          <p:cNvSpPr>
            <a:spLocks noGrp="1"/>
          </p:cNvSpPr>
          <p:nvPr>
            <p:ph type="title"/>
          </p:nvPr>
        </p:nvSpPr>
        <p:spPr>
          <a:xfrm>
            <a:off x="838200" y="482204"/>
            <a:ext cx="10515600" cy="1690688"/>
          </a:xfrm>
        </p:spPr>
        <p:txBody>
          <a:bodyPr>
            <a:normAutofit fontScale="90000"/>
          </a:bodyPr>
          <a:lstStyle/>
          <a:p>
            <a:pPr algn="ctr"/>
            <a:r>
              <a:rPr lang="en-IN" b="1">
                <a:solidFill>
                  <a:srgbClr val="C00000"/>
                </a:solidFill>
              </a:rPr>
              <a:t>साधन लागत एवं बाजार मूल्य पर निबल राष्ट्रीय उत्पाद</a:t>
            </a:r>
            <a:br>
              <a:rPr lang="en-IN" b="1">
                <a:solidFill>
                  <a:srgbClr val="C00000"/>
                </a:solidFill>
              </a:rPr>
            </a:br>
            <a:r>
              <a:rPr lang="en-IN" b="1">
                <a:solidFill>
                  <a:srgbClr val="00B050"/>
                </a:solidFill>
              </a:rPr>
              <a:t>Net National product at market price factor cost </a:t>
            </a:r>
            <a:r>
              <a:rPr lang="en-IN" b="1">
                <a:solidFill>
                  <a:srgbClr val="C00000"/>
                </a:solidFill>
              </a:rPr>
              <a:t>या राष्ट्रीय आय </a:t>
            </a:r>
            <a:r>
              <a:rPr lang="en-IN" b="1">
                <a:solidFill>
                  <a:srgbClr val="00B050"/>
                </a:solidFill>
              </a:rPr>
              <a:t>(national income-NI)</a:t>
            </a:r>
            <a:endParaRPr lang="en-US" b="1">
              <a:solidFill>
                <a:srgbClr val="00B050"/>
              </a:solidFill>
            </a:endParaRPr>
          </a:p>
        </p:txBody>
      </p:sp>
      <p:sp>
        <p:nvSpPr>
          <p:cNvPr id="3" name="Content Placeholder 2">
            <a:extLst>
              <a:ext uri="{FF2B5EF4-FFF2-40B4-BE49-F238E27FC236}">
                <a16:creationId xmlns:a16="http://schemas.microsoft.com/office/drawing/2014/main" id="{A9746E42-BBDB-A079-BD72-4CC54BB65A00}"/>
              </a:ext>
            </a:extLst>
          </p:cNvPr>
          <p:cNvSpPr>
            <a:spLocks noGrp="1"/>
          </p:cNvSpPr>
          <p:nvPr>
            <p:ph idx="1"/>
          </p:nvPr>
        </p:nvSpPr>
        <p:spPr>
          <a:xfrm>
            <a:off x="981075" y="2509440"/>
            <a:ext cx="10515600" cy="4351338"/>
          </a:xfrm>
        </p:spPr>
        <p:txBody>
          <a:bodyPr/>
          <a:lstStyle/>
          <a:p>
            <a:r>
              <a:rPr lang="en-IN" b="1">
                <a:solidFill>
                  <a:srgbClr val="0070C0"/>
                </a:solidFill>
              </a:rPr>
              <a:t>किसी भी अर्थव्यवस्था में उत्पादित वस्तुएं तथा सेवाएं विभिन्न उत्पादन के साधनों के प्रयोग के कारण प्राप्त होती हैं। इन साधनों को सामान्य रूप से चार भागों में बांटा जा सकता है- श्रमिक, भूमिपति, पूंजीपति, तथा साहसी।</a:t>
            </a:r>
          </a:p>
          <a:p>
            <a:r>
              <a:rPr lang="en-IN" b="1">
                <a:solidFill>
                  <a:srgbClr val="0070C0"/>
                </a:solidFill>
              </a:rPr>
              <a:t>देश की संपूर्ण जनसंख्या को उत्पादन के इन्ही 4 साधनों के वर्गो में बांटा जा सकता है किसी विशेष वर्ष में उत्पादन के इन साधनों को जो आय प्राप्त होती है, उसी का योग ही अर्थव्यवस्था की समग्र आय होगी।</a:t>
            </a:r>
          </a:p>
          <a:p>
            <a:r>
              <a:rPr lang="en-IN" b="1">
                <a:solidFill>
                  <a:srgbClr val="0070C0"/>
                </a:solidFill>
              </a:rPr>
              <a:t>दूसरे शब्दों में मजदूर को प्राप्त होने वाली मजदूरी ,भूमिपति को लगान, पूंजीपति को ब्याज तथा साहसी को प्राप्त होने वाले लाभ का योग ही राष्ट्रीय आय होगी । इसे हम साधन - लागत  पर अनुगणित ( Calculated) राष्ट्रीय आय भी कह सकते हैं।</a:t>
            </a:r>
            <a:endParaRPr lang="en-US" b="1">
              <a:solidFill>
                <a:srgbClr val="0070C0"/>
              </a:solidFill>
            </a:endParaRPr>
          </a:p>
        </p:txBody>
      </p:sp>
    </p:spTree>
    <p:extLst>
      <p:ext uri="{BB962C8B-B14F-4D97-AF65-F5344CB8AC3E}">
        <p14:creationId xmlns:p14="http://schemas.microsoft.com/office/powerpoint/2010/main" val="39198439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4BF33-6E26-E504-5BF1-73F54C17D789}"/>
              </a:ext>
            </a:extLst>
          </p:cNvPr>
          <p:cNvSpPr>
            <a:spLocks noGrp="1"/>
          </p:cNvSpPr>
          <p:nvPr>
            <p:ph type="title"/>
          </p:nvPr>
        </p:nvSpPr>
        <p:spPr>
          <a:xfrm>
            <a:off x="838200" y="579437"/>
            <a:ext cx="10515600" cy="1325563"/>
          </a:xfrm>
        </p:spPr>
        <p:txBody>
          <a:bodyPr>
            <a:normAutofit fontScale="90000"/>
          </a:bodyPr>
          <a:lstStyle/>
          <a:p>
            <a:pPr algn="ctr"/>
            <a:r>
              <a:rPr lang="en-IN" b="1">
                <a:solidFill>
                  <a:srgbClr val="C00000"/>
                </a:solidFill>
              </a:rPr>
              <a:t>सकल राष्ट्रीय व्यय  योग्य व्यक्तिगत आय व्यक्तिगत आय</a:t>
            </a:r>
            <a:br>
              <a:rPr lang="en-IN" b="1">
                <a:solidFill>
                  <a:srgbClr val="C00000"/>
                </a:solidFill>
              </a:rPr>
            </a:br>
            <a:r>
              <a:rPr lang="en-IN" b="1">
                <a:solidFill>
                  <a:srgbClr val="00B050"/>
                </a:solidFill>
              </a:rPr>
              <a:t>(Gross national expenditure, disposable personal income, personal income)</a:t>
            </a:r>
            <a:endParaRPr lang="en-US" b="1">
              <a:solidFill>
                <a:srgbClr val="00B050"/>
              </a:solidFill>
            </a:endParaRPr>
          </a:p>
        </p:txBody>
      </p:sp>
      <p:sp>
        <p:nvSpPr>
          <p:cNvPr id="3" name="Content Placeholder 2">
            <a:extLst>
              <a:ext uri="{FF2B5EF4-FFF2-40B4-BE49-F238E27FC236}">
                <a16:creationId xmlns:a16="http://schemas.microsoft.com/office/drawing/2014/main" id="{3ACA68C8-2A30-D315-12B4-4F741A6457A0}"/>
              </a:ext>
            </a:extLst>
          </p:cNvPr>
          <p:cNvSpPr>
            <a:spLocks noGrp="1"/>
          </p:cNvSpPr>
          <p:nvPr>
            <p:ph idx="1"/>
          </p:nvPr>
        </p:nvSpPr>
        <p:spPr>
          <a:xfrm>
            <a:off x="838200" y="2530475"/>
            <a:ext cx="10515600" cy="4351338"/>
          </a:xfrm>
        </p:spPr>
        <p:txBody>
          <a:bodyPr>
            <a:normAutofit lnSpcReduction="10000"/>
          </a:bodyPr>
          <a:lstStyle/>
          <a:p>
            <a:pPr marL="0" indent="0">
              <a:buNone/>
            </a:pPr>
            <a:r>
              <a:rPr lang="en-IN" b="1">
                <a:solidFill>
                  <a:srgbClr val="C00000"/>
                </a:solidFill>
              </a:rPr>
              <a:t>सकल राष्ट्रीय व्यय - </a:t>
            </a:r>
            <a:r>
              <a:rPr lang="en-IN" b="1">
                <a:solidFill>
                  <a:srgbClr val="0070C0"/>
                </a:solidFill>
              </a:rPr>
              <a:t>किसी विशेष वर्ष में किसी देश के निवासियों द्वारा किए गए व्यय का योग ही सकल राष्ट्रीय व्यय है </a:t>
            </a:r>
          </a:p>
          <a:p>
            <a:pPr marL="0" indent="0">
              <a:buNone/>
            </a:pPr>
            <a:r>
              <a:rPr lang="en-IN" b="1">
                <a:solidFill>
                  <a:srgbClr val="C00000"/>
                </a:solidFill>
              </a:rPr>
              <a:t>व्यय योग्य व्यक्तिगत आय – </a:t>
            </a:r>
            <a:r>
              <a:rPr lang="en-IN" b="1">
                <a:solidFill>
                  <a:srgbClr val="0070C0"/>
                </a:solidFill>
              </a:rPr>
              <a:t>प्रत्यक्ष व्यक्तिगत करों जैसे आयकर को निकालने के बाद जो व्यक्तिगत आय बच जाती है वही व्यय योग्य आय  हैं।</a:t>
            </a:r>
          </a:p>
          <a:p>
            <a:pPr marL="0" indent="0">
              <a:buNone/>
            </a:pPr>
            <a:r>
              <a:rPr lang="en-IN" b="1">
                <a:solidFill>
                  <a:srgbClr val="C00000"/>
                </a:solidFill>
              </a:rPr>
              <a:t>व्यक्तिगत आय – </a:t>
            </a:r>
            <a:r>
              <a:rPr lang="en-IN" b="1">
                <a:solidFill>
                  <a:srgbClr val="0070C0"/>
                </a:solidFill>
              </a:rPr>
              <a:t>व्यक्तिगत आय व्यक्तियों द्वारा सभी स्रोतों से अर्जित आय का योग है।इस प्रकार व्यक्तिगत आय को ज्ञात करने के लिए राष्ट्रीय आय में से निम्नलिखित को हटा दिया जाना चाहिए-</a:t>
            </a:r>
          </a:p>
          <a:p>
            <a:pPr marL="514350" indent="-514350">
              <a:buFont typeface="+mj-lt"/>
              <a:buAutoNum type="arabicPeriod"/>
            </a:pPr>
            <a:r>
              <a:rPr lang="en-IN" b="1">
                <a:solidFill>
                  <a:srgbClr val="0070C0"/>
                </a:solidFill>
              </a:rPr>
              <a:t>सामाजिक बीमा में लोगों द्वारा दिए गए अंशदान।</a:t>
            </a:r>
          </a:p>
          <a:p>
            <a:pPr marL="514350" indent="-514350">
              <a:buFont typeface="+mj-lt"/>
              <a:buAutoNum type="arabicPeriod"/>
            </a:pPr>
            <a:r>
              <a:rPr lang="en-IN" b="1">
                <a:solidFill>
                  <a:srgbClr val="0070C0"/>
                </a:solidFill>
              </a:rPr>
              <a:t>कंपनी लाभ पर कर दायित्व।</a:t>
            </a:r>
          </a:p>
          <a:p>
            <a:pPr marL="514350" indent="-514350">
              <a:buFont typeface="+mj-lt"/>
              <a:buAutoNum type="arabicPeriod"/>
            </a:pPr>
            <a:r>
              <a:rPr lang="en-IN" b="1">
                <a:solidFill>
                  <a:srgbClr val="0070C0"/>
                </a:solidFill>
              </a:rPr>
              <a:t>अवितरित कंपनी लाभ।</a:t>
            </a:r>
          </a:p>
          <a:p>
            <a:pPr marL="0" indent="0">
              <a:buNone/>
            </a:pPr>
            <a:endParaRPr lang="en-IN" b="1"/>
          </a:p>
        </p:txBody>
      </p:sp>
    </p:spTree>
    <p:extLst>
      <p:ext uri="{BB962C8B-B14F-4D97-AF65-F5344CB8AC3E}">
        <p14:creationId xmlns:p14="http://schemas.microsoft.com/office/powerpoint/2010/main" val="13417166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1F598-D3B9-972F-53C8-C7352AFFA059}"/>
              </a:ext>
            </a:extLst>
          </p:cNvPr>
          <p:cNvSpPr>
            <a:spLocks noGrp="1"/>
          </p:cNvSpPr>
          <p:nvPr>
            <p:ph type="title"/>
          </p:nvPr>
        </p:nvSpPr>
        <p:spPr/>
        <p:txBody>
          <a:bodyPr/>
          <a:lstStyle/>
          <a:p>
            <a:pPr algn="ctr"/>
            <a:r>
              <a:rPr lang="en-IN" b="1">
                <a:solidFill>
                  <a:srgbClr val="C00000"/>
                </a:solidFill>
              </a:rPr>
              <a:t>प्रति व्यक्ति आय की धारणा (concept of Per Capita income)</a:t>
            </a:r>
            <a:endParaRPr lang="en-US" b="1">
              <a:solidFill>
                <a:srgbClr val="C00000"/>
              </a:solidFill>
            </a:endParaRPr>
          </a:p>
        </p:txBody>
      </p:sp>
      <p:sp>
        <p:nvSpPr>
          <p:cNvPr id="3" name="Content Placeholder 2">
            <a:extLst>
              <a:ext uri="{FF2B5EF4-FFF2-40B4-BE49-F238E27FC236}">
                <a16:creationId xmlns:a16="http://schemas.microsoft.com/office/drawing/2014/main" id="{2B6FAA6C-F397-B4E8-13F4-39E2404F9661}"/>
              </a:ext>
            </a:extLst>
          </p:cNvPr>
          <p:cNvSpPr>
            <a:spLocks noGrp="1"/>
          </p:cNvSpPr>
          <p:nvPr>
            <p:ph idx="1"/>
          </p:nvPr>
        </p:nvSpPr>
        <p:spPr>
          <a:xfrm>
            <a:off x="838200" y="2506662"/>
            <a:ext cx="10515600" cy="4351338"/>
          </a:xfrm>
        </p:spPr>
        <p:txBody>
          <a:bodyPr/>
          <a:lstStyle/>
          <a:p>
            <a:r>
              <a:rPr lang="en-IN" b="1">
                <a:solidFill>
                  <a:srgbClr val="0070C0"/>
                </a:solidFill>
              </a:rPr>
              <a:t>जब कोई राष्ट्रीय आय को जनसंख्या से भाग दे देते हैं तो प्रति व्यक्ति आय प्राप्त हो जाती है –</a:t>
            </a:r>
          </a:p>
          <a:p>
            <a:pPr marL="0" indent="0" algn="ctr">
              <a:buNone/>
            </a:pPr>
            <a:r>
              <a:rPr lang="en-IN" b="1">
                <a:solidFill>
                  <a:srgbClr val="00B050"/>
                </a:solidFill>
              </a:rPr>
              <a:t>राष्ट्रीय आय</a:t>
            </a:r>
          </a:p>
          <a:p>
            <a:pPr marL="0" indent="0">
              <a:buNone/>
            </a:pPr>
            <a:r>
              <a:rPr lang="en-IN" b="1">
                <a:solidFill>
                  <a:srgbClr val="00B050"/>
                </a:solidFill>
              </a:rPr>
              <a:t>                   प्रति व्यक्ति आय  =  _______________</a:t>
            </a:r>
          </a:p>
          <a:p>
            <a:pPr marL="0" indent="0" algn="ctr">
              <a:buNone/>
            </a:pPr>
            <a:r>
              <a:rPr lang="en-IN" b="1">
                <a:solidFill>
                  <a:srgbClr val="00B050"/>
                </a:solidFill>
              </a:rPr>
              <a:t>जनसंख्या</a:t>
            </a:r>
          </a:p>
          <a:p>
            <a:pPr marL="0" indent="0">
              <a:buNone/>
            </a:pPr>
            <a:endParaRPr lang="en-IN" b="1"/>
          </a:p>
          <a:p>
            <a:pPr marL="0" indent="0">
              <a:buNone/>
            </a:pPr>
            <a:endParaRPr lang="en-US" b="1"/>
          </a:p>
        </p:txBody>
      </p:sp>
    </p:spTree>
    <p:extLst>
      <p:ext uri="{BB962C8B-B14F-4D97-AF65-F5344CB8AC3E}">
        <p14:creationId xmlns:p14="http://schemas.microsoft.com/office/powerpoint/2010/main" val="18492193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20</Slides>
  <Notes>0</Notes>
  <HiddenSlides>0</HiddenSlide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बी.ए. प्रथम वर्ष, द्वितीय सेमेस्टर</vt:lpstr>
      <vt:lpstr>इकाई -1</vt:lpstr>
      <vt:lpstr>सूक्ष्म तथा व्यापक अर्थशास्त्र में अंतर</vt:lpstr>
      <vt:lpstr>समष्टि अर्थशास्त्र: अर्थ, महत्व एवं सीमाएं (macroeconomics: meaning importance and limitations)</vt:lpstr>
      <vt:lpstr>समष्टि अर्थशास्त्र का विकास (Development of macro economics)</vt:lpstr>
      <vt:lpstr>समष्टि अर्थशास्त्र का महत्व (Importance of macr oeconomics)</vt:lpstr>
      <vt:lpstr>समष्टि अर्थशास्त्र की सीमाएं (Limitations)</vt:lpstr>
      <vt:lpstr>समष्टि अर्थशास्त्र की विभिन्न संरचनाऍं(प्रकार) (Various Forms of micro Economics )</vt:lpstr>
      <vt:lpstr>राष्ट्रीय आय का परिचय (introduction to national income)</vt:lpstr>
      <vt:lpstr>राष्ट्रीय आय का अनुमान लगाना तथा इससे संबंधित आंकड़े प्राप्त करना निम्नलिखित कारणों से महत्वपूर्ण है-</vt:lpstr>
      <vt:lpstr>राष्ट्रीय आय का अर्थ (Meaning of national income)</vt:lpstr>
      <vt:lpstr>प्रो.पीगू का दृष्टिकोण</vt:lpstr>
      <vt:lpstr>प्रो. फिशर का दृष्टिकोण</vt:lpstr>
      <vt:lpstr>प्रो.साइमन कुजनेट्स का दृष्टिकोण</vt:lpstr>
      <vt:lpstr>प्रो.कुरिहारा का दृष्टिकोण</vt:lpstr>
      <vt:lpstr>राष्ट्रीय आय  संबंधी महत्वपूर्ण अवधारणाएं Important concepts of national income</vt:lpstr>
      <vt:lpstr>निवल अथवा शुद्ध राष्ट्रीय उत्पाद  (Net National product N.N.P.)</vt:lpstr>
      <vt:lpstr>साधन लागत एवं बाजार मूल्य पर निबल राष्ट्रीय उत्पाद Net National product at market price factor cost या राष्ट्रीय आय (national income-NI)</vt:lpstr>
      <vt:lpstr>सकल राष्ट्रीय व्यय  योग्य व्यक्तिगत आय व्यक्तिगत आय (Gross national expenditure, disposable personal income, personal income)</vt:lpstr>
      <vt:lpstr>प्रति व्यक्ति आय की धारणा (concept of Per Capita income)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बी.ए. प्रथम वर्ष, द्वितीय सेमेस्टर</dc:title>
  <dc:creator>Unknown User</dc:creator>
  <cp:lastModifiedBy>Unknown User</cp:lastModifiedBy>
  <cp:revision>8</cp:revision>
  <dcterms:created xsi:type="dcterms:W3CDTF">2022-05-30T05:25:06Z</dcterms:created>
  <dcterms:modified xsi:type="dcterms:W3CDTF">2022-06-08T07:43:06Z</dcterms:modified>
</cp:coreProperties>
</file>