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presProps" Target="presProps.xml" /><Relationship Id="rId50"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viewProps" Target="viewProps.xml" /><Relationship Id="rId8" Type="http://schemas.openxmlformats.org/officeDocument/2006/relationships/slide" Target="slides/slide7.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73E3-E690-5CF9-C020-E7EEB7B78E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2985B2-B855-FD34-33D4-73F2911217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F42C59-BD8F-5176-4D23-8BC822729CCF}"/>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5" name="Footer Placeholder 4">
            <a:extLst>
              <a:ext uri="{FF2B5EF4-FFF2-40B4-BE49-F238E27FC236}">
                <a16:creationId xmlns:a16="http://schemas.microsoft.com/office/drawing/2014/main" id="{54F23798-F978-A9EA-B76C-982AAD956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49520-B122-3C79-7612-680252B7826F}"/>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1950059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78FF-5AAF-9639-457A-8E41AEC353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8A3F4C-2AB6-89DF-034F-DF259ADC61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EB38CB-6F08-89E8-70D6-DEF740AE3145}"/>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5" name="Footer Placeholder 4">
            <a:extLst>
              <a:ext uri="{FF2B5EF4-FFF2-40B4-BE49-F238E27FC236}">
                <a16:creationId xmlns:a16="http://schemas.microsoft.com/office/drawing/2014/main" id="{2DB939F9-796A-DCE2-75F8-D7AF4BF0AF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3922F8-C4B3-53F8-FDA1-764F5B07AEF0}"/>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238922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FF7F8-B2FE-7D88-9A4D-E9AD334CBB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E17EF9-5922-7C8B-51C2-1AFA266132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CD04B5-A0FA-DEC3-2CC2-16F3BB24503F}"/>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5" name="Footer Placeholder 4">
            <a:extLst>
              <a:ext uri="{FF2B5EF4-FFF2-40B4-BE49-F238E27FC236}">
                <a16:creationId xmlns:a16="http://schemas.microsoft.com/office/drawing/2014/main" id="{B4CC7B39-0220-B72E-7254-23B4033DB2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DF5D75-E955-E44B-DFCE-363B2B7B7568}"/>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1311146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D6DBB-42B5-0452-17E1-3CD3521D7A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640C2F-8EBF-3E7F-72D9-614307E5E5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3D41E6-618D-E984-34D9-37E7BF3D6F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92A56C-2246-59A9-5B66-B128A0967D63}"/>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6" name="Footer Placeholder 5">
            <a:extLst>
              <a:ext uri="{FF2B5EF4-FFF2-40B4-BE49-F238E27FC236}">
                <a16:creationId xmlns:a16="http://schemas.microsoft.com/office/drawing/2014/main" id="{1D120DB0-A541-133B-0E2F-84FD8E09CE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60D624-2DBD-C88C-6F54-1B0519958093}"/>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204279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276E4-E0DA-A541-2FC5-9E83157E5E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07923E-FB8B-0881-AA99-20307A68CC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E41564-B3A1-50CC-D687-4659B9662B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F5A95E-5D31-7FF3-1C53-74EF27883D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1DC23C-3509-9D96-2105-AC7116ED41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4AFB9E-5D85-2F20-6AE6-B894764557DF}"/>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8" name="Footer Placeholder 7">
            <a:extLst>
              <a:ext uri="{FF2B5EF4-FFF2-40B4-BE49-F238E27FC236}">
                <a16:creationId xmlns:a16="http://schemas.microsoft.com/office/drawing/2014/main" id="{B88BFD17-7736-075B-B1F9-13C25EF90A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C87C23-DA3B-18CC-5491-D5BB9CCACF02}"/>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83396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9AA72-CE53-6A12-97A1-CD3C1D4FF5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8EB121-5B31-D977-79EB-87398369814A}"/>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4" name="Footer Placeholder 3">
            <a:extLst>
              <a:ext uri="{FF2B5EF4-FFF2-40B4-BE49-F238E27FC236}">
                <a16:creationId xmlns:a16="http://schemas.microsoft.com/office/drawing/2014/main" id="{EEBAF4AD-7D61-4D5B-99C7-2FF3551D61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54DB02-860A-1AEF-3994-B2F4667F2466}"/>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4227822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05B551-4A9D-600F-1C05-16C4B8122CDD}"/>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3" name="Footer Placeholder 2">
            <a:extLst>
              <a:ext uri="{FF2B5EF4-FFF2-40B4-BE49-F238E27FC236}">
                <a16:creationId xmlns:a16="http://schemas.microsoft.com/office/drawing/2014/main" id="{17837481-4132-F576-6085-5E89143EA0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CDAD2-A9AF-D9D5-5D7D-58D6B8EBBCAB}"/>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1626919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D5DBB-D872-80BC-FE77-0F32BAA8A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370FF8-0EB2-7376-132E-07FF831CEC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FB807D-C88C-BD6D-E221-533626A91D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098235-376F-3CD1-9290-8FD86B52DD7F}"/>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6" name="Footer Placeholder 5">
            <a:extLst>
              <a:ext uri="{FF2B5EF4-FFF2-40B4-BE49-F238E27FC236}">
                <a16:creationId xmlns:a16="http://schemas.microsoft.com/office/drawing/2014/main" id="{B5D72CCB-477E-89F3-2B72-B16CF6904F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B6CDC4-9445-329B-C73D-3175A6EA528E}"/>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322739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33E5C-AF05-4C36-94BA-36A93FFC0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6631AE-B482-865F-9AEE-FB95896A6E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5E054A-30AD-96DB-1603-3CC4E43545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C1C217-C418-7DB5-1E48-AA8D7F095009}"/>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6" name="Footer Placeholder 5">
            <a:extLst>
              <a:ext uri="{FF2B5EF4-FFF2-40B4-BE49-F238E27FC236}">
                <a16:creationId xmlns:a16="http://schemas.microsoft.com/office/drawing/2014/main" id="{9F458A72-6F85-5E8D-E51C-0AB8B5236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7F8049-A529-0CD6-2F9E-742BE16E2A63}"/>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9497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48113-F980-0AA4-FB7E-65FFE4ABDF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E5B4C8-8D26-4705-9FB2-874748C913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9120A5-E61B-71B1-FA1F-E7939F128AC6}"/>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5" name="Footer Placeholder 4">
            <a:extLst>
              <a:ext uri="{FF2B5EF4-FFF2-40B4-BE49-F238E27FC236}">
                <a16:creationId xmlns:a16="http://schemas.microsoft.com/office/drawing/2014/main" id="{276430C0-65E0-72CB-D159-CA977DCA5A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31CA3-5B40-715B-A6D8-F1C906B37611}"/>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736148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FE5302-FBEA-4CAC-0D1C-819780E840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189F9B-9248-5234-F15B-674109D9A8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E89491-0C84-4BC7-85AF-A1C27A0BD4A2}"/>
              </a:ext>
            </a:extLst>
          </p:cNvPr>
          <p:cNvSpPr>
            <a:spLocks noGrp="1"/>
          </p:cNvSpPr>
          <p:nvPr>
            <p:ph type="dt" sz="half" idx="10"/>
          </p:nvPr>
        </p:nvSpPr>
        <p:spPr/>
        <p:txBody>
          <a:bodyPr/>
          <a:lstStyle/>
          <a:p>
            <a:fld id="{344833B5-2ACA-5449-98B4-558E039C2A58}" type="datetimeFigureOut">
              <a:rPr lang="en-US"/>
              <a:t>6/8/2022</a:t>
            </a:fld>
            <a:endParaRPr lang="en-US"/>
          </a:p>
        </p:txBody>
      </p:sp>
      <p:sp>
        <p:nvSpPr>
          <p:cNvPr id="5" name="Footer Placeholder 4">
            <a:extLst>
              <a:ext uri="{FF2B5EF4-FFF2-40B4-BE49-F238E27FC236}">
                <a16:creationId xmlns:a16="http://schemas.microsoft.com/office/drawing/2014/main" id="{E7D5A6DE-48AC-F16D-C7F4-7A5AD4E21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1DC822-4F6D-0891-C2ED-DE968A19A729}"/>
              </a:ext>
            </a:extLst>
          </p:cNvPr>
          <p:cNvSpPr>
            <a:spLocks noGrp="1"/>
          </p:cNvSpPr>
          <p:nvPr>
            <p:ph type="sldNum" sz="quarter" idx="12"/>
          </p:nvPr>
        </p:nvSpPr>
        <p:spPr/>
        <p:txBody>
          <a:bodyPr/>
          <a:lstStyle/>
          <a:p>
            <a:fld id="{FFDF47BE-E316-9B42-8F1E-17C6BA0AC32D}" type="slidenum">
              <a:rPr lang="en-US"/>
              <a:t>‹#›</a:t>
            </a:fld>
            <a:endParaRPr lang="en-US"/>
          </a:p>
        </p:txBody>
      </p:sp>
    </p:spTree>
    <p:extLst>
      <p:ext uri="{BB962C8B-B14F-4D97-AF65-F5344CB8AC3E}">
        <p14:creationId xmlns:p14="http://schemas.microsoft.com/office/powerpoint/2010/main" val="2280105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578652-8A6B-DF0C-BE06-76E82E28FB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B558C2-C9E2-8C28-4BE3-57C2F2D788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74DE1E-16F8-E428-3372-557DDCA63D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4833B5-2ACA-5449-98B4-558E039C2A58}" type="datetimeFigureOut">
              <a:rPr lang="en-US"/>
              <a:t>6/8/2022</a:t>
            </a:fld>
            <a:endParaRPr lang="en-US"/>
          </a:p>
        </p:txBody>
      </p:sp>
      <p:sp>
        <p:nvSpPr>
          <p:cNvPr id="5" name="Footer Placeholder 4">
            <a:extLst>
              <a:ext uri="{FF2B5EF4-FFF2-40B4-BE49-F238E27FC236}">
                <a16:creationId xmlns:a16="http://schemas.microsoft.com/office/drawing/2014/main" id="{3821E35F-CD08-0687-7FCD-A1D02DC7B8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6A9932-D908-C620-06F2-BC9CF0BE1E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F47BE-E316-9B42-8F1E-17C6BA0AC32D}" type="slidenum">
              <a:rPr lang="en-US"/>
              <a:t>‹#›</a:t>
            </a:fld>
            <a:endParaRPr lang="en-US"/>
          </a:p>
        </p:txBody>
      </p:sp>
    </p:spTree>
    <p:extLst>
      <p:ext uri="{BB962C8B-B14F-4D97-AF65-F5344CB8AC3E}">
        <p14:creationId xmlns:p14="http://schemas.microsoft.com/office/powerpoint/2010/main" val="3982967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701DA-A3A3-7BD8-E989-241007C370BD}"/>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32262DAC-65A8-D1D6-9F8F-5FFD4D50069A}"/>
              </a:ext>
            </a:extLst>
          </p:cNvPr>
          <p:cNvSpPr>
            <a:spLocks noGrp="1"/>
          </p:cNvSpPr>
          <p:nvPr>
            <p:ph type="subTitle" idx="1"/>
          </p:nvPr>
        </p:nvSpPr>
        <p:spPr/>
        <p:txBody>
          <a:bodyPr/>
          <a:lstStyle/>
          <a:p>
            <a:r>
              <a:rPr lang="en-IN" b="1">
                <a:solidFill>
                  <a:srgbClr val="C00000"/>
                </a:solidFill>
              </a:rPr>
              <a:t>इकाई -5</a:t>
            </a:r>
            <a:endParaRPr lang="en-US" b="1">
              <a:solidFill>
                <a:srgbClr val="C00000"/>
              </a:solidFill>
            </a:endParaRPr>
          </a:p>
        </p:txBody>
      </p:sp>
    </p:spTree>
    <p:extLst>
      <p:ext uri="{BB962C8B-B14F-4D97-AF65-F5344CB8AC3E}">
        <p14:creationId xmlns:p14="http://schemas.microsoft.com/office/powerpoint/2010/main" val="1892351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C648C-FA7F-3906-0132-7227C07AAE62}"/>
              </a:ext>
            </a:extLst>
          </p:cNvPr>
          <p:cNvSpPr>
            <a:spLocks noGrp="1"/>
          </p:cNvSpPr>
          <p:nvPr>
            <p:ph type="title"/>
          </p:nvPr>
        </p:nvSpPr>
        <p:spPr/>
        <p:txBody>
          <a:bodyPr>
            <a:normAutofit fontScale="90000"/>
          </a:bodyPr>
          <a:lstStyle/>
          <a:p>
            <a:pPr algn="ctr"/>
            <a:r>
              <a:rPr lang="en-IN" b="1">
                <a:solidFill>
                  <a:srgbClr val="C00000"/>
                </a:solidFill>
              </a:rPr>
              <a:t>सामान्य विनियोग  एवं सरकारी व्यय</a:t>
            </a:r>
            <a:br>
              <a:rPr lang="en-IN" b="1">
                <a:solidFill>
                  <a:srgbClr val="C00000"/>
                </a:solidFill>
              </a:rPr>
            </a:br>
            <a:r>
              <a:rPr lang="en-IN" b="1">
                <a:solidFill>
                  <a:srgbClr val="00B050"/>
                </a:solidFill>
              </a:rPr>
              <a:t>(Simple investment and government expenditure)</a:t>
            </a:r>
            <a:endParaRPr lang="en-US" b="1">
              <a:solidFill>
                <a:srgbClr val="00B050"/>
              </a:solidFill>
            </a:endParaRPr>
          </a:p>
        </p:txBody>
      </p:sp>
      <p:sp>
        <p:nvSpPr>
          <p:cNvPr id="3" name="Content Placeholder 2">
            <a:extLst>
              <a:ext uri="{FF2B5EF4-FFF2-40B4-BE49-F238E27FC236}">
                <a16:creationId xmlns:a16="http://schemas.microsoft.com/office/drawing/2014/main" id="{B6F95113-862F-E68E-7902-31B08F7F724B}"/>
              </a:ext>
            </a:extLst>
          </p:cNvPr>
          <p:cNvSpPr>
            <a:spLocks noGrp="1"/>
          </p:cNvSpPr>
          <p:nvPr>
            <p:ph idx="1"/>
          </p:nvPr>
        </p:nvSpPr>
        <p:spPr/>
        <p:txBody>
          <a:bodyPr/>
          <a:lstStyle/>
          <a:p>
            <a:r>
              <a:rPr lang="en-IN" b="1">
                <a:solidFill>
                  <a:srgbClr val="0070C0"/>
                </a:solidFill>
              </a:rPr>
              <a:t>   निवेश विनियोग का आशय</a:t>
            </a:r>
          </a:p>
          <a:p>
            <a:pPr marL="0" indent="0">
              <a:buNone/>
            </a:pPr>
            <a:r>
              <a:rPr lang="en-IN" b="1">
                <a:solidFill>
                  <a:srgbClr val="0070C0"/>
                </a:solidFill>
              </a:rPr>
              <a:t>उत्पादन - कार्य मैं जिन वस्तुओं का उपयोग किया जाता है उन्हें हम दो श्रेणियों में रख सकते हैं- प्रथम प्रवृत्ति की निःशुल्क  देन तथा द्वितीय जिनमें मनुष्य का त्याग निहित है उत्पादन में लगाई जाने वाली वस्तुएं जो प्रकृति की नि:शुल्क देन है, भूमि कहलाती है। तथा वे वस्तुएं, जो मनुष्य के त्याग का परिणाम है अर्थात जो प्रकृति की साशुल्क देन है, पूंजी कहलाती है इन पूंजी वस्तुओं को उत्पादन कार्य में लगाने की क्रिया को निवेश अथवा विनियोग कहते हैं।</a:t>
            </a:r>
            <a:endParaRPr lang="en-US" b="1">
              <a:solidFill>
                <a:srgbClr val="0070C0"/>
              </a:solidFill>
            </a:endParaRPr>
          </a:p>
        </p:txBody>
      </p:sp>
    </p:spTree>
    <p:extLst>
      <p:ext uri="{BB962C8B-B14F-4D97-AF65-F5344CB8AC3E}">
        <p14:creationId xmlns:p14="http://schemas.microsoft.com/office/powerpoint/2010/main" val="2115035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6FA4-E667-B15A-A1B9-FC3A1D9350BA}"/>
              </a:ext>
            </a:extLst>
          </p:cNvPr>
          <p:cNvSpPr>
            <a:spLocks noGrp="1"/>
          </p:cNvSpPr>
          <p:nvPr>
            <p:ph type="title"/>
          </p:nvPr>
        </p:nvSpPr>
        <p:spPr/>
        <p:txBody>
          <a:bodyPr/>
          <a:lstStyle/>
          <a:p>
            <a:r>
              <a:rPr lang="en-IN" b="1">
                <a:solidFill>
                  <a:srgbClr val="C00000"/>
                </a:solidFill>
              </a:rPr>
              <a:t>वित्तीय निवेश एवं वास्तविक निवेश</a:t>
            </a:r>
            <a:endParaRPr lang="en-US" b="1">
              <a:solidFill>
                <a:srgbClr val="C00000"/>
              </a:solidFill>
            </a:endParaRPr>
          </a:p>
        </p:txBody>
      </p:sp>
      <p:sp>
        <p:nvSpPr>
          <p:cNvPr id="3" name="Content Placeholder 2">
            <a:extLst>
              <a:ext uri="{FF2B5EF4-FFF2-40B4-BE49-F238E27FC236}">
                <a16:creationId xmlns:a16="http://schemas.microsoft.com/office/drawing/2014/main" id="{2FC72D4F-E12F-7395-0CEE-E4256071BD49}"/>
              </a:ext>
            </a:extLst>
          </p:cNvPr>
          <p:cNvSpPr>
            <a:spLocks noGrp="1"/>
          </p:cNvSpPr>
          <p:nvPr>
            <p:ph idx="1"/>
          </p:nvPr>
        </p:nvSpPr>
        <p:spPr/>
        <p:txBody>
          <a:bodyPr>
            <a:normAutofit fontScale="92500" lnSpcReduction="10000"/>
          </a:bodyPr>
          <a:lstStyle/>
          <a:p>
            <a:pPr marL="0" indent="0">
              <a:buNone/>
            </a:pPr>
            <a:r>
              <a:rPr lang="en-IN" b="1">
                <a:solidFill>
                  <a:srgbClr val="0070C0"/>
                </a:solidFill>
              </a:rPr>
              <a:t>वित्तीय निवेश से तात्पर्य पहले से ही विद्वान संपत्ति को क्रय करना है, जैसे -पहले से ही विधमान शेयर, सिक्योरिटी, पूंजीगत परिसंपत्ति आदि का क्रय करना है।</a:t>
            </a:r>
          </a:p>
          <a:p>
            <a:pPr marL="0" indent="0">
              <a:buNone/>
            </a:pPr>
            <a:r>
              <a:rPr lang="en-IN" b="1">
                <a:solidFill>
                  <a:srgbClr val="0070C0"/>
                </a:solidFill>
              </a:rPr>
              <a:t>    कीन्स के आय तथा रोजगार सिद्धांत में विनियोग से तात्पर्य ‘वास्तविक निवेश’ से होता है ‘वास्तविक निवेश’ से तात्पर्य देश की भौतिक पूंजी के संग्रह में वृद्धि करना होता है, जैसे- नवीन कारखानों का निर्माण ,नई मशीन का निर्माण आदि। वास्तविक निवेश से आशय देश में उपलब्ध कुल पूंजीगत परिसंपत्ति से नहीं है, बल्कि देश में पूंजीगत परिसंपत्ति में वृद्धि से है। वास्तविक निवेश के परिणाम स्वरूप न केवल नवीन पूंजीगत परिसंपत्ति का निर्माण होता है बल्कि रोजगार तथा राष्ट्रीय आय में भी वृद्धि होती है।</a:t>
            </a:r>
          </a:p>
          <a:p>
            <a:pPr marL="0" indent="0">
              <a:buNone/>
            </a:pPr>
            <a:r>
              <a:rPr lang="en-IN" b="1">
                <a:solidFill>
                  <a:srgbClr val="0070C0"/>
                </a:solidFill>
              </a:rPr>
              <a:t>दूसरे शब्दों में, वास्तविक निवेश के अर्थव्यवस्था पर तीन प्रभाव होते हैं- प्रथम नवीन पूंजीगत परिसंपत्ति का निर्माण , द्वितीय  रोजगार के स्तर में वृद्धि , तथा तृतीय राष्ट्रीय आय में वृद्धि से संबंधित होता है।</a:t>
            </a:r>
            <a:endParaRPr lang="en-US" b="1">
              <a:solidFill>
                <a:srgbClr val="0070C0"/>
              </a:solidFill>
            </a:endParaRPr>
          </a:p>
        </p:txBody>
      </p:sp>
    </p:spTree>
    <p:extLst>
      <p:ext uri="{BB962C8B-B14F-4D97-AF65-F5344CB8AC3E}">
        <p14:creationId xmlns:p14="http://schemas.microsoft.com/office/powerpoint/2010/main" val="2372116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E1396-46D6-FDEB-0430-C8928DE2438B}"/>
              </a:ext>
            </a:extLst>
          </p:cNvPr>
          <p:cNvSpPr>
            <a:spLocks noGrp="1"/>
          </p:cNvSpPr>
          <p:nvPr>
            <p:ph type="title"/>
          </p:nvPr>
        </p:nvSpPr>
        <p:spPr/>
        <p:txBody>
          <a:bodyPr/>
          <a:lstStyle/>
          <a:p>
            <a:r>
              <a:rPr lang="en-IN" b="1">
                <a:solidFill>
                  <a:srgbClr val="C00000"/>
                </a:solidFill>
              </a:rPr>
              <a:t>निवेश (विनियोग) के प्रकार</a:t>
            </a:r>
            <a:endParaRPr lang="en-US" b="1">
              <a:solidFill>
                <a:srgbClr val="C00000"/>
              </a:solidFill>
            </a:endParaRPr>
          </a:p>
        </p:txBody>
      </p:sp>
      <p:sp>
        <p:nvSpPr>
          <p:cNvPr id="3" name="Content Placeholder 2">
            <a:extLst>
              <a:ext uri="{FF2B5EF4-FFF2-40B4-BE49-F238E27FC236}">
                <a16:creationId xmlns:a16="http://schemas.microsoft.com/office/drawing/2014/main" id="{E4B6B00E-648F-A7DF-88AC-3392C87EDC8F}"/>
              </a:ext>
            </a:extLst>
          </p:cNvPr>
          <p:cNvSpPr>
            <a:spLocks noGrp="1"/>
          </p:cNvSpPr>
          <p:nvPr>
            <p:ph idx="1"/>
          </p:nvPr>
        </p:nvSpPr>
        <p:spPr/>
        <p:txBody>
          <a:bodyPr/>
          <a:lstStyle/>
          <a:p>
            <a:pPr marL="514350" indent="-514350">
              <a:buFont typeface="+mj-lt"/>
              <a:buAutoNum type="arabicPeriod"/>
            </a:pPr>
            <a:r>
              <a:rPr lang="en-IN" b="1">
                <a:solidFill>
                  <a:srgbClr val="0070C0"/>
                </a:solidFill>
              </a:rPr>
              <a:t>नियोजित तथा अनियोजित निवेश</a:t>
            </a:r>
          </a:p>
          <a:p>
            <a:pPr marL="514350" indent="-514350">
              <a:buFont typeface="+mj-lt"/>
              <a:buAutoNum type="arabicPeriod"/>
            </a:pPr>
            <a:r>
              <a:rPr lang="en-IN" b="1">
                <a:solidFill>
                  <a:srgbClr val="0070C0"/>
                </a:solidFill>
              </a:rPr>
              <a:t>पुलिस तथा शुद्ध निवेश</a:t>
            </a:r>
          </a:p>
          <a:p>
            <a:pPr marL="514350" indent="-514350">
              <a:buFont typeface="+mj-lt"/>
              <a:buAutoNum type="arabicPeriod"/>
            </a:pPr>
            <a:r>
              <a:rPr lang="en-IN" b="1">
                <a:solidFill>
                  <a:srgbClr val="0070C0"/>
                </a:solidFill>
              </a:rPr>
              <a:t>निजी निवेश तथा सार्वजनिक निवेश</a:t>
            </a:r>
          </a:p>
          <a:p>
            <a:pPr marL="514350" indent="-514350">
              <a:buFont typeface="+mj-lt"/>
              <a:buAutoNum type="arabicPeriod"/>
            </a:pPr>
            <a:r>
              <a:rPr lang="en-IN" b="1">
                <a:solidFill>
                  <a:srgbClr val="0070C0"/>
                </a:solidFill>
              </a:rPr>
              <a:t>स्वतंत्र निवेश तथा प्रेरित निवेश</a:t>
            </a:r>
            <a:endParaRPr lang="en-US" b="1">
              <a:solidFill>
                <a:srgbClr val="0070C0"/>
              </a:solidFill>
            </a:endParaRPr>
          </a:p>
        </p:txBody>
      </p:sp>
    </p:spTree>
    <p:extLst>
      <p:ext uri="{BB962C8B-B14F-4D97-AF65-F5344CB8AC3E}">
        <p14:creationId xmlns:p14="http://schemas.microsoft.com/office/powerpoint/2010/main" val="1718219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2ED4-3598-DA27-FB3B-327D3B5FEED6}"/>
              </a:ext>
            </a:extLst>
          </p:cNvPr>
          <p:cNvSpPr>
            <a:spLocks noGrp="1"/>
          </p:cNvSpPr>
          <p:nvPr>
            <p:ph type="title"/>
          </p:nvPr>
        </p:nvSpPr>
        <p:spPr/>
        <p:txBody>
          <a:bodyPr/>
          <a:lstStyle/>
          <a:p>
            <a:r>
              <a:rPr lang="en-IN" b="1">
                <a:solidFill>
                  <a:srgbClr val="C00000"/>
                </a:solidFill>
              </a:rPr>
              <a:t>सरकारी व्यय</a:t>
            </a:r>
            <a:endParaRPr lang="en-US" b="1">
              <a:solidFill>
                <a:srgbClr val="C00000"/>
              </a:solidFill>
            </a:endParaRPr>
          </a:p>
        </p:txBody>
      </p:sp>
      <p:sp>
        <p:nvSpPr>
          <p:cNvPr id="3" name="Content Placeholder 2">
            <a:extLst>
              <a:ext uri="{FF2B5EF4-FFF2-40B4-BE49-F238E27FC236}">
                <a16:creationId xmlns:a16="http://schemas.microsoft.com/office/drawing/2014/main" id="{3F3CED42-DD24-2A12-A6F9-C7A5D496E91B}"/>
              </a:ext>
            </a:extLst>
          </p:cNvPr>
          <p:cNvSpPr>
            <a:spLocks noGrp="1"/>
          </p:cNvSpPr>
          <p:nvPr>
            <p:ph idx="1"/>
          </p:nvPr>
        </p:nvSpPr>
        <p:spPr/>
        <p:txBody>
          <a:bodyPr/>
          <a:lstStyle/>
          <a:p>
            <a:pPr marL="0" indent="0">
              <a:buNone/>
            </a:pPr>
            <a:r>
              <a:rPr lang="en-IN" b="1">
                <a:solidFill>
                  <a:srgbClr val="0070C0"/>
                </a:solidFill>
              </a:rPr>
              <a:t>अर्थव्यवस्था में सरकार की केंद्रीय भूमिका होती है। सरकार की संरचना बहुत हद तक देश की सरकार के स्वरूप तथा उसके सुशासन पर निर्भर करती है। एक पूंजीवादी व्यवस्था में सरकार की भूमिका आर्थिक क्रियाओं को नियमित करने तथा उन में तालमेल स्थापित करने की होती है। जबकि दूसरी ओर एक समाजवादी व्यवस्था में सरकार नियोजन के द्वारा आर्थिक क्रियाओं का सीधे तौर पर आयोजन करती है और इनके संबंध में निर्णय लेती है अर्थव्यवस्था में सरकार की सहभागिता के फल स्वरुप इसे सरकारी क्षेत्र की संज्ञा दी जाती है।</a:t>
            </a:r>
            <a:endParaRPr lang="en-US" b="1">
              <a:solidFill>
                <a:srgbClr val="0070C0"/>
              </a:solidFill>
            </a:endParaRPr>
          </a:p>
        </p:txBody>
      </p:sp>
    </p:spTree>
    <p:extLst>
      <p:ext uri="{BB962C8B-B14F-4D97-AF65-F5344CB8AC3E}">
        <p14:creationId xmlns:p14="http://schemas.microsoft.com/office/powerpoint/2010/main" val="250972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EB006-4A06-4834-4E45-40ED91D4773A}"/>
              </a:ext>
            </a:extLst>
          </p:cNvPr>
          <p:cNvSpPr>
            <a:spLocks noGrp="1"/>
          </p:cNvSpPr>
          <p:nvPr>
            <p:ph type="title"/>
          </p:nvPr>
        </p:nvSpPr>
        <p:spPr/>
        <p:txBody>
          <a:bodyPr/>
          <a:lstStyle/>
          <a:p>
            <a:pPr algn="ctr"/>
            <a:r>
              <a:rPr lang="en-IN" b="1">
                <a:solidFill>
                  <a:srgbClr val="C00000"/>
                </a:solidFill>
              </a:rPr>
              <a:t>सरकारी - व्यय के प्रकार </a:t>
            </a:r>
            <a:r>
              <a:rPr lang="en-IN" b="1">
                <a:solidFill>
                  <a:srgbClr val="00B050"/>
                </a:solidFill>
              </a:rPr>
              <a:t>(Types of gob.expenditure)</a:t>
            </a:r>
            <a:endParaRPr lang="en-US" b="1">
              <a:solidFill>
                <a:srgbClr val="00B050"/>
              </a:solidFill>
            </a:endParaRPr>
          </a:p>
        </p:txBody>
      </p:sp>
      <p:sp>
        <p:nvSpPr>
          <p:cNvPr id="3" name="Content Placeholder 2">
            <a:extLst>
              <a:ext uri="{FF2B5EF4-FFF2-40B4-BE49-F238E27FC236}">
                <a16:creationId xmlns:a16="http://schemas.microsoft.com/office/drawing/2014/main" id="{1585F633-2A4F-A417-A7A7-2D8C0491F81B}"/>
              </a:ext>
            </a:extLst>
          </p:cNvPr>
          <p:cNvSpPr>
            <a:spLocks noGrp="1"/>
          </p:cNvSpPr>
          <p:nvPr>
            <p:ph idx="1"/>
          </p:nvPr>
        </p:nvSpPr>
        <p:spPr/>
        <p:txBody>
          <a:bodyPr/>
          <a:lstStyle/>
          <a:p>
            <a:pPr marL="0" indent="0">
              <a:buNone/>
            </a:pPr>
            <a:r>
              <a:rPr lang="en-IN" b="1">
                <a:solidFill>
                  <a:srgbClr val="C00000"/>
                </a:solidFill>
              </a:rPr>
              <a:t>सरकारी-</a:t>
            </a:r>
            <a:r>
              <a:rPr lang="en-IN" b="1">
                <a:solidFill>
                  <a:srgbClr val="0070C0"/>
                </a:solidFill>
              </a:rPr>
              <a:t> व्यय के दो प्रकार हैं- प्रथम सरकारी स्वायत्त निवेश एवं द्वितीय सरकारी उत्प्रेरित निवेश माना जाता है। वे सरकारी निवेश- निर्माण जो मांग, ब्याज की दर या अन्य शक्तियों से इस तरह उत्प्रेरित होते हैं जिस तरह निजी उत्प्रेरित निवेश के निर्णय होते हैं उन्हें सरकारी उत्प्रेरित निवेश कहेंगे। जो निवेश मांग ब्याज की दर को छोड़कर अन्य तथ्यों को ध्यान में रखकर किए जाते हैं। उन्हें सरकारी स्वायत्त निवेश कहेंगे।</a:t>
            </a:r>
            <a:endParaRPr lang="en-US" b="1">
              <a:solidFill>
                <a:srgbClr val="0070C0"/>
              </a:solidFill>
            </a:endParaRPr>
          </a:p>
        </p:txBody>
      </p:sp>
    </p:spTree>
    <p:extLst>
      <p:ext uri="{BB962C8B-B14F-4D97-AF65-F5344CB8AC3E}">
        <p14:creationId xmlns:p14="http://schemas.microsoft.com/office/powerpoint/2010/main" val="3198504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900D-9164-D258-F39F-840C4AD4C5F7}"/>
              </a:ext>
            </a:extLst>
          </p:cNvPr>
          <p:cNvSpPr>
            <a:spLocks noGrp="1"/>
          </p:cNvSpPr>
          <p:nvPr>
            <p:ph type="title"/>
          </p:nvPr>
        </p:nvSpPr>
        <p:spPr/>
        <p:txBody>
          <a:bodyPr/>
          <a:lstStyle/>
          <a:p>
            <a:pPr algn="ctr"/>
            <a:r>
              <a:rPr lang="en-IN" b="1">
                <a:solidFill>
                  <a:srgbClr val="C00000"/>
                </a:solidFill>
              </a:rPr>
              <a:t>उपभोग, विनियोग तथा आय </a:t>
            </a:r>
            <a:r>
              <a:rPr lang="en-IN" b="1">
                <a:solidFill>
                  <a:srgbClr val="00B050"/>
                </a:solidFill>
              </a:rPr>
              <a:t>(Consumption, investment and income)</a:t>
            </a:r>
            <a:endParaRPr lang="en-US" b="1">
              <a:solidFill>
                <a:srgbClr val="00B050"/>
              </a:solidFill>
            </a:endParaRPr>
          </a:p>
        </p:txBody>
      </p:sp>
      <p:sp>
        <p:nvSpPr>
          <p:cNvPr id="3" name="Content Placeholder 2">
            <a:extLst>
              <a:ext uri="{FF2B5EF4-FFF2-40B4-BE49-F238E27FC236}">
                <a16:creationId xmlns:a16="http://schemas.microsoft.com/office/drawing/2014/main" id="{4AA72EC0-A224-3560-E374-A645E2F6DB10}"/>
              </a:ext>
            </a:extLst>
          </p:cNvPr>
          <p:cNvSpPr>
            <a:spLocks noGrp="1"/>
          </p:cNvSpPr>
          <p:nvPr>
            <p:ph idx="1"/>
          </p:nvPr>
        </p:nvSpPr>
        <p:spPr/>
        <p:txBody>
          <a:bodyPr/>
          <a:lstStyle/>
          <a:p>
            <a:pPr marL="0" indent="0">
              <a:buNone/>
            </a:pPr>
            <a:r>
              <a:rPr lang="en-IN" b="1">
                <a:solidFill>
                  <a:srgbClr val="0070C0"/>
                </a:solidFill>
              </a:rPr>
              <a:t>सरकारी व्यय से कुल विनियोग की मात्रा में वृद्धि होती है तब इस वृद्धि के परिणाम स्वरूप अर्थव्यवस्था की कुल आय में वृद्धि हो जाती है। विनियोग वृद्धि का आय वृद्धि पर जो प्रभाव पड़ता है उसे </a:t>
            </a:r>
            <a:r>
              <a:rPr lang="en-IN" b="1">
                <a:solidFill>
                  <a:srgbClr val="C00000"/>
                </a:solidFill>
              </a:rPr>
              <a:t>किन्स</a:t>
            </a:r>
            <a:r>
              <a:rPr lang="en-IN" b="1">
                <a:solidFill>
                  <a:srgbClr val="0070C0"/>
                </a:solidFill>
              </a:rPr>
              <a:t> महोदय ने इसको गुणक प्रभाव कहां है और उपभोग वृद्धि का विनियोग वृद्धि पर जो प्रभाव पड़ता है उसे कीन्स के के बाद के अर्थशास्त्री त्वरक  प्रभाव कहते हैं</a:t>
            </a:r>
            <a:endParaRPr lang="en-US" b="1">
              <a:solidFill>
                <a:srgbClr val="0070C0"/>
              </a:solidFill>
            </a:endParaRPr>
          </a:p>
        </p:txBody>
      </p:sp>
    </p:spTree>
    <p:extLst>
      <p:ext uri="{BB962C8B-B14F-4D97-AF65-F5344CB8AC3E}">
        <p14:creationId xmlns:p14="http://schemas.microsoft.com/office/powerpoint/2010/main" val="3841888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3960-E696-3E98-F2DD-5622D8F31740}"/>
              </a:ext>
            </a:extLst>
          </p:cNvPr>
          <p:cNvSpPr>
            <a:spLocks noGrp="1"/>
          </p:cNvSpPr>
          <p:nvPr>
            <p:ph type="title"/>
          </p:nvPr>
        </p:nvSpPr>
        <p:spPr/>
        <p:txBody>
          <a:bodyPr/>
          <a:lstStyle/>
          <a:p>
            <a:pPr algn="ctr"/>
            <a:r>
              <a:rPr lang="en-IN" b="1">
                <a:solidFill>
                  <a:srgbClr val="C00000"/>
                </a:solidFill>
              </a:rPr>
              <a:t>गुणक  की अवधारणा</a:t>
            </a:r>
            <a:r>
              <a:rPr lang="en-IN" b="1">
                <a:solidFill>
                  <a:srgbClr val="00B050"/>
                </a:solidFill>
              </a:rPr>
              <a:t> (concept of multiplier)</a:t>
            </a:r>
            <a:endParaRPr lang="en-US" b="1">
              <a:solidFill>
                <a:srgbClr val="00B050"/>
              </a:solidFill>
            </a:endParaRPr>
          </a:p>
        </p:txBody>
      </p:sp>
      <p:sp>
        <p:nvSpPr>
          <p:cNvPr id="3" name="Content Placeholder 2">
            <a:extLst>
              <a:ext uri="{FF2B5EF4-FFF2-40B4-BE49-F238E27FC236}">
                <a16:creationId xmlns:a16="http://schemas.microsoft.com/office/drawing/2014/main" id="{03D612D6-0BAC-D68A-EFDC-E3B42DDE35F4}"/>
              </a:ext>
            </a:extLst>
          </p:cNvPr>
          <p:cNvSpPr>
            <a:spLocks noGrp="1"/>
          </p:cNvSpPr>
          <p:nvPr>
            <p:ph idx="1"/>
          </p:nvPr>
        </p:nvSpPr>
        <p:spPr/>
        <p:txBody>
          <a:bodyPr/>
          <a:lstStyle/>
          <a:p>
            <a:pPr marL="0" indent="0">
              <a:buNone/>
            </a:pPr>
            <a:r>
              <a:rPr lang="en-IN" b="1">
                <a:solidFill>
                  <a:srgbClr val="C00000"/>
                </a:solidFill>
              </a:rPr>
              <a:t>गुणक</a:t>
            </a:r>
            <a:r>
              <a:rPr lang="en-IN" b="1">
                <a:solidFill>
                  <a:srgbClr val="0070C0"/>
                </a:solidFill>
              </a:rPr>
              <a:t> - अवधारणा का प्रतिपादन 1931 में आर. एफ. कहान द्वारा हुआ जिसे 1936 में जे.एम.कीन्स ने अपने आर्थिक विश्लेषण में विशेष स्थान दिया। कीन्स महोदय ने आय वृद्धि हेतु समग्र मांग में वृद्धि  का सुझाव प्रस्तुत किया है। समग्र मांग में वृद्धि किस प्रकार  प्राप्त होगी इस समस्या के समाधान के लिए कीन्स ने विनियोग में वृद्धि का सुझाव दिया है।</a:t>
            </a:r>
          </a:p>
          <a:p>
            <a:pPr marL="0" indent="0">
              <a:buNone/>
            </a:pPr>
            <a:r>
              <a:rPr lang="en-IN" b="1">
                <a:solidFill>
                  <a:srgbClr val="0070C0"/>
                </a:solidFill>
              </a:rPr>
              <a:t>“यह गुणक (K) हमें यह बताता है कि जब कुल विनियोग  की मात्रा में वृद्धि होती है तब इस  वृद्धि के परिणाम स्वरुप कुल आए में जो वृद्धि होती है, वह विनियोग वृद्धि (K) के गुना होती है ।”</a:t>
            </a:r>
            <a:endParaRPr lang="en-US" b="1">
              <a:solidFill>
                <a:srgbClr val="0070C0"/>
              </a:solidFill>
            </a:endParaRPr>
          </a:p>
        </p:txBody>
      </p:sp>
    </p:spTree>
    <p:extLst>
      <p:ext uri="{BB962C8B-B14F-4D97-AF65-F5344CB8AC3E}">
        <p14:creationId xmlns:p14="http://schemas.microsoft.com/office/powerpoint/2010/main" val="672179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419C-06C0-0415-D429-F527D5975B4E}"/>
              </a:ext>
            </a:extLst>
          </p:cNvPr>
          <p:cNvSpPr>
            <a:spLocks noGrp="1"/>
          </p:cNvSpPr>
          <p:nvPr>
            <p:ph type="title"/>
          </p:nvPr>
        </p:nvSpPr>
        <p:spPr/>
        <p:txBody>
          <a:bodyPr/>
          <a:lstStyle/>
          <a:p>
            <a:pPr algn="ctr"/>
            <a:r>
              <a:rPr lang="en-IN" b="1">
                <a:solidFill>
                  <a:srgbClr val="C00000"/>
                </a:solidFill>
              </a:rPr>
              <a:t>त्वरक की अवधारणा</a:t>
            </a:r>
            <a:r>
              <a:rPr lang="en-IN" b="1">
                <a:solidFill>
                  <a:srgbClr val="00B050"/>
                </a:solidFill>
              </a:rPr>
              <a:t> (Concept of accelerator)</a:t>
            </a:r>
            <a:endParaRPr lang="en-US" b="1">
              <a:solidFill>
                <a:srgbClr val="00B050"/>
              </a:solidFill>
            </a:endParaRPr>
          </a:p>
        </p:txBody>
      </p:sp>
      <p:sp>
        <p:nvSpPr>
          <p:cNvPr id="3" name="Content Placeholder 2">
            <a:extLst>
              <a:ext uri="{FF2B5EF4-FFF2-40B4-BE49-F238E27FC236}">
                <a16:creationId xmlns:a16="http://schemas.microsoft.com/office/drawing/2014/main" id="{7EB00468-BA75-679D-7F4C-C9E7245B59FC}"/>
              </a:ext>
            </a:extLst>
          </p:cNvPr>
          <p:cNvSpPr>
            <a:spLocks noGrp="1"/>
          </p:cNvSpPr>
          <p:nvPr>
            <p:ph idx="1"/>
          </p:nvPr>
        </p:nvSpPr>
        <p:spPr/>
        <p:txBody>
          <a:bodyPr/>
          <a:lstStyle/>
          <a:p>
            <a:r>
              <a:rPr lang="en-IN" b="1">
                <a:solidFill>
                  <a:srgbClr val="0070C0"/>
                </a:solidFill>
              </a:rPr>
              <a:t>त्वरक सिद्धांत का उपयोग हैराड, सैम्युल्सन आदि आधुनिक अर्थशास्त्रियों ने राष्ट्रीय --आय निर्धारण के सिद्धांतों में, आय में</a:t>
            </a:r>
            <a:r>
              <a:rPr lang="en-IN" b="1">
                <a:solidFill>
                  <a:srgbClr val="C00000"/>
                </a:solidFill>
              </a:rPr>
              <a:t> “स्थाई संवृद्धि” </a:t>
            </a:r>
            <a:r>
              <a:rPr lang="en-IN" b="1">
                <a:solidFill>
                  <a:srgbClr val="0070C0"/>
                </a:solidFill>
              </a:rPr>
              <a:t>प्राप्त करने वाले मॉडलों, तथा व्यापार चक्र के सिद्धांतों में किया है, त्वरक सिद्धांत के अनुसार अंतिम उपभोक्ता- वस्तुओं की मांग में परिवर्तन होने पर पूंजीगत  माल की मांग मैं और अधिक परिवर्तन होता है। अतः  उपभोग के बढ़ने पर व्युत्पन्न  मांग में वृद्धि हो जाती है, फलस्वरुप उत्पादन को बढ़ाना होता है। जितने मूल्य का अतिरिक्त उत्पादन करना होता है, पूंजी का विनियोग उस उत्पादन g- का गुना करना पड़ता है अतः आय मैं सीमांत और विनियोग में सीमांत वृद्धि के अनुपात को त्वरक कह सकते हैं।</a:t>
            </a:r>
            <a:endParaRPr lang="en-US" b="1">
              <a:solidFill>
                <a:srgbClr val="0070C0"/>
              </a:solidFill>
            </a:endParaRPr>
          </a:p>
        </p:txBody>
      </p:sp>
    </p:spTree>
    <p:extLst>
      <p:ext uri="{BB962C8B-B14F-4D97-AF65-F5344CB8AC3E}">
        <p14:creationId xmlns:p14="http://schemas.microsoft.com/office/powerpoint/2010/main" val="2476951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DA0C-60B2-CF6C-C593-C09F2B831F73}"/>
              </a:ext>
            </a:extLst>
          </p:cNvPr>
          <p:cNvSpPr>
            <a:spLocks noGrp="1"/>
          </p:cNvSpPr>
          <p:nvPr>
            <p:ph type="title"/>
          </p:nvPr>
        </p:nvSpPr>
        <p:spPr/>
        <p:txBody>
          <a:bodyPr/>
          <a:lstStyle/>
          <a:p>
            <a:pPr algn="ctr"/>
            <a:r>
              <a:rPr lang="en-IN" b="1">
                <a:solidFill>
                  <a:srgbClr val="C00000"/>
                </a:solidFill>
              </a:rPr>
              <a:t>गुणक त्वरक अवधारणा </a:t>
            </a:r>
            <a:r>
              <a:rPr lang="en-IN" b="1">
                <a:solidFill>
                  <a:srgbClr val="00B050"/>
                </a:solidFill>
              </a:rPr>
              <a:t>(Multiplier accelerator relationship)</a:t>
            </a:r>
            <a:endParaRPr lang="en-US" b="1">
              <a:solidFill>
                <a:srgbClr val="00B050"/>
              </a:solidFill>
            </a:endParaRPr>
          </a:p>
        </p:txBody>
      </p:sp>
      <p:sp>
        <p:nvSpPr>
          <p:cNvPr id="3" name="Content Placeholder 2">
            <a:extLst>
              <a:ext uri="{FF2B5EF4-FFF2-40B4-BE49-F238E27FC236}">
                <a16:creationId xmlns:a16="http://schemas.microsoft.com/office/drawing/2014/main" id="{F0C12E4B-B3AD-696D-7119-8D6B5F57AB29}"/>
              </a:ext>
            </a:extLst>
          </p:cNvPr>
          <p:cNvSpPr>
            <a:spLocks noGrp="1"/>
          </p:cNvSpPr>
          <p:nvPr>
            <p:ph idx="1"/>
          </p:nvPr>
        </p:nvSpPr>
        <p:spPr/>
        <p:txBody>
          <a:bodyPr/>
          <a:lstStyle/>
          <a:p>
            <a:pPr marL="0" indent="0">
              <a:buNone/>
            </a:pPr>
            <a:r>
              <a:rPr lang="en-IN" b="1">
                <a:solidFill>
                  <a:srgbClr val="0070C0"/>
                </a:solidFill>
              </a:rPr>
              <a:t>विनियोग वृद्धि का प्रभाव आय - वृद्धि पर पड़ता है उसे</a:t>
            </a:r>
            <a:r>
              <a:rPr lang="en-IN" b="1">
                <a:solidFill>
                  <a:srgbClr val="C00000"/>
                </a:solidFill>
              </a:rPr>
              <a:t> “गुणक प्रभाव” </a:t>
            </a:r>
            <a:r>
              <a:rPr lang="en-IN" b="1">
                <a:solidFill>
                  <a:srgbClr val="0070C0"/>
                </a:solidFill>
              </a:rPr>
              <a:t>और उपभोग वृद्धि का प्रभाव विनियोग - वृद्धि पर पड़ता है उसे “त्वरक प्रभाव” कहते हैं। इस प्रकार से जो गुणक मैं जो</a:t>
            </a:r>
            <a:r>
              <a:rPr lang="en-IN" b="1">
                <a:solidFill>
                  <a:srgbClr val="C00000"/>
                </a:solidFill>
              </a:rPr>
              <a:t> “कारण” </a:t>
            </a:r>
            <a:r>
              <a:rPr lang="en-IN" b="1">
                <a:solidFill>
                  <a:srgbClr val="0070C0"/>
                </a:solidFill>
              </a:rPr>
              <a:t>है, त्वरक मैं वही “परिणाम” है और  त्वरक  में जो</a:t>
            </a:r>
            <a:r>
              <a:rPr lang="en-IN" b="1">
                <a:solidFill>
                  <a:srgbClr val="C00000"/>
                </a:solidFill>
              </a:rPr>
              <a:t> “कारण” </a:t>
            </a:r>
            <a:r>
              <a:rPr lang="en-IN" b="1">
                <a:solidFill>
                  <a:srgbClr val="0070C0"/>
                </a:solidFill>
              </a:rPr>
              <a:t>है गुणक में वही “परिणाम” है।</a:t>
            </a:r>
          </a:p>
          <a:p>
            <a:pPr marL="0" indent="0">
              <a:buNone/>
            </a:pPr>
            <a:r>
              <a:rPr lang="en-IN" b="1">
                <a:solidFill>
                  <a:srgbClr val="0070C0"/>
                </a:solidFill>
              </a:rPr>
              <a:t>इसके अतिरिक्त निष्कर्ष की दृष्टि से दोनों में समानता प्रदर्शित होती है, क्योंकि दोनों के मान सदैव धनात्मक और “इकाई से अधिक” प्राप्त होते हैं।</a:t>
            </a:r>
            <a:endParaRPr lang="en-US" b="1">
              <a:solidFill>
                <a:srgbClr val="0070C0"/>
              </a:solidFill>
            </a:endParaRPr>
          </a:p>
        </p:txBody>
      </p:sp>
    </p:spTree>
    <p:extLst>
      <p:ext uri="{BB962C8B-B14F-4D97-AF65-F5344CB8AC3E}">
        <p14:creationId xmlns:p14="http://schemas.microsoft.com/office/powerpoint/2010/main" val="191359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19FDE-81B4-AB1B-9841-054D7AA66655}"/>
              </a:ext>
            </a:extLst>
          </p:cNvPr>
          <p:cNvSpPr>
            <a:spLocks noGrp="1"/>
          </p:cNvSpPr>
          <p:nvPr>
            <p:ph type="title"/>
          </p:nvPr>
        </p:nvSpPr>
        <p:spPr/>
        <p:txBody>
          <a:bodyPr/>
          <a:lstStyle/>
          <a:p>
            <a:pPr algn="ctr"/>
            <a:r>
              <a:rPr lang="en-IN" b="1">
                <a:solidFill>
                  <a:srgbClr val="C00000"/>
                </a:solidFill>
              </a:rPr>
              <a:t>विनियोग गुणक</a:t>
            </a:r>
            <a:r>
              <a:rPr lang="en-IN" b="1">
                <a:solidFill>
                  <a:srgbClr val="00B050"/>
                </a:solidFill>
              </a:rPr>
              <a:t> (investment multipler)</a:t>
            </a:r>
            <a:endParaRPr lang="en-US" b="1">
              <a:solidFill>
                <a:srgbClr val="00B050"/>
              </a:solidFill>
            </a:endParaRPr>
          </a:p>
        </p:txBody>
      </p:sp>
      <p:sp>
        <p:nvSpPr>
          <p:cNvPr id="3" name="Content Placeholder 2">
            <a:extLst>
              <a:ext uri="{FF2B5EF4-FFF2-40B4-BE49-F238E27FC236}">
                <a16:creationId xmlns:a16="http://schemas.microsoft.com/office/drawing/2014/main" id="{85843C40-592F-302C-5162-C57C2FC35263}"/>
              </a:ext>
            </a:extLst>
          </p:cNvPr>
          <p:cNvSpPr>
            <a:spLocks noGrp="1"/>
          </p:cNvSpPr>
          <p:nvPr>
            <p:ph idx="1"/>
          </p:nvPr>
        </p:nvSpPr>
        <p:spPr/>
        <p:txBody>
          <a:bodyPr/>
          <a:lstStyle/>
          <a:p>
            <a:pPr marL="0" indent="0">
              <a:buNone/>
            </a:pPr>
            <a:r>
              <a:rPr lang="en-IN" b="1">
                <a:solidFill>
                  <a:srgbClr val="0070C0"/>
                </a:solidFill>
              </a:rPr>
              <a:t>गुणक का आशय (Meaning of multiplier)- </a:t>
            </a:r>
            <a:r>
              <a:rPr lang="en-IN" b="1">
                <a:solidFill>
                  <a:srgbClr val="C00000"/>
                </a:solidFill>
              </a:rPr>
              <a:t>कीन्स</a:t>
            </a:r>
            <a:r>
              <a:rPr lang="en-IN" b="1">
                <a:solidFill>
                  <a:srgbClr val="0070C0"/>
                </a:solidFill>
              </a:rPr>
              <a:t> ने अपने रोजगार सिद्धांत की व्याख्या में विनियोग गुणक के चर्चा स्पष्ट रूप से की है जिसकी प्रेरणा का स्त्रोत काहन का रोजगार गुणक ही है। पर कीन्स ने इस संबंध में स्पष्ट किया कि उनका विनियोग गुणक कामन के रोजगार गुणक  से भिन्न है। </a:t>
            </a:r>
            <a:r>
              <a:rPr lang="en-IN" b="1">
                <a:solidFill>
                  <a:srgbClr val="C00000"/>
                </a:solidFill>
              </a:rPr>
              <a:t>काहन</a:t>
            </a:r>
            <a:r>
              <a:rPr lang="en-IN" b="1">
                <a:solidFill>
                  <a:srgbClr val="0070C0"/>
                </a:solidFill>
              </a:rPr>
              <a:t> का गुणक इस गुणक से भिन्न है। क्योंकि उनका गुणन रोजगार- गुणक है तथा  यह गुणक विनियोग से और लोगों में प्रारंभिक रोजगार की मात्रा में वृद्धि होने के फलस्वरूप कुल रोजगार की मात्रा में हुई वृद्धि का मापन करता है। रोजगार गुणक तथा विनियोग गुणक का समान होना आवश्यक नहीं है क्योंकि आय तथा रोजगार का समान गति से बढ़ना अनिवार्य नहीं है।</a:t>
            </a:r>
            <a:endParaRPr lang="en-US" b="1">
              <a:solidFill>
                <a:srgbClr val="0070C0"/>
              </a:solidFill>
            </a:endParaRPr>
          </a:p>
        </p:txBody>
      </p:sp>
    </p:spTree>
    <p:extLst>
      <p:ext uri="{BB962C8B-B14F-4D97-AF65-F5344CB8AC3E}">
        <p14:creationId xmlns:p14="http://schemas.microsoft.com/office/powerpoint/2010/main" val="3985788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21ED-3425-5D89-6868-D5AE0DCB1D29}"/>
              </a:ext>
            </a:extLst>
          </p:cNvPr>
          <p:cNvSpPr>
            <a:spLocks noGrp="1"/>
          </p:cNvSpPr>
          <p:nvPr>
            <p:ph type="title"/>
          </p:nvPr>
        </p:nvSpPr>
        <p:spPr/>
        <p:txBody>
          <a:bodyPr/>
          <a:lstStyle/>
          <a:p>
            <a:pPr algn="ctr"/>
            <a:r>
              <a:rPr lang="en-IN" b="1">
                <a:solidFill>
                  <a:srgbClr val="C00000"/>
                </a:solidFill>
              </a:rPr>
              <a:t>कीन्स विनियोग गुणक </a:t>
            </a:r>
            <a:r>
              <a:rPr lang="en-IN" b="1">
                <a:solidFill>
                  <a:srgbClr val="00B050"/>
                </a:solidFill>
              </a:rPr>
              <a:t>(investment multiplier of keynes)</a:t>
            </a:r>
            <a:endParaRPr lang="en-US" b="1">
              <a:solidFill>
                <a:srgbClr val="00B050"/>
              </a:solidFill>
            </a:endParaRPr>
          </a:p>
        </p:txBody>
      </p:sp>
      <p:sp>
        <p:nvSpPr>
          <p:cNvPr id="3" name="Content Placeholder 2">
            <a:extLst>
              <a:ext uri="{FF2B5EF4-FFF2-40B4-BE49-F238E27FC236}">
                <a16:creationId xmlns:a16="http://schemas.microsoft.com/office/drawing/2014/main" id="{39167AD3-3B0F-F414-86AE-68942D771108}"/>
              </a:ext>
            </a:extLst>
          </p:cNvPr>
          <p:cNvSpPr>
            <a:spLocks noGrp="1"/>
          </p:cNvSpPr>
          <p:nvPr>
            <p:ph idx="1"/>
          </p:nvPr>
        </p:nvSpPr>
        <p:spPr/>
        <p:txBody>
          <a:bodyPr/>
          <a:lstStyle/>
          <a:p>
            <a:pPr marL="0" indent="0">
              <a:buNone/>
            </a:pPr>
            <a:r>
              <a:rPr lang="en-IN" b="1">
                <a:solidFill>
                  <a:srgbClr val="C00000"/>
                </a:solidFill>
              </a:rPr>
              <a:t>कीन्स</a:t>
            </a:r>
            <a:r>
              <a:rPr lang="en-IN" b="1">
                <a:solidFill>
                  <a:srgbClr val="0070C0"/>
                </a:solidFill>
              </a:rPr>
              <a:t> के अनुसार “यह गुणक प्रदर्शित करता है कि जब कुल विनियोग की मात्रा में वृद्धि होती है तब इस वृद्धि के परिणाम स्वरूप कुल आय में भी वृद्धि होती है जो विनियोग की वृद्धि की K गुना होती है।”</a:t>
            </a:r>
            <a:endParaRPr lang="en-US" b="1">
              <a:solidFill>
                <a:srgbClr val="0070C0"/>
              </a:solidFill>
            </a:endParaRPr>
          </a:p>
        </p:txBody>
      </p:sp>
    </p:spTree>
    <p:extLst>
      <p:ext uri="{BB962C8B-B14F-4D97-AF65-F5344CB8AC3E}">
        <p14:creationId xmlns:p14="http://schemas.microsoft.com/office/powerpoint/2010/main" val="2390309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7F2E5-A902-BBBA-FEDF-D25BCB03C3A3}"/>
              </a:ext>
            </a:extLst>
          </p:cNvPr>
          <p:cNvSpPr>
            <a:spLocks noGrp="1"/>
          </p:cNvSpPr>
          <p:nvPr>
            <p:ph type="title"/>
          </p:nvPr>
        </p:nvSpPr>
        <p:spPr/>
        <p:txBody>
          <a:bodyPr/>
          <a:lstStyle/>
          <a:p>
            <a:pPr algn="ctr"/>
            <a:r>
              <a:rPr lang="en-IN" b="1">
                <a:solidFill>
                  <a:srgbClr val="C00000"/>
                </a:solidFill>
              </a:rPr>
              <a:t>गुणक से संबंधित</a:t>
            </a:r>
            <a:endParaRPr lang="en-US" b="1">
              <a:solidFill>
                <a:srgbClr val="C00000"/>
              </a:solidFill>
            </a:endParaRPr>
          </a:p>
        </p:txBody>
      </p:sp>
      <p:sp>
        <p:nvSpPr>
          <p:cNvPr id="3" name="Content Placeholder 2">
            <a:extLst>
              <a:ext uri="{FF2B5EF4-FFF2-40B4-BE49-F238E27FC236}">
                <a16:creationId xmlns:a16="http://schemas.microsoft.com/office/drawing/2014/main" id="{C437D9F0-FCCB-0335-FBA0-28EF47FDCC05}"/>
              </a:ext>
            </a:extLst>
          </p:cNvPr>
          <p:cNvSpPr>
            <a:spLocks noGrp="1"/>
          </p:cNvSpPr>
          <p:nvPr>
            <p:ph idx="1"/>
          </p:nvPr>
        </p:nvSpPr>
        <p:spPr/>
        <p:txBody>
          <a:bodyPr/>
          <a:lstStyle/>
          <a:p>
            <a:pPr marL="514350" indent="-514350">
              <a:buFont typeface="+mj-lt"/>
              <a:buAutoNum type="arabicPeriod"/>
            </a:pPr>
            <a:r>
              <a:rPr lang="en-IN" b="1">
                <a:solidFill>
                  <a:srgbClr val="0070C0"/>
                </a:solidFill>
              </a:rPr>
              <a:t>गुणक का सीमांत उपभोग प्रवृत्ति से संबंध</a:t>
            </a:r>
          </a:p>
          <a:p>
            <a:pPr marL="514350" indent="-514350">
              <a:buFont typeface="+mj-lt"/>
              <a:buAutoNum type="arabicPeriod"/>
            </a:pPr>
            <a:r>
              <a:rPr lang="en-IN" b="1">
                <a:solidFill>
                  <a:srgbClr val="0070C0"/>
                </a:solidFill>
              </a:rPr>
              <a:t>गुणक का आकार</a:t>
            </a:r>
          </a:p>
          <a:p>
            <a:pPr marL="514350" indent="-514350">
              <a:buFont typeface="+mj-lt"/>
              <a:buAutoNum type="arabicPeriod"/>
            </a:pPr>
            <a:r>
              <a:rPr lang="en-IN" b="1">
                <a:solidFill>
                  <a:srgbClr val="0070C0"/>
                </a:solidFill>
              </a:rPr>
              <a:t>विनियोग गुणक की क्रिया (कार्य करण)</a:t>
            </a:r>
          </a:p>
          <a:p>
            <a:pPr marL="514350" indent="-514350">
              <a:buFont typeface="+mj-lt"/>
              <a:buAutoNum type="arabicPeriod"/>
            </a:pPr>
            <a:r>
              <a:rPr lang="en-IN" b="1">
                <a:solidFill>
                  <a:srgbClr val="0070C0"/>
                </a:solidFill>
              </a:rPr>
              <a:t>गुणक क्रिया का चित्र द्वारा स्पष्टीकरण</a:t>
            </a:r>
            <a:endParaRPr lang="en-US" b="1">
              <a:solidFill>
                <a:srgbClr val="0070C0"/>
              </a:solidFill>
            </a:endParaRPr>
          </a:p>
        </p:txBody>
      </p:sp>
    </p:spTree>
    <p:extLst>
      <p:ext uri="{BB962C8B-B14F-4D97-AF65-F5344CB8AC3E}">
        <p14:creationId xmlns:p14="http://schemas.microsoft.com/office/powerpoint/2010/main" val="339839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8A91-CD25-A746-667F-F1D0B837E80A}"/>
              </a:ext>
            </a:extLst>
          </p:cNvPr>
          <p:cNvSpPr>
            <a:spLocks noGrp="1"/>
          </p:cNvSpPr>
          <p:nvPr>
            <p:ph type="title"/>
          </p:nvPr>
        </p:nvSpPr>
        <p:spPr/>
        <p:txBody>
          <a:bodyPr/>
          <a:lstStyle/>
          <a:p>
            <a:pPr algn="ctr"/>
            <a:r>
              <a:rPr lang="en-IN">
                <a:solidFill>
                  <a:srgbClr val="C00000"/>
                </a:solidFill>
              </a:rPr>
              <a:t> </a:t>
            </a:r>
            <a:r>
              <a:rPr lang="en-IN" b="1">
                <a:solidFill>
                  <a:srgbClr val="C00000"/>
                </a:solidFill>
              </a:rPr>
              <a:t>गुणक की मान्यताएं </a:t>
            </a:r>
            <a:r>
              <a:rPr lang="en-IN" b="1">
                <a:solidFill>
                  <a:srgbClr val="00B050"/>
                </a:solidFill>
              </a:rPr>
              <a:t>(Assumptions of multiplier)</a:t>
            </a:r>
            <a:endParaRPr lang="en-US" b="1">
              <a:solidFill>
                <a:srgbClr val="00B050"/>
              </a:solidFill>
            </a:endParaRPr>
          </a:p>
        </p:txBody>
      </p:sp>
      <p:sp>
        <p:nvSpPr>
          <p:cNvPr id="3" name="Content Placeholder 2">
            <a:extLst>
              <a:ext uri="{FF2B5EF4-FFF2-40B4-BE49-F238E27FC236}">
                <a16:creationId xmlns:a16="http://schemas.microsoft.com/office/drawing/2014/main" id="{E1B3AD45-3013-090E-213C-7B5A3543BE90}"/>
              </a:ext>
            </a:extLst>
          </p:cNvPr>
          <p:cNvSpPr>
            <a:spLocks noGrp="1"/>
          </p:cNvSpPr>
          <p:nvPr>
            <p:ph idx="1"/>
          </p:nvPr>
        </p:nvSpPr>
        <p:spPr/>
        <p:txBody>
          <a:bodyPr/>
          <a:lstStyle/>
          <a:p>
            <a:pPr marL="514350" indent="-514350">
              <a:buFont typeface="+mj-lt"/>
              <a:buAutoNum type="arabicPeriod"/>
            </a:pPr>
            <a:r>
              <a:rPr lang="en-IN" b="1">
                <a:solidFill>
                  <a:srgbClr val="0070C0"/>
                </a:solidFill>
              </a:rPr>
              <a:t>अनैच्छिक बेरोजगारी का अस्तित्व</a:t>
            </a:r>
          </a:p>
          <a:p>
            <a:pPr marL="514350" indent="-514350">
              <a:buFont typeface="+mj-lt"/>
              <a:buAutoNum type="arabicPeriod"/>
            </a:pPr>
            <a:r>
              <a:rPr lang="en-IN" b="1">
                <a:solidFill>
                  <a:srgbClr val="0070C0"/>
                </a:solidFill>
              </a:rPr>
              <a:t>कुल राष्ट्रीय निवेश में वृद्धि</a:t>
            </a:r>
          </a:p>
          <a:p>
            <a:pPr marL="514350" indent="-514350">
              <a:buFont typeface="+mj-lt"/>
              <a:buAutoNum type="arabicPeriod"/>
            </a:pPr>
            <a:r>
              <a:rPr lang="en-IN" b="1">
                <a:solidFill>
                  <a:srgbClr val="0070C0"/>
                </a:solidFill>
              </a:rPr>
              <a:t>अर्थव्यवस्था उद्योग प्रधान हो</a:t>
            </a:r>
          </a:p>
          <a:p>
            <a:pPr marL="514350" indent="-514350">
              <a:buFont typeface="+mj-lt"/>
              <a:buAutoNum type="arabicPeriod"/>
            </a:pPr>
            <a:r>
              <a:rPr lang="en-IN" b="1">
                <a:solidFill>
                  <a:srgbClr val="0070C0"/>
                </a:solidFill>
              </a:rPr>
              <a:t>उपभोग वस्तुओं के उत्पादन की अतिरिक्त क्षमता</a:t>
            </a:r>
          </a:p>
          <a:p>
            <a:pPr marL="514350" indent="-514350">
              <a:buFont typeface="+mj-lt"/>
              <a:buAutoNum type="arabicPeriod"/>
            </a:pPr>
            <a:r>
              <a:rPr lang="en-IN" b="1">
                <a:solidFill>
                  <a:srgbClr val="0070C0"/>
                </a:solidFill>
              </a:rPr>
              <a:t>साधनों में लोच या गतिशीलता</a:t>
            </a:r>
          </a:p>
          <a:p>
            <a:pPr marL="514350" indent="-514350">
              <a:buFont typeface="+mj-lt"/>
              <a:buAutoNum type="arabicPeriod"/>
            </a:pPr>
            <a:r>
              <a:rPr lang="en-IN" b="1">
                <a:solidFill>
                  <a:srgbClr val="0070C0"/>
                </a:solidFill>
              </a:rPr>
              <a:t>गुणक अवधि</a:t>
            </a:r>
          </a:p>
          <a:p>
            <a:pPr marL="514350" indent="-514350">
              <a:buFont typeface="+mj-lt"/>
              <a:buAutoNum type="arabicPeriod"/>
            </a:pPr>
            <a:r>
              <a:rPr lang="en-IN" b="1">
                <a:solidFill>
                  <a:srgbClr val="0070C0"/>
                </a:solidFill>
              </a:rPr>
              <a:t>सीमांत उपभोग प्रवृत्ति की स्थिरता</a:t>
            </a:r>
          </a:p>
          <a:p>
            <a:pPr marL="514350" indent="-514350">
              <a:buFont typeface="+mj-lt"/>
              <a:buAutoNum type="arabicPeriod"/>
            </a:pPr>
            <a:r>
              <a:rPr lang="en-IN" b="1">
                <a:solidFill>
                  <a:srgbClr val="0070C0"/>
                </a:solidFill>
              </a:rPr>
              <a:t>बंद अर्थव्यवस्था का अस्तित्व।</a:t>
            </a:r>
            <a:endParaRPr lang="en-US" b="1">
              <a:solidFill>
                <a:srgbClr val="0070C0"/>
              </a:solidFill>
            </a:endParaRPr>
          </a:p>
        </p:txBody>
      </p:sp>
    </p:spTree>
    <p:extLst>
      <p:ext uri="{BB962C8B-B14F-4D97-AF65-F5344CB8AC3E}">
        <p14:creationId xmlns:p14="http://schemas.microsoft.com/office/powerpoint/2010/main" val="3022317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5C02E-5D15-E737-4F38-68DA9CF0148F}"/>
              </a:ext>
            </a:extLst>
          </p:cNvPr>
          <p:cNvSpPr>
            <a:spLocks noGrp="1"/>
          </p:cNvSpPr>
          <p:nvPr>
            <p:ph type="title"/>
          </p:nvPr>
        </p:nvSpPr>
        <p:spPr/>
        <p:txBody>
          <a:bodyPr/>
          <a:lstStyle/>
          <a:p>
            <a:pPr algn="ctr"/>
            <a:r>
              <a:rPr lang="en-IN" b="1">
                <a:solidFill>
                  <a:srgbClr val="C00000"/>
                </a:solidFill>
              </a:rPr>
              <a:t>गुणक की स्थैतिक  तथा गतिशील धारणा</a:t>
            </a:r>
            <a:r>
              <a:rPr lang="en-IN" b="1">
                <a:solidFill>
                  <a:srgbClr val="00B050"/>
                </a:solidFill>
              </a:rPr>
              <a:t> (static and dynamic concept of multiplier)</a:t>
            </a:r>
            <a:endParaRPr lang="en-US" b="1">
              <a:solidFill>
                <a:srgbClr val="00B050"/>
              </a:solidFill>
            </a:endParaRPr>
          </a:p>
        </p:txBody>
      </p:sp>
      <p:sp>
        <p:nvSpPr>
          <p:cNvPr id="3" name="Content Placeholder 2">
            <a:extLst>
              <a:ext uri="{FF2B5EF4-FFF2-40B4-BE49-F238E27FC236}">
                <a16:creationId xmlns:a16="http://schemas.microsoft.com/office/drawing/2014/main" id="{1E2C077D-60BD-C10A-21C6-D1C52AAF411A}"/>
              </a:ext>
            </a:extLst>
          </p:cNvPr>
          <p:cNvSpPr>
            <a:spLocks noGrp="1"/>
          </p:cNvSpPr>
          <p:nvPr>
            <p:ph idx="1"/>
          </p:nvPr>
        </p:nvSpPr>
        <p:spPr/>
        <p:txBody>
          <a:bodyPr/>
          <a:lstStyle/>
          <a:p>
            <a:pPr marL="0" indent="0">
              <a:buNone/>
            </a:pPr>
            <a:r>
              <a:rPr lang="en-IN" b="1">
                <a:solidFill>
                  <a:srgbClr val="0070C0"/>
                </a:solidFill>
              </a:rPr>
              <a:t>गुणक की दो प्रकार की धारणाएं होती हैं जोकि स्थैतिक और गतिशील के रूप में होती है। स्थैतिक या गति हीन गुणक यह स्पष्ट करता है कि जिस समय में निवेश होता है, उसी समय में यानी तत्काल आय मैं सृजन के साथ उपभोग वस्तुओं पर व्यय होता है अर्थात उपभोग वस्तुओं पर निरंतर और तत्काल व्यय होता जाता है। अतः अंतिम आय सृजन या संपूर्ण आय सृजन में कोई भी विलंब नहीं होता है। कीन्स का निवेश गुणक इसी प्रकार का है।</a:t>
            </a:r>
          </a:p>
          <a:p>
            <a:pPr marL="0" indent="0">
              <a:buNone/>
            </a:pPr>
            <a:endParaRPr lang="en-US" b="1">
              <a:solidFill>
                <a:srgbClr val="0070C0"/>
              </a:solidFill>
            </a:endParaRPr>
          </a:p>
        </p:txBody>
      </p:sp>
    </p:spTree>
    <p:extLst>
      <p:ext uri="{BB962C8B-B14F-4D97-AF65-F5344CB8AC3E}">
        <p14:creationId xmlns:p14="http://schemas.microsoft.com/office/powerpoint/2010/main" val="3976705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C92A-7975-807E-F8F8-2E10A4F0E2CA}"/>
              </a:ext>
            </a:extLst>
          </p:cNvPr>
          <p:cNvSpPr>
            <a:spLocks noGrp="1"/>
          </p:cNvSpPr>
          <p:nvPr>
            <p:ph type="title"/>
          </p:nvPr>
        </p:nvSpPr>
        <p:spPr/>
        <p:txBody>
          <a:bodyPr/>
          <a:lstStyle/>
          <a:p>
            <a:pPr algn="ctr"/>
            <a:r>
              <a:rPr lang="en-IN" b="1">
                <a:solidFill>
                  <a:srgbClr val="C00000"/>
                </a:solidFill>
              </a:rPr>
              <a:t>गुणक के प्रकार </a:t>
            </a:r>
            <a:r>
              <a:rPr lang="en-IN" b="1">
                <a:solidFill>
                  <a:srgbClr val="00B050"/>
                </a:solidFill>
              </a:rPr>
              <a:t>(Types of multiplier)</a:t>
            </a:r>
            <a:endParaRPr lang="en-US" b="1">
              <a:solidFill>
                <a:srgbClr val="00B050"/>
              </a:solidFill>
            </a:endParaRPr>
          </a:p>
        </p:txBody>
      </p:sp>
      <p:sp>
        <p:nvSpPr>
          <p:cNvPr id="3" name="Content Placeholder 2">
            <a:extLst>
              <a:ext uri="{FF2B5EF4-FFF2-40B4-BE49-F238E27FC236}">
                <a16:creationId xmlns:a16="http://schemas.microsoft.com/office/drawing/2014/main" id="{C34035A9-E17E-F2EB-F6B0-1AC9319DC555}"/>
              </a:ext>
            </a:extLst>
          </p:cNvPr>
          <p:cNvSpPr>
            <a:spLocks noGrp="1"/>
          </p:cNvSpPr>
          <p:nvPr>
            <p:ph idx="1"/>
          </p:nvPr>
        </p:nvSpPr>
        <p:spPr/>
        <p:txBody>
          <a:bodyPr/>
          <a:lstStyle/>
          <a:p>
            <a:pPr marL="0" indent="0">
              <a:buNone/>
            </a:pPr>
            <a:r>
              <a:rPr lang="en-IN" b="1">
                <a:solidFill>
                  <a:srgbClr val="C00000"/>
                </a:solidFill>
              </a:rPr>
              <a:t>अर्थव्यवस्था में अनेक प्रकार के गुणक विकसित हुए जिनमें कुछ प्रमुख निम्नलिखित है</a:t>
            </a:r>
          </a:p>
          <a:p>
            <a:pPr marL="514350" indent="-514350">
              <a:buFont typeface="+mj-lt"/>
              <a:buAutoNum type="arabicPeriod"/>
            </a:pPr>
            <a:r>
              <a:rPr lang="en-IN" b="1">
                <a:solidFill>
                  <a:srgbClr val="0070C0"/>
                </a:solidFill>
              </a:rPr>
              <a:t>रोजगार गुणक </a:t>
            </a:r>
          </a:p>
          <a:p>
            <a:pPr marL="514350" indent="-514350">
              <a:buFont typeface="+mj-lt"/>
              <a:buAutoNum type="arabicPeriod"/>
            </a:pPr>
            <a:r>
              <a:rPr lang="en-IN" b="1">
                <a:solidFill>
                  <a:srgbClr val="0070C0"/>
                </a:solidFill>
              </a:rPr>
              <a:t>कर गुणक</a:t>
            </a:r>
          </a:p>
          <a:p>
            <a:pPr marL="514350" indent="-514350">
              <a:buFont typeface="+mj-lt"/>
              <a:buAutoNum type="arabicPeriod"/>
            </a:pPr>
            <a:r>
              <a:rPr lang="en-IN" b="1">
                <a:solidFill>
                  <a:srgbClr val="0070C0"/>
                </a:solidFill>
              </a:rPr>
              <a:t>विदेशी व्यापार गुणक</a:t>
            </a:r>
          </a:p>
          <a:p>
            <a:pPr marL="514350" indent="-514350">
              <a:buFont typeface="+mj-lt"/>
              <a:buAutoNum type="arabicPeriod"/>
            </a:pPr>
            <a:r>
              <a:rPr lang="en-IN" b="1">
                <a:solidFill>
                  <a:srgbClr val="0070C0"/>
                </a:solidFill>
              </a:rPr>
              <a:t>कीमत गुणक</a:t>
            </a:r>
            <a:endParaRPr lang="en-US" b="1">
              <a:solidFill>
                <a:srgbClr val="0070C0"/>
              </a:solidFill>
            </a:endParaRPr>
          </a:p>
        </p:txBody>
      </p:sp>
    </p:spTree>
    <p:extLst>
      <p:ext uri="{BB962C8B-B14F-4D97-AF65-F5344CB8AC3E}">
        <p14:creationId xmlns:p14="http://schemas.microsoft.com/office/powerpoint/2010/main" val="323765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10738-B8A7-B7F7-3EE9-423FF4E04D1E}"/>
              </a:ext>
            </a:extLst>
          </p:cNvPr>
          <p:cNvSpPr>
            <a:spLocks noGrp="1"/>
          </p:cNvSpPr>
          <p:nvPr>
            <p:ph type="title"/>
          </p:nvPr>
        </p:nvSpPr>
        <p:spPr>
          <a:xfrm>
            <a:off x="838200" y="18255"/>
            <a:ext cx="10515600" cy="1325563"/>
          </a:xfrm>
        </p:spPr>
        <p:txBody>
          <a:bodyPr/>
          <a:lstStyle/>
          <a:p>
            <a:pPr algn="ctr"/>
            <a:r>
              <a:rPr lang="en-IN" b="1">
                <a:solidFill>
                  <a:srgbClr val="C00000"/>
                </a:solidFill>
              </a:rPr>
              <a:t> गुणक के रिसाव (छिद्र) </a:t>
            </a:r>
            <a:r>
              <a:rPr lang="en-IN" b="1">
                <a:solidFill>
                  <a:srgbClr val="00B050"/>
                </a:solidFill>
              </a:rPr>
              <a:t>(Leakages of multiplier)</a:t>
            </a:r>
            <a:endParaRPr lang="en-US" b="1">
              <a:solidFill>
                <a:srgbClr val="00B050"/>
              </a:solidFill>
            </a:endParaRPr>
          </a:p>
        </p:txBody>
      </p:sp>
      <p:sp>
        <p:nvSpPr>
          <p:cNvPr id="3" name="Content Placeholder 2">
            <a:extLst>
              <a:ext uri="{FF2B5EF4-FFF2-40B4-BE49-F238E27FC236}">
                <a16:creationId xmlns:a16="http://schemas.microsoft.com/office/drawing/2014/main" id="{01B726B7-4A0B-8193-F708-8085D2DCC058}"/>
              </a:ext>
            </a:extLst>
          </p:cNvPr>
          <p:cNvSpPr>
            <a:spLocks noGrp="1"/>
          </p:cNvSpPr>
          <p:nvPr>
            <p:ph idx="1"/>
          </p:nvPr>
        </p:nvSpPr>
        <p:spPr>
          <a:xfrm>
            <a:off x="838200" y="1343818"/>
            <a:ext cx="10515600" cy="5692776"/>
          </a:xfrm>
        </p:spPr>
        <p:txBody>
          <a:bodyPr>
            <a:noAutofit/>
          </a:bodyPr>
          <a:lstStyle/>
          <a:p>
            <a:pPr marL="0" indent="0">
              <a:buNone/>
            </a:pPr>
            <a:r>
              <a:rPr lang="en-IN" sz="2400" b="1">
                <a:solidFill>
                  <a:srgbClr val="0070C0"/>
                </a:solidFill>
              </a:rPr>
              <a:t>अर्थव्यवस्था में आय सृजन प्रक्रिया में अनेक रिसाव और व्यवधान उत्पन्न होते हैं। जब आय बढ़ती है तो उपभोग व्यय आय में वृद्धि की अपेक्षा कम बढ़ता है। बढ़ी हुई आय का जो भाग उपभोग में नहीं लाया जाता है, उसे संचित किया जाता है। उपयोग में लाई गई अथवा बचत की गई यह आय सृजन प्रक्रिया में रिसाव के समान है।</a:t>
            </a:r>
          </a:p>
          <a:p>
            <a:pPr marL="0" indent="0">
              <a:buNone/>
            </a:pPr>
            <a:r>
              <a:rPr lang="en-IN" sz="2400" b="1">
                <a:solidFill>
                  <a:srgbClr val="C00000"/>
                </a:solidFill>
              </a:rPr>
              <a:t>गुणक के निम्नलिखित रिसाव महत्वपूर्ण है-</a:t>
            </a:r>
          </a:p>
          <a:p>
            <a:pPr marL="514350" indent="-514350">
              <a:buFont typeface="+mj-lt"/>
              <a:buAutoNum type="arabicPeriod"/>
            </a:pPr>
            <a:r>
              <a:rPr lang="en-IN" sz="2400" b="1">
                <a:solidFill>
                  <a:srgbClr val="0070C0"/>
                </a:solidFill>
              </a:rPr>
              <a:t>बचत</a:t>
            </a:r>
          </a:p>
          <a:p>
            <a:pPr marL="514350" indent="-514350">
              <a:buFont typeface="+mj-lt"/>
              <a:buAutoNum type="arabicPeriod"/>
            </a:pPr>
            <a:r>
              <a:rPr lang="en-IN" sz="2400" b="1">
                <a:solidFill>
                  <a:srgbClr val="0070C0"/>
                </a:solidFill>
              </a:rPr>
              <a:t>ऋण का भुगतान</a:t>
            </a:r>
          </a:p>
          <a:p>
            <a:pPr marL="514350" indent="-514350">
              <a:buFont typeface="+mj-lt"/>
              <a:buAutoNum type="arabicPeriod"/>
            </a:pPr>
            <a:r>
              <a:rPr lang="en-IN" sz="2400" b="1">
                <a:solidFill>
                  <a:srgbClr val="0070C0"/>
                </a:solidFill>
              </a:rPr>
              <a:t>निष्क्रिय जमा</a:t>
            </a:r>
          </a:p>
          <a:p>
            <a:pPr marL="514350" indent="-514350">
              <a:buFont typeface="+mj-lt"/>
              <a:buAutoNum type="arabicPeriod"/>
            </a:pPr>
            <a:r>
              <a:rPr lang="en-IN" sz="2400" b="1">
                <a:solidFill>
                  <a:srgbClr val="0070C0"/>
                </a:solidFill>
              </a:rPr>
              <a:t>तरलता पसंदगी</a:t>
            </a:r>
          </a:p>
          <a:p>
            <a:pPr marL="514350" indent="-514350">
              <a:buFont typeface="+mj-lt"/>
              <a:buAutoNum type="arabicPeriod"/>
            </a:pPr>
            <a:r>
              <a:rPr lang="en-IN" sz="2400" b="1">
                <a:solidFill>
                  <a:srgbClr val="0070C0"/>
                </a:solidFill>
              </a:rPr>
              <a:t>चालू प्रतिभूतियों या अंशो का क्रय- विक्रय</a:t>
            </a:r>
          </a:p>
          <a:p>
            <a:pPr marL="514350" indent="-514350">
              <a:buFont typeface="+mj-lt"/>
              <a:buAutoNum type="arabicPeriod"/>
            </a:pPr>
            <a:r>
              <a:rPr lang="en-IN" sz="2400" b="1">
                <a:solidFill>
                  <a:srgbClr val="0070C0"/>
                </a:solidFill>
              </a:rPr>
              <a:t>सरकारी करारोपण से उपभोग व्यय में कमी</a:t>
            </a:r>
          </a:p>
          <a:p>
            <a:pPr marL="514350" indent="-514350">
              <a:buFont typeface="+mj-lt"/>
              <a:buAutoNum type="arabicPeriod"/>
            </a:pPr>
            <a:r>
              <a:rPr lang="en-IN" sz="2400" b="1">
                <a:solidFill>
                  <a:srgbClr val="0070C0"/>
                </a:solidFill>
              </a:rPr>
              <a:t>कीमत गुणक की क्रियाशीलता।</a:t>
            </a:r>
            <a:endParaRPr lang="en-US" sz="2400" b="1">
              <a:solidFill>
                <a:srgbClr val="0070C0"/>
              </a:solidFill>
            </a:endParaRPr>
          </a:p>
        </p:txBody>
      </p:sp>
    </p:spTree>
    <p:extLst>
      <p:ext uri="{BB962C8B-B14F-4D97-AF65-F5344CB8AC3E}">
        <p14:creationId xmlns:p14="http://schemas.microsoft.com/office/powerpoint/2010/main" val="887518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F4E1-04CC-C7D4-89C6-8FB0C75EB5C6}"/>
              </a:ext>
            </a:extLst>
          </p:cNvPr>
          <p:cNvSpPr>
            <a:spLocks noGrp="1"/>
          </p:cNvSpPr>
          <p:nvPr>
            <p:ph type="title"/>
          </p:nvPr>
        </p:nvSpPr>
        <p:spPr/>
        <p:txBody>
          <a:bodyPr/>
          <a:lstStyle/>
          <a:p>
            <a:pPr algn="ctr"/>
            <a:r>
              <a:rPr lang="en-IN" b="1">
                <a:solidFill>
                  <a:srgbClr val="C00000"/>
                </a:solidFill>
              </a:rPr>
              <a:t>'गुणक’ की आलोचना </a:t>
            </a:r>
            <a:r>
              <a:rPr lang="en-IN" b="1">
                <a:solidFill>
                  <a:srgbClr val="00B050"/>
                </a:solidFill>
              </a:rPr>
              <a:t>(Criticism of the multiplier)</a:t>
            </a:r>
            <a:endParaRPr lang="en-US" b="1">
              <a:solidFill>
                <a:srgbClr val="00B050"/>
              </a:solidFill>
            </a:endParaRPr>
          </a:p>
        </p:txBody>
      </p:sp>
      <p:sp>
        <p:nvSpPr>
          <p:cNvPr id="3" name="Content Placeholder 2">
            <a:extLst>
              <a:ext uri="{FF2B5EF4-FFF2-40B4-BE49-F238E27FC236}">
                <a16:creationId xmlns:a16="http://schemas.microsoft.com/office/drawing/2014/main" id="{14F436F9-0D30-FA64-BCED-8EA8ABA5C69D}"/>
              </a:ext>
            </a:extLst>
          </p:cNvPr>
          <p:cNvSpPr>
            <a:spLocks noGrp="1"/>
          </p:cNvSpPr>
          <p:nvPr>
            <p:ph idx="1"/>
          </p:nvPr>
        </p:nvSpPr>
        <p:spPr/>
        <p:txBody>
          <a:bodyPr/>
          <a:lstStyle/>
          <a:p>
            <a:pPr marL="0" indent="0">
              <a:buNone/>
            </a:pPr>
            <a:r>
              <a:rPr lang="en-IN" b="1">
                <a:solidFill>
                  <a:srgbClr val="0070C0"/>
                </a:solidFill>
              </a:rPr>
              <a:t>कीन्स के बाद के अर्थशास्त्री</a:t>
            </a:r>
            <a:r>
              <a:rPr lang="en-IN" b="1">
                <a:solidFill>
                  <a:srgbClr val="C00000"/>
                </a:solidFill>
              </a:rPr>
              <a:t> “गुणक” </a:t>
            </a:r>
            <a:r>
              <a:rPr lang="en-IN" b="1">
                <a:solidFill>
                  <a:srgbClr val="0070C0"/>
                </a:solidFill>
              </a:rPr>
              <a:t>अवधारणा को</a:t>
            </a:r>
            <a:r>
              <a:rPr lang="en-IN" b="1">
                <a:solidFill>
                  <a:srgbClr val="C00000"/>
                </a:solidFill>
              </a:rPr>
              <a:t> “अनुपयोगी” </a:t>
            </a:r>
            <a:r>
              <a:rPr lang="en-IN" b="1">
                <a:solidFill>
                  <a:srgbClr val="0070C0"/>
                </a:solidFill>
              </a:rPr>
              <a:t>तथा </a:t>
            </a:r>
            <a:r>
              <a:rPr lang="en-IN" b="1">
                <a:solidFill>
                  <a:srgbClr val="C00000"/>
                </a:solidFill>
              </a:rPr>
              <a:t>“आप्रभावी‌”</a:t>
            </a:r>
            <a:r>
              <a:rPr lang="en-IN" b="1">
                <a:solidFill>
                  <a:srgbClr val="0070C0"/>
                </a:solidFill>
              </a:rPr>
              <a:t> कहते हैं। इन अर्थशास्त्रियों ने 'गुणक’ को</a:t>
            </a:r>
            <a:r>
              <a:rPr lang="en-IN" b="1">
                <a:solidFill>
                  <a:srgbClr val="C00000"/>
                </a:solidFill>
              </a:rPr>
              <a:t> ‘अनुपयोगी पांचवा पहिया’ ‘बेकार का खिलौना’ </a:t>
            </a:r>
            <a:r>
              <a:rPr lang="en-IN" b="1">
                <a:solidFill>
                  <a:srgbClr val="0070C0"/>
                </a:solidFill>
              </a:rPr>
              <a:t>तथा 'काल्पनिक’ कहकर आलोचना की है।</a:t>
            </a:r>
          </a:p>
          <a:p>
            <a:pPr marL="0" indent="0">
              <a:buNone/>
            </a:pPr>
            <a:r>
              <a:rPr lang="en-IN" b="1">
                <a:solidFill>
                  <a:srgbClr val="0070C0"/>
                </a:solidFill>
              </a:rPr>
              <a:t> </a:t>
            </a:r>
            <a:r>
              <a:rPr lang="en-IN" b="1">
                <a:solidFill>
                  <a:srgbClr val="00B050"/>
                </a:solidFill>
              </a:rPr>
              <a:t>गुणक सिद्धांत की प्रमुख कमियां निम्नलिखित रुप में स्पष्ट है-</a:t>
            </a:r>
          </a:p>
          <a:p>
            <a:pPr marL="514350" indent="-514350">
              <a:buFont typeface="+mj-lt"/>
              <a:buAutoNum type="arabicPeriod"/>
            </a:pPr>
            <a:r>
              <a:rPr lang="en-IN" b="1">
                <a:solidFill>
                  <a:srgbClr val="0070C0"/>
                </a:solidFill>
              </a:rPr>
              <a:t>पूर्ण रोजगार सीमा</a:t>
            </a:r>
          </a:p>
          <a:p>
            <a:pPr marL="514350" indent="-514350">
              <a:buFont typeface="+mj-lt"/>
              <a:buAutoNum type="arabicPeriod"/>
            </a:pPr>
            <a:r>
              <a:rPr lang="en-IN" b="1">
                <a:solidFill>
                  <a:srgbClr val="0070C0"/>
                </a:solidFill>
              </a:rPr>
              <a:t>प्रेरित विनियोग की अवहेलना</a:t>
            </a:r>
          </a:p>
          <a:p>
            <a:pPr marL="514350" indent="-514350">
              <a:buFont typeface="+mj-lt"/>
              <a:buAutoNum type="arabicPeriod"/>
            </a:pPr>
            <a:r>
              <a:rPr lang="en-IN" b="1">
                <a:solidFill>
                  <a:srgbClr val="0070C0"/>
                </a:solidFill>
              </a:rPr>
              <a:t>स्तर की मान्यता</a:t>
            </a:r>
          </a:p>
          <a:p>
            <a:pPr marL="514350" indent="-514350">
              <a:buFont typeface="+mj-lt"/>
              <a:buAutoNum type="arabicPeriod"/>
            </a:pPr>
            <a:r>
              <a:rPr lang="en-IN" b="1">
                <a:solidFill>
                  <a:srgbClr val="0070C0"/>
                </a:solidFill>
              </a:rPr>
              <a:t>बंद मॉडल</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01361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7E9AC-880C-3CC2-9B6E-06D5FEA29309}"/>
              </a:ext>
            </a:extLst>
          </p:cNvPr>
          <p:cNvSpPr>
            <a:spLocks noGrp="1"/>
          </p:cNvSpPr>
          <p:nvPr>
            <p:ph type="title"/>
          </p:nvPr>
        </p:nvSpPr>
        <p:spPr/>
        <p:txBody>
          <a:bodyPr/>
          <a:lstStyle/>
          <a:p>
            <a:pPr algn="r"/>
            <a:r>
              <a:rPr lang="en-IN" b="1">
                <a:solidFill>
                  <a:srgbClr val="C00000"/>
                </a:solidFill>
              </a:rPr>
              <a:t>गुणक का महत्व </a:t>
            </a:r>
            <a:r>
              <a:rPr lang="en-IN" b="1">
                <a:solidFill>
                  <a:srgbClr val="00B050"/>
                </a:solidFill>
              </a:rPr>
              <a:t>(Importance of multipler)</a:t>
            </a:r>
            <a:endParaRPr lang="en-US" b="1">
              <a:solidFill>
                <a:srgbClr val="00B050"/>
              </a:solidFill>
            </a:endParaRPr>
          </a:p>
        </p:txBody>
      </p:sp>
      <p:sp>
        <p:nvSpPr>
          <p:cNvPr id="3" name="Content Placeholder 2">
            <a:extLst>
              <a:ext uri="{FF2B5EF4-FFF2-40B4-BE49-F238E27FC236}">
                <a16:creationId xmlns:a16="http://schemas.microsoft.com/office/drawing/2014/main" id="{E76E5B1D-1A7F-A71A-11FE-5321BE35D8D0}"/>
              </a:ext>
            </a:extLst>
          </p:cNvPr>
          <p:cNvSpPr>
            <a:spLocks noGrp="1"/>
          </p:cNvSpPr>
          <p:nvPr>
            <p:ph idx="1"/>
          </p:nvPr>
        </p:nvSpPr>
        <p:spPr/>
        <p:txBody>
          <a:bodyPr>
            <a:normAutofit fontScale="77500" lnSpcReduction="20000"/>
          </a:bodyPr>
          <a:lstStyle/>
          <a:p>
            <a:pPr marL="0" indent="0">
              <a:buNone/>
            </a:pPr>
            <a:r>
              <a:rPr lang="en-IN" b="1">
                <a:solidFill>
                  <a:srgbClr val="C00000"/>
                </a:solidFill>
              </a:rPr>
              <a:t>सैद्धांतिक महत्व</a:t>
            </a:r>
          </a:p>
          <a:p>
            <a:pPr marL="514350" indent="-514350">
              <a:buFont typeface="+mj-lt"/>
              <a:buAutoNum type="arabicPeriod"/>
            </a:pPr>
            <a:r>
              <a:rPr lang="en-IN" b="1">
                <a:solidFill>
                  <a:srgbClr val="0070C0"/>
                </a:solidFill>
              </a:rPr>
              <a:t>आय प्रसारण का स्पष्टीकरण</a:t>
            </a:r>
          </a:p>
          <a:p>
            <a:pPr marL="514350" indent="-514350">
              <a:buFont typeface="+mj-lt"/>
              <a:buAutoNum type="arabicPeriod"/>
            </a:pPr>
            <a:r>
              <a:rPr lang="en-IN" b="1">
                <a:solidFill>
                  <a:srgbClr val="0070C0"/>
                </a:solidFill>
              </a:rPr>
              <a:t>बचत निवेश समानता</a:t>
            </a:r>
          </a:p>
          <a:p>
            <a:pPr marL="514350" indent="-514350">
              <a:buFont typeface="+mj-lt"/>
              <a:buAutoNum type="arabicPeriod"/>
            </a:pPr>
            <a:r>
              <a:rPr lang="en-IN" b="1">
                <a:solidFill>
                  <a:srgbClr val="0070C0"/>
                </a:solidFill>
              </a:rPr>
              <a:t>आर्थिक विकास में निवेश वृद्धि का महत्व</a:t>
            </a:r>
          </a:p>
          <a:p>
            <a:pPr marL="514350" indent="-514350">
              <a:buFont typeface="+mj-lt"/>
              <a:buAutoNum type="arabicPeriod"/>
            </a:pPr>
            <a:r>
              <a:rPr lang="en-IN" b="1">
                <a:solidFill>
                  <a:srgbClr val="0070C0"/>
                </a:solidFill>
              </a:rPr>
              <a:t>कीन्सोत्तर अर्थशास्त्र में सैद्धांतिक महत्व</a:t>
            </a:r>
          </a:p>
          <a:p>
            <a:pPr marL="0" indent="0">
              <a:buNone/>
            </a:pPr>
            <a:r>
              <a:rPr lang="en-IN" b="1">
                <a:solidFill>
                  <a:srgbClr val="C00000"/>
                </a:solidFill>
              </a:rPr>
              <a:t>व्यावहारिक महत्व</a:t>
            </a:r>
          </a:p>
          <a:p>
            <a:pPr marL="514350" indent="-514350">
              <a:buFont typeface="+mj-lt"/>
              <a:buAutoNum type="arabicPeriod"/>
            </a:pPr>
            <a:r>
              <a:rPr lang="en-IN" b="1">
                <a:solidFill>
                  <a:srgbClr val="0070C0"/>
                </a:solidFill>
              </a:rPr>
              <a:t>सार्वजनिक निवेश और गुणक</a:t>
            </a:r>
          </a:p>
          <a:p>
            <a:pPr marL="514350" indent="-514350">
              <a:buFont typeface="+mj-lt"/>
              <a:buAutoNum type="arabicPeriod"/>
            </a:pPr>
            <a:r>
              <a:rPr lang="en-IN" b="1">
                <a:solidFill>
                  <a:srgbClr val="0070C0"/>
                </a:solidFill>
              </a:rPr>
              <a:t>रोजगार वृद्धि में सहायक</a:t>
            </a:r>
          </a:p>
          <a:p>
            <a:pPr marL="514350" indent="-514350">
              <a:buFont typeface="+mj-lt"/>
              <a:buAutoNum type="arabicPeriod"/>
            </a:pPr>
            <a:r>
              <a:rPr lang="en-IN" b="1">
                <a:solidFill>
                  <a:srgbClr val="0070C0"/>
                </a:solidFill>
              </a:rPr>
              <a:t>गुणक और हीनार्थ प्रबंधन</a:t>
            </a:r>
          </a:p>
          <a:p>
            <a:pPr marL="514350" indent="-514350">
              <a:buFont typeface="+mj-lt"/>
              <a:buAutoNum type="arabicPeriod"/>
            </a:pPr>
            <a:r>
              <a:rPr lang="en-IN" b="1">
                <a:solidFill>
                  <a:srgbClr val="0070C0"/>
                </a:solidFill>
              </a:rPr>
              <a:t>व्यापार चक्र पर नियंत्रण</a:t>
            </a:r>
          </a:p>
          <a:p>
            <a:pPr marL="514350" indent="-514350">
              <a:buFont typeface="+mj-lt"/>
              <a:buAutoNum type="arabicPeriod"/>
            </a:pPr>
            <a:r>
              <a:rPr lang="en-IN" b="1">
                <a:solidFill>
                  <a:srgbClr val="0070C0"/>
                </a:solidFill>
              </a:rPr>
              <a:t>आर्थिक विकास में महत्व</a:t>
            </a:r>
          </a:p>
          <a:p>
            <a:pPr marL="514350" indent="-514350">
              <a:buFont typeface="+mj-lt"/>
              <a:buAutoNum type="arabicPeriod"/>
            </a:pPr>
            <a:r>
              <a:rPr lang="en-IN" b="1">
                <a:solidFill>
                  <a:srgbClr val="0070C0"/>
                </a:solidFill>
              </a:rPr>
              <a:t>अंतरराष्ट्रीय व्यापार में महत्व</a:t>
            </a:r>
            <a:endParaRPr lang="en-US" b="1">
              <a:solidFill>
                <a:srgbClr val="0070C0"/>
              </a:solidFill>
            </a:endParaRPr>
          </a:p>
        </p:txBody>
      </p:sp>
    </p:spTree>
    <p:extLst>
      <p:ext uri="{BB962C8B-B14F-4D97-AF65-F5344CB8AC3E}">
        <p14:creationId xmlns:p14="http://schemas.microsoft.com/office/powerpoint/2010/main" val="1386260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F175C-5D35-F70F-E9A7-C45591F6BD4B}"/>
              </a:ext>
            </a:extLst>
          </p:cNvPr>
          <p:cNvSpPr>
            <a:spLocks noGrp="1"/>
          </p:cNvSpPr>
          <p:nvPr>
            <p:ph type="title"/>
          </p:nvPr>
        </p:nvSpPr>
        <p:spPr/>
        <p:txBody>
          <a:bodyPr/>
          <a:lstStyle/>
          <a:p>
            <a:pPr algn="ctr"/>
            <a:r>
              <a:rPr lang="en-IN" b="1">
                <a:solidFill>
                  <a:srgbClr val="C00000"/>
                </a:solidFill>
              </a:rPr>
              <a:t>गुणक एवं अल्पविकसित विकसित देश </a:t>
            </a:r>
            <a:r>
              <a:rPr lang="en-IN" b="1">
                <a:solidFill>
                  <a:srgbClr val="00B050"/>
                </a:solidFill>
              </a:rPr>
              <a:t>(Multiplier and least developed countries)</a:t>
            </a:r>
            <a:endParaRPr lang="en-US" b="1">
              <a:solidFill>
                <a:srgbClr val="00B050"/>
              </a:solidFill>
            </a:endParaRPr>
          </a:p>
        </p:txBody>
      </p:sp>
      <p:sp>
        <p:nvSpPr>
          <p:cNvPr id="3" name="Content Placeholder 2">
            <a:extLst>
              <a:ext uri="{FF2B5EF4-FFF2-40B4-BE49-F238E27FC236}">
                <a16:creationId xmlns:a16="http://schemas.microsoft.com/office/drawing/2014/main" id="{E3446C7C-7D62-E1AB-83D0-D1E7EC4EACE3}"/>
              </a:ext>
            </a:extLst>
          </p:cNvPr>
          <p:cNvSpPr>
            <a:spLocks noGrp="1"/>
          </p:cNvSpPr>
          <p:nvPr>
            <p:ph idx="1"/>
          </p:nvPr>
        </p:nvSpPr>
        <p:spPr/>
        <p:txBody>
          <a:bodyPr>
            <a:normAutofit lnSpcReduction="10000"/>
          </a:bodyPr>
          <a:lstStyle/>
          <a:p>
            <a:pPr marL="0" indent="0">
              <a:buNone/>
            </a:pPr>
            <a:r>
              <a:rPr lang="en-IN" b="1">
                <a:solidFill>
                  <a:srgbClr val="C00000"/>
                </a:solidFill>
              </a:rPr>
              <a:t>कीन्स</a:t>
            </a:r>
            <a:r>
              <a:rPr lang="en-IN" b="1">
                <a:solidFill>
                  <a:srgbClr val="0070C0"/>
                </a:solidFill>
              </a:rPr>
              <a:t> की गुणक अवधारणा विकसित पूंजीवादी देशों में उच्च स्तरीय स्थिरता हेतु अनिवार्य रूप से महत्वपूर्ण माना जाता है। ऐसे देश गुणक रिसाव से प्रायः  अप्रभावित होते हैं। अतः इन देशों की आय- वृद्धि में उपभोग - वृद्धि की भूमिका महत्वपूर्ण और सकारात्मक होती है। विकसित देशों में बढ़ी हुई आय को समग्र उपभोग के  द्वारा और बढ़ाया जा सकता है। किंतु अल्प विकसित देश प्रायः गुणक रिसाव  से प्रभावित होते हैं।</a:t>
            </a:r>
          </a:p>
          <a:p>
            <a:pPr marL="0" indent="0">
              <a:buNone/>
            </a:pPr>
            <a:r>
              <a:rPr lang="en-IN" b="1">
                <a:solidFill>
                  <a:srgbClr val="0070C0"/>
                </a:solidFill>
              </a:rPr>
              <a:t>प्</a:t>
            </a:r>
            <a:r>
              <a:rPr lang="en-IN" b="1">
                <a:solidFill>
                  <a:srgbClr val="00B050"/>
                </a:solidFill>
              </a:rPr>
              <a:t>रो.वी.के.आर.वी.राव’के अनुसार </a:t>
            </a:r>
            <a:r>
              <a:rPr lang="en-IN" b="1">
                <a:solidFill>
                  <a:srgbClr val="0070C0"/>
                </a:solidFill>
              </a:rPr>
              <a:t>“अल्प विकसित देशों में इस महत्वपूर्ण कीन्सियन अस्त्र की उपयोगिता इस तथ्य पर निर्भर करेगी कि भारत जैसे अल्पविकसित देश में इसके क्रियाशीलन की निम्नलिखित दशाएं कहां तक पूर्ण होती है।”इन देशों में उत्पादन का बहुत अधिक भाग व्यक्तिगत उपभोग के लिए होता है, विनिमय के लिए नहीं। फल स्वरुप विनियोग की वृद्धि का प्रभाव आय तथा रोजगार पर कम पड़ता है।</a:t>
            </a:r>
            <a:endParaRPr lang="en-US" b="1">
              <a:solidFill>
                <a:srgbClr val="0070C0"/>
              </a:solidFill>
            </a:endParaRPr>
          </a:p>
        </p:txBody>
      </p:sp>
    </p:spTree>
    <p:extLst>
      <p:ext uri="{BB962C8B-B14F-4D97-AF65-F5344CB8AC3E}">
        <p14:creationId xmlns:p14="http://schemas.microsoft.com/office/powerpoint/2010/main" val="3090899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0F94-0882-F073-75A3-C0502E322A07}"/>
              </a:ext>
            </a:extLst>
          </p:cNvPr>
          <p:cNvSpPr>
            <a:spLocks noGrp="1"/>
          </p:cNvSpPr>
          <p:nvPr>
            <p:ph type="title"/>
          </p:nvPr>
        </p:nvSpPr>
        <p:spPr/>
        <p:txBody>
          <a:bodyPr>
            <a:normAutofit fontScale="90000"/>
          </a:bodyPr>
          <a:lstStyle/>
          <a:p>
            <a:pPr algn="ctr"/>
            <a:r>
              <a:rPr lang="en-IN" b="1">
                <a:solidFill>
                  <a:srgbClr val="C00000"/>
                </a:solidFill>
              </a:rPr>
              <a:t>बचत फलन एवं बचत गतिशीलता के स्त्रोत</a:t>
            </a:r>
            <a:br>
              <a:rPr lang="en-IN" b="1">
                <a:solidFill>
                  <a:srgbClr val="C00000"/>
                </a:solidFill>
              </a:rPr>
            </a:br>
            <a:r>
              <a:rPr lang="en-IN" b="1">
                <a:solidFill>
                  <a:srgbClr val="00B050"/>
                </a:solidFill>
              </a:rPr>
              <a:t>(saving function and sources of saving mobilization)</a:t>
            </a:r>
            <a:endParaRPr lang="en-US" b="1">
              <a:solidFill>
                <a:srgbClr val="00B050"/>
              </a:solidFill>
            </a:endParaRPr>
          </a:p>
        </p:txBody>
      </p:sp>
      <p:sp>
        <p:nvSpPr>
          <p:cNvPr id="3" name="Content Placeholder 2">
            <a:extLst>
              <a:ext uri="{FF2B5EF4-FFF2-40B4-BE49-F238E27FC236}">
                <a16:creationId xmlns:a16="http://schemas.microsoft.com/office/drawing/2014/main" id="{40F4A8E0-B4F1-423D-FB7F-FCD8F6EA3EA5}"/>
              </a:ext>
            </a:extLst>
          </p:cNvPr>
          <p:cNvSpPr>
            <a:spLocks noGrp="1"/>
          </p:cNvSpPr>
          <p:nvPr>
            <p:ph idx="1"/>
          </p:nvPr>
        </p:nvSpPr>
        <p:spPr/>
        <p:txBody>
          <a:bodyPr/>
          <a:lstStyle/>
          <a:p>
            <a:pPr marL="0" indent="0">
              <a:buNone/>
            </a:pPr>
            <a:r>
              <a:rPr lang="en-IN" b="1">
                <a:solidFill>
                  <a:srgbClr val="C00000"/>
                </a:solidFill>
              </a:rPr>
              <a:t>आय (Income) –</a:t>
            </a:r>
            <a:r>
              <a:rPr lang="en-IN" b="1">
                <a:solidFill>
                  <a:srgbClr val="0070C0"/>
                </a:solidFill>
              </a:rPr>
              <a:t> “किसी व्यक्ति को किसी समय विशेष के अंदर अपने प्रयत्न सेवा या संपत्ति के उपयोग के बदले में द्रव्य प्राप्त होता है उसे आयह कहते हैं।”</a:t>
            </a:r>
          </a:p>
          <a:p>
            <a:pPr marL="0" indent="0">
              <a:buNone/>
            </a:pPr>
            <a:r>
              <a:rPr lang="en-IN" b="1">
                <a:solidFill>
                  <a:srgbClr val="C00000"/>
                </a:solidFill>
              </a:rPr>
              <a:t>व्यय (Expenditure) –</a:t>
            </a:r>
            <a:r>
              <a:rPr lang="en-IN" b="1">
                <a:solidFill>
                  <a:srgbClr val="0070C0"/>
                </a:solidFill>
              </a:rPr>
              <a:t> “आय का वह भाग जिससे मनुष्य अपनी वर्तमान आवश्यकताओं की प्रत्यक्ष रूप से संतुष्टि करता है, व्यय कहलाता है।”</a:t>
            </a:r>
          </a:p>
          <a:p>
            <a:pPr marL="0" indent="0">
              <a:buNone/>
            </a:pPr>
            <a:r>
              <a:rPr lang="en-IN" b="1">
                <a:solidFill>
                  <a:srgbClr val="00B050"/>
                </a:solidFill>
              </a:rPr>
              <a:t>व्यय के प्रकार-</a:t>
            </a:r>
          </a:p>
          <a:p>
            <a:pPr marL="514350" indent="-514350">
              <a:buFont typeface="+mj-lt"/>
              <a:buAutoNum type="arabicPeriod"/>
            </a:pPr>
            <a:r>
              <a:rPr lang="en-IN" b="1">
                <a:solidFill>
                  <a:srgbClr val="0070C0"/>
                </a:solidFill>
              </a:rPr>
              <a:t>व्यक्तिगत व्यय</a:t>
            </a:r>
          </a:p>
          <a:p>
            <a:pPr marL="514350" indent="-514350">
              <a:buFont typeface="+mj-lt"/>
              <a:buAutoNum type="arabicPeriod"/>
            </a:pPr>
            <a:r>
              <a:rPr lang="en-IN" b="1">
                <a:solidFill>
                  <a:srgbClr val="0070C0"/>
                </a:solidFill>
              </a:rPr>
              <a:t>सामाजिक व्यय</a:t>
            </a:r>
          </a:p>
          <a:p>
            <a:pPr marL="0" indent="0">
              <a:buNone/>
            </a:pPr>
            <a:r>
              <a:rPr lang="en-IN" b="1">
                <a:solidFill>
                  <a:srgbClr val="C00000"/>
                </a:solidFill>
              </a:rPr>
              <a:t>बचत(Saving) –</a:t>
            </a:r>
            <a:r>
              <a:rPr lang="en-IN" b="1">
                <a:solidFill>
                  <a:srgbClr val="0070C0"/>
                </a:solidFill>
              </a:rPr>
              <a:t> “आय का वह भाग जो आवश्यकताओं की पूर्ति के हेतु उत्पादक कार्यों में निवेशित किया जाता है, बचत कहलाता है ।”</a:t>
            </a:r>
            <a:endParaRPr lang="en-US" b="1">
              <a:solidFill>
                <a:srgbClr val="0070C0"/>
              </a:solidFill>
            </a:endParaRPr>
          </a:p>
        </p:txBody>
      </p:sp>
    </p:spTree>
    <p:extLst>
      <p:ext uri="{BB962C8B-B14F-4D97-AF65-F5344CB8AC3E}">
        <p14:creationId xmlns:p14="http://schemas.microsoft.com/office/powerpoint/2010/main" val="3706994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8A8D-430D-1808-D98A-975C4D9EAAC4}"/>
              </a:ext>
            </a:extLst>
          </p:cNvPr>
          <p:cNvSpPr>
            <a:spLocks noGrp="1"/>
          </p:cNvSpPr>
          <p:nvPr>
            <p:ph type="title"/>
          </p:nvPr>
        </p:nvSpPr>
        <p:spPr/>
        <p:txBody>
          <a:bodyPr/>
          <a:lstStyle/>
          <a:p>
            <a:pPr algn="ctr"/>
            <a:r>
              <a:rPr lang="en-IN" b="1">
                <a:solidFill>
                  <a:srgbClr val="C00000"/>
                </a:solidFill>
              </a:rPr>
              <a:t>बचत का महत्व अथवा उद्देश्य</a:t>
            </a:r>
            <a:r>
              <a:rPr lang="en-IN" b="1">
                <a:solidFill>
                  <a:srgbClr val="00B050"/>
                </a:solidFill>
              </a:rPr>
              <a:t> (Importance or objective of saving)</a:t>
            </a:r>
            <a:endParaRPr lang="en-US" b="1">
              <a:solidFill>
                <a:srgbClr val="00B050"/>
              </a:solidFill>
            </a:endParaRPr>
          </a:p>
        </p:txBody>
      </p:sp>
      <p:sp>
        <p:nvSpPr>
          <p:cNvPr id="3" name="Content Placeholder 2">
            <a:extLst>
              <a:ext uri="{FF2B5EF4-FFF2-40B4-BE49-F238E27FC236}">
                <a16:creationId xmlns:a16="http://schemas.microsoft.com/office/drawing/2014/main" id="{47936FCF-D1E3-C62A-9A41-D708E0C16ED7}"/>
              </a:ext>
            </a:extLst>
          </p:cNvPr>
          <p:cNvSpPr>
            <a:spLocks noGrp="1"/>
          </p:cNvSpPr>
          <p:nvPr>
            <p:ph idx="1"/>
          </p:nvPr>
        </p:nvSpPr>
        <p:spPr/>
        <p:txBody>
          <a:bodyPr>
            <a:normAutofit lnSpcReduction="10000"/>
          </a:bodyPr>
          <a:lstStyle/>
          <a:p>
            <a:pPr marL="0" indent="0">
              <a:buNone/>
            </a:pPr>
            <a:r>
              <a:rPr lang="en-IN" b="1">
                <a:solidFill>
                  <a:srgbClr val="C00000"/>
                </a:solidFill>
              </a:rPr>
              <a:t>बचत का व्यक्तिगत दृष्टि से महत्व </a:t>
            </a:r>
            <a:r>
              <a:rPr lang="en-IN" b="1">
                <a:solidFill>
                  <a:srgbClr val="0070C0"/>
                </a:solidFill>
              </a:rPr>
              <a:t>               </a:t>
            </a:r>
            <a:r>
              <a:rPr lang="en-IN" b="1">
                <a:solidFill>
                  <a:srgbClr val="C00000"/>
                </a:solidFill>
              </a:rPr>
              <a:t>बचत का सामाजिक दृष्टि से महत्व</a:t>
            </a:r>
          </a:p>
          <a:p>
            <a:pPr marL="514350" indent="-514350">
              <a:buFont typeface="+mj-lt"/>
              <a:buAutoNum type="arabicPeriod"/>
            </a:pPr>
            <a:r>
              <a:rPr lang="en-IN" b="1">
                <a:solidFill>
                  <a:srgbClr val="0070C0"/>
                </a:solidFill>
              </a:rPr>
              <a:t>समस्याओं को सहने की सामर्थ्य।              पूंजी की वृद्धि।</a:t>
            </a:r>
          </a:p>
          <a:p>
            <a:pPr marL="514350" indent="-514350">
              <a:buFont typeface="+mj-lt"/>
              <a:buAutoNum type="arabicPeriod"/>
            </a:pPr>
            <a:r>
              <a:rPr lang="en-IN" b="1">
                <a:solidFill>
                  <a:srgbClr val="0070C0"/>
                </a:solidFill>
              </a:rPr>
              <a:t>पारिवारिक उत्तरदायित्वों  में सहायक।       देश के आर्थिक विकास एंव धनोत्पादन           </a:t>
            </a:r>
          </a:p>
          <a:p>
            <a:pPr marL="514350" indent="-514350">
              <a:buFont typeface="+mj-lt"/>
              <a:buAutoNum type="arabicPeriod"/>
            </a:pPr>
            <a:r>
              <a:rPr lang="en-IN" b="1">
                <a:solidFill>
                  <a:srgbClr val="0070C0"/>
                </a:solidFill>
              </a:rPr>
              <a:t>वृद्धावस्था के लिए व्यवस्था।                     अथवा रोजगार में वृद्धि।</a:t>
            </a:r>
          </a:p>
          <a:p>
            <a:pPr marL="514350" indent="-514350">
              <a:buFont typeface="+mj-lt"/>
              <a:buAutoNum type="arabicPeriod"/>
            </a:pPr>
            <a:r>
              <a:rPr lang="en-IN" b="1">
                <a:solidFill>
                  <a:srgbClr val="0070C0"/>
                </a:solidFill>
              </a:rPr>
              <a:t>आश्रितो का उपयोगी।                              रहन-सहन के स्तर में वृद्धि।</a:t>
            </a:r>
          </a:p>
          <a:p>
            <a:pPr marL="514350" indent="-514350">
              <a:buFont typeface="+mj-lt"/>
              <a:buAutoNum type="arabicPeriod"/>
            </a:pPr>
            <a:r>
              <a:rPr lang="en-IN" b="1">
                <a:solidFill>
                  <a:srgbClr val="0070C0"/>
                </a:solidFill>
              </a:rPr>
              <a:t>सामाजिक प्रतिष्ठा एवं सम्मान।                 राष्ट्र  शक्तिशाली हो जाता है।</a:t>
            </a:r>
          </a:p>
          <a:p>
            <a:pPr marL="514350" indent="-514350">
              <a:buFont typeface="+mj-lt"/>
              <a:buAutoNum type="arabicPeriod"/>
            </a:pPr>
            <a:r>
              <a:rPr lang="en-IN" b="1">
                <a:solidFill>
                  <a:srgbClr val="0070C0"/>
                </a:solidFill>
              </a:rPr>
              <a:t>आर्थिक जागरूकता।      </a:t>
            </a:r>
          </a:p>
          <a:p>
            <a:pPr marL="514350" indent="-514350">
              <a:buFont typeface="+mj-lt"/>
              <a:buAutoNum type="arabicPeriod"/>
            </a:pPr>
            <a:r>
              <a:rPr lang="en-IN" b="1">
                <a:solidFill>
                  <a:srgbClr val="0070C0"/>
                </a:solidFill>
              </a:rPr>
              <a:t>आर्थिक लाभ</a:t>
            </a:r>
            <a:endParaRPr lang="en-US" b="1">
              <a:solidFill>
                <a:srgbClr val="0070C0"/>
              </a:solidFill>
            </a:endParaRPr>
          </a:p>
        </p:txBody>
      </p:sp>
    </p:spTree>
    <p:extLst>
      <p:ext uri="{BB962C8B-B14F-4D97-AF65-F5344CB8AC3E}">
        <p14:creationId xmlns:p14="http://schemas.microsoft.com/office/powerpoint/2010/main" val="3637406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0C7D-EA15-DCDD-0E8A-9A6E8D40822F}"/>
              </a:ext>
            </a:extLst>
          </p:cNvPr>
          <p:cNvSpPr>
            <a:spLocks noGrp="1"/>
          </p:cNvSpPr>
          <p:nvPr>
            <p:ph type="title"/>
          </p:nvPr>
        </p:nvSpPr>
        <p:spPr/>
        <p:txBody>
          <a:bodyPr/>
          <a:lstStyle/>
          <a:p>
            <a:pPr algn="ctr"/>
            <a:r>
              <a:rPr lang="en-IN" b="1">
                <a:solidFill>
                  <a:srgbClr val="C00000"/>
                </a:solidFill>
              </a:rPr>
              <a:t>बचत से हानियां</a:t>
            </a:r>
            <a:r>
              <a:rPr lang="en-IN" b="1">
                <a:solidFill>
                  <a:srgbClr val="00B050"/>
                </a:solidFill>
              </a:rPr>
              <a:t> (Drawbacks of savings)</a:t>
            </a:r>
            <a:endParaRPr lang="en-US" b="1">
              <a:solidFill>
                <a:srgbClr val="00B050"/>
              </a:solidFill>
            </a:endParaRPr>
          </a:p>
        </p:txBody>
      </p:sp>
      <p:sp>
        <p:nvSpPr>
          <p:cNvPr id="3" name="Content Placeholder 2">
            <a:extLst>
              <a:ext uri="{FF2B5EF4-FFF2-40B4-BE49-F238E27FC236}">
                <a16:creationId xmlns:a16="http://schemas.microsoft.com/office/drawing/2014/main" id="{36897716-9A1B-F6CB-AB48-77D870C3CCC8}"/>
              </a:ext>
            </a:extLst>
          </p:cNvPr>
          <p:cNvSpPr>
            <a:spLocks noGrp="1"/>
          </p:cNvSpPr>
          <p:nvPr>
            <p:ph idx="1"/>
          </p:nvPr>
        </p:nvSpPr>
        <p:spPr/>
        <p:txBody>
          <a:bodyPr/>
          <a:lstStyle/>
          <a:p>
            <a:pPr marL="0" indent="0">
              <a:buNone/>
            </a:pPr>
            <a:r>
              <a:rPr lang="en-IN" b="1">
                <a:solidFill>
                  <a:srgbClr val="C00000"/>
                </a:solidFill>
              </a:rPr>
              <a:t>बचत से व्यक्तिगत तथा सामाजिक हानियां-</a:t>
            </a:r>
          </a:p>
          <a:p>
            <a:pPr marL="514350" indent="-514350">
              <a:buFont typeface="+mj-lt"/>
              <a:buAutoNum type="arabicPeriod"/>
            </a:pPr>
            <a:r>
              <a:rPr lang="en-IN" b="1">
                <a:solidFill>
                  <a:srgbClr val="0070C0"/>
                </a:solidFill>
              </a:rPr>
              <a:t>भावी पीढ़ियों को अक्रिय अकर्मण्य तथा अय्याश बनाना।</a:t>
            </a:r>
          </a:p>
          <a:p>
            <a:pPr marL="514350" indent="-514350">
              <a:buFont typeface="+mj-lt"/>
              <a:buAutoNum type="arabicPeriod"/>
            </a:pPr>
            <a:r>
              <a:rPr lang="en-IN" b="1">
                <a:solidFill>
                  <a:srgbClr val="0070C0"/>
                </a:solidFill>
              </a:rPr>
              <a:t>शोषण करने तथा शक्ति को ग्रहण करने की प्रवृत्ति का जागृत होना।</a:t>
            </a:r>
          </a:p>
          <a:p>
            <a:pPr marL="514350" indent="-514350">
              <a:buFont typeface="+mj-lt"/>
              <a:buAutoNum type="arabicPeriod"/>
            </a:pPr>
            <a:r>
              <a:rPr lang="en-IN" b="1">
                <a:solidFill>
                  <a:srgbClr val="0070C0"/>
                </a:solidFill>
              </a:rPr>
              <a:t>वर्तमान आवश्यकताओ की पूर्ति से प्राप्त होने वाली संतुष्टि का त्याग।</a:t>
            </a:r>
          </a:p>
          <a:p>
            <a:pPr marL="514350" indent="-514350">
              <a:buFont typeface="+mj-lt"/>
              <a:buAutoNum type="arabicPeriod"/>
            </a:pPr>
            <a:r>
              <a:rPr lang="en-IN" b="1">
                <a:solidFill>
                  <a:srgbClr val="0070C0"/>
                </a:solidFill>
              </a:rPr>
              <a:t>अत्युत्पादन का भय</a:t>
            </a:r>
          </a:p>
          <a:p>
            <a:pPr marL="514350" indent="-514350">
              <a:buFont typeface="+mj-lt"/>
              <a:buAutoNum type="arabicPeriod"/>
            </a:pPr>
            <a:r>
              <a:rPr lang="en-IN" b="1">
                <a:solidFill>
                  <a:srgbClr val="0070C0"/>
                </a:solidFill>
              </a:rPr>
              <a:t>बेरोजगारी का भय</a:t>
            </a:r>
          </a:p>
          <a:p>
            <a:pPr marL="514350" indent="-514350">
              <a:buFont typeface="+mj-lt"/>
              <a:buAutoNum type="arabicPeriod"/>
            </a:pPr>
            <a:r>
              <a:rPr lang="en-IN" b="1">
                <a:solidFill>
                  <a:srgbClr val="0070C0"/>
                </a:solidFill>
              </a:rPr>
              <a:t>वर्ग संघर्ष</a:t>
            </a:r>
            <a:endParaRPr lang="en-US" b="1">
              <a:solidFill>
                <a:srgbClr val="0070C0"/>
              </a:solidFill>
            </a:endParaRPr>
          </a:p>
        </p:txBody>
      </p:sp>
    </p:spTree>
    <p:extLst>
      <p:ext uri="{BB962C8B-B14F-4D97-AF65-F5344CB8AC3E}">
        <p14:creationId xmlns:p14="http://schemas.microsoft.com/office/powerpoint/2010/main" val="3977813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61955-BABC-63A5-DE8F-71E8087667E4}"/>
              </a:ext>
            </a:extLst>
          </p:cNvPr>
          <p:cNvSpPr>
            <a:spLocks noGrp="1"/>
          </p:cNvSpPr>
          <p:nvPr>
            <p:ph type="title"/>
          </p:nvPr>
        </p:nvSpPr>
        <p:spPr/>
        <p:txBody>
          <a:bodyPr/>
          <a:lstStyle/>
          <a:p>
            <a:pPr algn="ctr"/>
            <a:r>
              <a:rPr lang="en-IN" b="1">
                <a:solidFill>
                  <a:srgbClr val="C00000"/>
                </a:solidFill>
              </a:rPr>
              <a:t>बचत और व्यय</a:t>
            </a:r>
            <a:r>
              <a:rPr lang="en-IN" b="1">
                <a:solidFill>
                  <a:srgbClr val="00B050"/>
                </a:solidFill>
              </a:rPr>
              <a:t> (Saving and expenditure)</a:t>
            </a:r>
            <a:endParaRPr lang="en-US" b="1">
              <a:solidFill>
                <a:srgbClr val="00B050"/>
              </a:solidFill>
            </a:endParaRPr>
          </a:p>
        </p:txBody>
      </p:sp>
      <p:sp>
        <p:nvSpPr>
          <p:cNvPr id="3" name="Content Placeholder 2">
            <a:extLst>
              <a:ext uri="{FF2B5EF4-FFF2-40B4-BE49-F238E27FC236}">
                <a16:creationId xmlns:a16="http://schemas.microsoft.com/office/drawing/2014/main" id="{C4164F00-D495-C665-836A-88A42B2CF718}"/>
              </a:ext>
            </a:extLst>
          </p:cNvPr>
          <p:cNvSpPr>
            <a:spLocks noGrp="1"/>
          </p:cNvSpPr>
          <p:nvPr>
            <p:ph idx="1"/>
          </p:nvPr>
        </p:nvSpPr>
        <p:spPr/>
        <p:txBody>
          <a:bodyPr/>
          <a:lstStyle/>
          <a:p>
            <a:pPr marL="0" indent="0">
              <a:buNone/>
            </a:pPr>
            <a:r>
              <a:rPr lang="en-IN" b="1">
                <a:solidFill>
                  <a:srgbClr val="0070C0"/>
                </a:solidFill>
              </a:rPr>
              <a:t>कुछ व्यक्तियों का मत है कि “व्यय ही समाज की भलाई का सर्वोत्तम साधन है” , तब दूसरी ओर  कुछ का यह मत है कि “बचत से ही समाज की भलाई हो सकती है।”</a:t>
            </a:r>
          </a:p>
          <a:p>
            <a:pPr marL="0" indent="0">
              <a:buNone/>
            </a:pPr>
            <a:r>
              <a:rPr lang="en-IN" b="1">
                <a:solidFill>
                  <a:srgbClr val="0070C0"/>
                </a:solidFill>
              </a:rPr>
              <a:t>परंतु आलोचकों का मानना है की  ‘व्यय ही व्यय’ की नीति बहुत ही दोषपूर्ण हैं, क्योंकि धनोत्पादन मैं वृद्धि के लिए पूंजी की आवश्यकता होती है, जो बचत से ही उपलब्ध होती है।</a:t>
            </a:r>
          </a:p>
          <a:p>
            <a:pPr marL="0" indent="0">
              <a:buNone/>
            </a:pPr>
            <a:r>
              <a:rPr lang="en-IN" b="1">
                <a:solidFill>
                  <a:srgbClr val="0070C0"/>
                </a:solidFill>
              </a:rPr>
              <a:t>आलोचकों का मत है कि</a:t>
            </a:r>
            <a:r>
              <a:rPr lang="en-IN" b="1">
                <a:solidFill>
                  <a:srgbClr val="C00000"/>
                </a:solidFill>
              </a:rPr>
              <a:t> “बचत ही बचत” </a:t>
            </a:r>
            <a:r>
              <a:rPr lang="en-IN" b="1">
                <a:solidFill>
                  <a:srgbClr val="0070C0"/>
                </a:solidFill>
              </a:rPr>
              <a:t>की नीति भी</a:t>
            </a:r>
            <a:r>
              <a:rPr lang="en-IN" b="1">
                <a:solidFill>
                  <a:srgbClr val="C00000"/>
                </a:solidFill>
              </a:rPr>
              <a:t>  “व्यय ही व्यय”</a:t>
            </a:r>
            <a:r>
              <a:rPr lang="en-IN" b="1">
                <a:solidFill>
                  <a:srgbClr val="0070C0"/>
                </a:solidFill>
              </a:rPr>
              <a:t> की नीति की तरह अत्याधिक दोषपूर्ण है, क्योंकि यदि मनुष्य अपनी समस्त आय की बचत करें, तब कारखानो द्वारा उत्पन्न वस्तुओं का उपभोग कौन करेगा?  </a:t>
            </a:r>
          </a:p>
          <a:p>
            <a:pPr marL="0" indent="0">
              <a:buNone/>
            </a:pPr>
            <a:endParaRPr lang="en-IN" b="1">
              <a:solidFill>
                <a:srgbClr val="0070C0"/>
              </a:solidFill>
            </a:endParaRPr>
          </a:p>
          <a:p>
            <a:pPr marL="0" indent="0">
              <a:buNone/>
            </a:pPr>
            <a:endParaRPr lang="en-IN" b="1">
              <a:solidFill>
                <a:srgbClr val="0070C0"/>
              </a:solidFill>
            </a:endParaRPr>
          </a:p>
        </p:txBody>
      </p:sp>
    </p:spTree>
    <p:extLst>
      <p:ext uri="{BB962C8B-B14F-4D97-AF65-F5344CB8AC3E}">
        <p14:creationId xmlns:p14="http://schemas.microsoft.com/office/powerpoint/2010/main" val="1977211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FFA2-F564-7631-6E72-0BC0FB850678}"/>
              </a:ext>
            </a:extLst>
          </p:cNvPr>
          <p:cNvSpPr>
            <a:spLocks noGrp="1"/>
          </p:cNvSpPr>
          <p:nvPr>
            <p:ph type="title"/>
          </p:nvPr>
        </p:nvSpPr>
        <p:spPr/>
        <p:txBody>
          <a:bodyPr/>
          <a:lstStyle/>
          <a:p>
            <a:pPr algn="ctr"/>
            <a:r>
              <a:rPr lang="en-IN" b="1">
                <a:solidFill>
                  <a:srgbClr val="C00000"/>
                </a:solidFill>
              </a:rPr>
              <a:t>बचत, विनियोग और पूंजी </a:t>
            </a:r>
            <a:r>
              <a:rPr lang="en-IN" b="1">
                <a:solidFill>
                  <a:srgbClr val="00B050"/>
                </a:solidFill>
              </a:rPr>
              <a:t>(saving investment and capital)</a:t>
            </a:r>
            <a:endParaRPr lang="en-US" b="1">
              <a:solidFill>
                <a:srgbClr val="00B050"/>
              </a:solidFill>
            </a:endParaRPr>
          </a:p>
        </p:txBody>
      </p:sp>
      <p:sp>
        <p:nvSpPr>
          <p:cNvPr id="3" name="Content Placeholder 2">
            <a:extLst>
              <a:ext uri="{FF2B5EF4-FFF2-40B4-BE49-F238E27FC236}">
                <a16:creationId xmlns:a16="http://schemas.microsoft.com/office/drawing/2014/main" id="{8AC5EDC6-43F1-3445-FE0D-65F478E39392}"/>
              </a:ext>
            </a:extLst>
          </p:cNvPr>
          <p:cNvSpPr>
            <a:spLocks noGrp="1"/>
          </p:cNvSpPr>
          <p:nvPr>
            <p:ph idx="1"/>
          </p:nvPr>
        </p:nvSpPr>
        <p:spPr/>
        <p:txBody>
          <a:bodyPr>
            <a:normAutofit fontScale="92500"/>
          </a:bodyPr>
          <a:lstStyle/>
          <a:p>
            <a:pPr marL="0" indent="0">
              <a:buNone/>
            </a:pPr>
            <a:r>
              <a:rPr lang="en-IN" b="1">
                <a:solidFill>
                  <a:srgbClr val="0070C0"/>
                </a:solidFill>
              </a:rPr>
              <a:t>आय का जो भाग उपभोग में प्रयुक्त  नहीं होता है , वह उत्पादन में प्रयुक्त होता है। उपभोग की दृष्टि से जिसे बचत कहा जाता है, उत्पादन की दृष्टि से उसे विनियोग कहा जाता है। पहले बचत की जाती है, तत्पश्चात विनियोग किया जाता है। और विनियोग के परिणाम स्वरूप यह बचत पूंजी के रूप में स्वीकार की जाती है।</a:t>
            </a:r>
          </a:p>
          <a:p>
            <a:pPr marL="0" indent="0">
              <a:buNone/>
            </a:pPr>
            <a:r>
              <a:rPr lang="en-IN" b="1">
                <a:solidFill>
                  <a:srgbClr val="0070C0"/>
                </a:solidFill>
              </a:rPr>
              <a:t>अर्थव्यवस्था की संतुलन दशा में बचत - विनियोग मैं समानता होती हैअर्थात वास्तविक विनियोग वास्तविक बचत के बराबर होती है</a:t>
            </a:r>
          </a:p>
          <a:p>
            <a:pPr marL="0" indent="0">
              <a:buNone/>
            </a:pPr>
            <a:r>
              <a:rPr lang="en-IN" b="1">
                <a:solidFill>
                  <a:srgbClr val="0070C0"/>
                </a:solidFill>
              </a:rPr>
              <a:t>बचत - विनियोग में आसमानता की स्थितियां भी निम्नलिखित रुप में पाई जाती हैं-</a:t>
            </a:r>
          </a:p>
          <a:p>
            <a:pPr marL="514350" indent="-514350">
              <a:buFont typeface="+mj-lt"/>
              <a:buAutoNum type="arabicPeriod"/>
            </a:pPr>
            <a:r>
              <a:rPr lang="en-IN" b="1">
                <a:solidFill>
                  <a:srgbClr val="0070C0"/>
                </a:solidFill>
              </a:rPr>
              <a:t>बचत अधिक विनियोग कम की दशा</a:t>
            </a:r>
          </a:p>
          <a:p>
            <a:pPr marL="514350" indent="-514350">
              <a:buFont typeface="+mj-lt"/>
              <a:buAutoNum type="arabicPeriod"/>
            </a:pPr>
            <a:r>
              <a:rPr lang="en-IN" b="1">
                <a:solidFill>
                  <a:srgbClr val="0070C0"/>
                </a:solidFill>
              </a:rPr>
              <a:t>बचत कम विनियोग अधिक की दशा।</a:t>
            </a:r>
            <a:endParaRPr lang="en-US" b="1">
              <a:solidFill>
                <a:srgbClr val="0070C0"/>
              </a:solidFill>
            </a:endParaRPr>
          </a:p>
        </p:txBody>
      </p:sp>
    </p:spTree>
    <p:extLst>
      <p:ext uri="{BB962C8B-B14F-4D97-AF65-F5344CB8AC3E}">
        <p14:creationId xmlns:p14="http://schemas.microsoft.com/office/powerpoint/2010/main" val="15905987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FAFD-39A4-FC9C-8385-55D247C5A152}"/>
              </a:ext>
            </a:extLst>
          </p:cNvPr>
          <p:cNvSpPr>
            <a:spLocks noGrp="1"/>
          </p:cNvSpPr>
          <p:nvPr>
            <p:ph type="title"/>
          </p:nvPr>
        </p:nvSpPr>
        <p:spPr/>
        <p:txBody>
          <a:bodyPr/>
          <a:lstStyle/>
          <a:p>
            <a:pPr algn="ctr"/>
            <a:r>
              <a:rPr lang="en-IN" b="1">
                <a:solidFill>
                  <a:srgbClr val="C00000"/>
                </a:solidFill>
              </a:rPr>
              <a:t>बचत फलन</a:t>
            </a:r>
            <a:r>
              <a:rPr lang="en-IN" b="1">
                <a:solidFill>
                  <a:srgbClr val="00B050"/>
                </a:solidFill>
              </a:rPr>
              <a:t> (saving function)</a:t>
            </a:r>
            <a:endParaRPr lang="en-US" b="1">
              <a:solidFill>
                <a:srgbClr val="00B050"/>
              </a:solidFill>
            </a:endParaRPr>
          </a:p>
        </p:txBody>
      </p:sp>
      <p:sp>
        <p:nvSpPr>
          <p:cNvPr id="3" name="Content Placeholder 2">
            <a:extLst>
              <a:ext uri="{FF2B5EF4-FFF2-40B4-BE49-F238E27FC236}">
                <a16:creationId xmlns:a16="http://schemas.microsoft.com/office/drawing/2014/main" id="{73DE8F49-BF29-650C-4E3E-8557B4274CE2}"/>
              </a:ext>
            </a:extLst>
          </p:cNvPr>
          <p:cNvSpPr>
            <a:spLocks noGrp="1"/>
          </p:cNvSpPr>
          <p:nvPr>
            <p:ph idx="1"/>
          </p:nvPr>
        </p:nvSpPr>
        <p:spPr/>
        <p:txBody>
          <a:bodyPr/>
          <a:lstStyle/>
          <a:p>
            <a:pPr marL="0" indent="0">
              <a:buNone/>
            </a:pPr>
            <a:r>
              <a:rPr lang="en-IN" b="1">
                <a:solidFill>
                  <a:srgbClr val="0070C0"/>
                </a:solidFill>
              </a:rPr>
              <a:t>बचत और उपभोग का योग आय के बराबर होता है। अतः उपभोग फलन के ज्ञात होने पर बचत फलन ज्ञात किया जा सकता है।</a:t>
            </a:r>
            <a:endParaRPr lang="en-US" b="1">
              <a:solidFill>
                <a:srgbClr val="0070C0"/>
              </a:solidFill>
            </a:endParaRPr>
          </a:p>
        </p:txBody>
      </p:sp>
    </p:spTree>
    <p:extLst>
      <p:ext uri="{BB962C8B-B14F-4D97-AF65-F5344CB8AC3E}">
        <p14:creationId xmlns:p14="http://schemas.microsoft.com/office/powerpoint/2010/main" val="3980407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B9955-7BAD-54AF-9093-36F348C1BAD8}"/>
              </a:ext>
            </a:extLst>
          </p:cNvPr>
          <p:cNvSpPr>
            <a:spLocks noGrp="1"/>
          </p:cNvSpPr>
          <p:nvPr>
            <p:ph type="title"/>
          </p:nvPr>
        </p:nvSpPr>
        <p:spPr/>
        <p:txBody>
          <a:bodyPr/>
          <a:lstStyle/>
          <a:p>
            <a:pPr algn="ctr"/>
            <a:r>
              <a:rPr lang="en-IN" b="1">
                <a:solidFill>
                  <a:srgbClr val="C00000"/>
                </a:solidFill>
              </a:rPr>
              <a:t>बचत - फलन तथा बचत – प्रवृत्ति </a:t>
            </a:r>
            <a:r>
              <a:rPr lang="en-IN" b="1">
                <a:solidFill>
                  <a:srgbClr val="00B050"/>
                </a:solidFill>
              </a:rPr>
              <a:t>(Saving function and prospensity to save)</a:t>
            </a:r>
            <a:endParaRPr lang="en-US" b="1">
              <a:solidFill>
                <a:srgbClr val="00B050"/>
              </a:solidFill>
            </a:endParaRPr>
          </a:p>
        </p:txBody>
      </p:sp>
      <p:sp>
        <p:nvSpPr>
          <p:cNvPr id="3" name="Content Placeholder 2">
            <a:extLst>
              <a:ext uri="{FF2B5EF4-FFF2-40B4-BE49-F238E27FC236}">
                <a16:creationId xmlns:a16="http://schemas.microsoft.com/office/drawing/2014/main" id="{7395C8C0-5403-FA4C-926E-D604154ACDFF}"/>
              </a:ext>
            </a:extLst>
          </p:cNvPr>
          <p:cNvSpPr>
            <a:spLocks noGrp="1"/>
          </p:cNvSpPr>
          <p:nvPr>
            <p:ph idx="1"/>
          </p:nvPr>
        </p:nvSpPr>
        <p:spPr/>
        <p:txBody>
          <a:bodyPr/>
          <a:lstStyle/>
          <a:p>
            <a:pPr marL="0" indent="0">
              <a:buNone/>
            </a:pPr>
            <a:r>
              <a:rPr lang="en-IN" b="1">
                <a:solidFill>
                  <a:srgbClr val="0070C0"/>
                </a:solidFill>
              </a:rPr>
              <a:t>बचत फलन के आधार पर बचत प्रवृत्ति की गणना की जाती है मुख्य रूप से बचत प्रवृत्ति दो प्रकार की होती है प्रथम औसत बचत- प्रवृत्ति तथा द्वितीय सीमांत बच- प्रवृत्ति होती है।</a:t>
            </a:r>
          </a:p>
          <a:p>
            <a:pPr marL="0" indent="0">
              <a:buNone/>
            </a:pPr>
            <a:r>
              <a:rPr lang="en-IN" b="1">
                <a:solidFill>
                  <a:srgbClr val="C00000"/>
                </a:solidFill>
              </a:rPr>
              <a:t>बचत फलन</a:t>
            </a:r>
          </a:p>
          <a:p>
            <a:pPr marL="0" indent="0">
              <a:buNone/>
            </a:pPr>
            <a:r>
              <a:rPr lang="en-IN" b="1">
                <a:solidFill>
                  <a:srgbClr val="0070C0"/>
                </a:solidFill>
              </a:rPr>
              <a:t>प्रयोज्य आय का वह भाग जो उपभोग परव्य नहीं किया जाता उसे बचत कहते हैं। बचत फलन, बचत की मात्रा और उससे संबंधित प्रयोज्य आय की मात्रा के बीच संबंध को दर्शाता है।</a:t>
            </a:r>
          </a:p>
          <a:p>
            <a:pPr marL="0" indent="0">
              <a:buNone/>
            </a:pPr>
            <a:r>
              <a:rPr lang="en-IN" b="1">
                <a:solidFill>
                  <a:srgbClr val="0070C0"/>
                </a:solidFill>
              </a:rPr>
              <a:t>इस प्रकार आए में प्रत्येक वृद्धि के अनुरूप उपभोग स्तर में वृद्धि होती है परंतु यह वृद्धि आय में होने वाली वृद्धि की तुलना में कम होती है। इसलिए प्रयोज्य आय में वृद्धि होने पर बचत में वर्तमान दर से वृद्धि होती है।</a:t>
            </a:r>
            <a:endParaRPr lang="en-US" b="1">
              <a:solidFill>
                <a:srgbClr val="0070C0"/>
              </a:solidFill>
            </a:endParaRPr>
          </a:p>
        </p:txBody>
      </p:sp>
    </p:spTree>
    <p:extLst>
      <p:ext uri="{BB962C8B-B14F-4D97-AF65-F5344CB8AC3E}">
        <p14:creationId xmlns:p14="http://schemas.microsoft.com/office/powerpoint/2010/main" val="3921048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5BAC1-13DA-945F-94E0-A36E0D61C48A}"/>
              </a:ext>
            </a:extLst>
          </p:cNvPr>
          <p:cNvSpPr>
            <a:spLocks noGrp="1"/>
          </p:cNvSpPr>
          <p:nvPr>
            <p:ph type="title"/>
          </p:nvPr>
        </p:nvSpPr>
        <p:spPr/>
        <p:txBody>
          <a:bodyPr>
            <a:normAutofit fontScale="90000"/>
          </a:bodyPr>
          <a:lstStyle/>
          <a:p>
            <a:pPr algn="ctr"/>
            <a:r>
              <a:rPr lang="en-IN" b="1">
                <a:solidFill>
                  <a:srgbClr val="C00000"/>
                </a:solidFill>
              </a:rPr>
              <a:t>प्रत्याशित निवेश एवं वास्तविक निवेश में अंतर </a:t>
            </a:r>
            <a:r>
              <a:rPr lang="en-IN" b="1">
                <a:solidFill>
                  <a:srgbClr val="00B050"/>
                </a:solidFill>
              </a:rPr>
              <a:t>(Difference between ex-ante investment and ex-post investment)</a:t>
            </a:r>
            <a:endParaRPr lang="en-US" b="1">
              <a:solidFill>
                <a:srgbClr val="00B050"/>
              </a:solidFill>
            </a:endParaRPr>
          </a:p>
        </p:txBody>
      </p:sp>
      <p:sp>
        <p:nvSpPr>
          <p:cNvPr id="3" name="Content Placeholder 2">
            <a:extLst>
              <a:ext uri="{FF2B5EF4-FFF2-40B4-BE49-F238E27FC236}">
                <a16:creationId xmlns:a16="http://schemas.microsoft.com/office/drawing/2014/main" id="{611A980D-F1F6-C7D5-A427-9D9040C37FB3}"/>
              </a:ext>
            </a:extLst>
          </p:cNvPr>
          <p:cNvSpPr>
            <a:spLocks noGrp="1"/>
          </p:cNvSpPr>
          <p:nvPr>
            <p:ph idx="1"/>
          </p:nvPr>
        </p:nvSpPr>
        <p:spPr/>
        <p:txBody>
          <a:bodyPr>
            <a:normAutofit fontScale="92500"/>
          </a:bodyPr>
          <a:lstStyle/>
          <a:p>
            <a:pPr marL="514350" indent="-514350">
              <a:buFont typeface="+mj-lt"/>
              <a:buAutoNum type="arabicPeriod"/>
            </a:pPr>
            <a:r>
              <a:rPr lang="en-IN" b="1">
                <a:solidFill>
                  <a:srgbClr val="0070C0"/>
                </a:solidFill>
              </a:rPr>
              <a:t>प्रत्याशित निवेश किसी फर्म या व्यक्ति द्वारा लक्ष्य के लिए दिए गए अनुमान के आधार पर होता है, वास्तविक निवेश में किसी फर्म के द्वारा निर्धारित लक्ष्य के लिए कितना निवेश किया गया है, उसका वास्तविक स्वरूप प्रस्तुत किया जाता है।</a:t>
            </a:r>
          </a:p>
          <a:p>
            <a:pPr marL="514350" indent="-514350">
              <a:buFont typeface="+mj-lt"/>
              <a:buAutoNum type="arabicPeriod"/>
            </a:pPr>
            <a:r>
              <a:rPr lang="en-IN" b="1">
                <a:solidFill>
                  <a:srgbClr val="0070C0"/>
                </a:solidFill>
              </a:rPr>
              <a:t>प्रत्याशित  निवेश की गणना राष्ट्रीय आय में नहीं की जाती है क्योंकि इससे संबंधित धनराशि में परिवर्तन होता है। यर्थात निवेश की गणना राष्ट्रीय आय में की जाती है क्योंकि इसमें निवेश की जाने वाली धन राशि में कोई परिवर्तन नहीं होता है।</a:t>
            </a:r>
          </a:p>
          <a:p>
            <a:pPr marL="514350" indent="-514350">
              <a:buFont typeface="+mj-lt"/>
              <a:buAutoNum type="arabicPeriod"/>
            </a:pPr>
            <a:r>
              <a:rPr lang="en-IN" b="1">
                <a:solidFill>
                  <a:srgbClr val="0070C0"/>
                </a:solidFill>
              </a:rPr>
              <a:t>प्रत्याशित निवेश मे लक्ष्य एवं उद्देश्यों के आधार पर भविष्य के लिए योजना तैयार की जाती है जिससे निवेश का स्वरूप उचित हो। यर्थात निवेश की  प्रक्रिया मैं किसी प्रकार की कोई योजना नहीं होती है वरन्  यह निवेश की गई धनराशि के स्वरूप एवं आंकड़ों का यर्थात प्रस्तुतीकरण करता है।</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3246918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0965-14CA-F86B-6BF6-C7E1F525F97F}"/>
              </a:ext>
            </a:extLst>
          </p:cNvPr>
          <p:cNvSpPr>
            <a:spLocks noGrp="1"/>
          </p:cNvSpPr>
          <p:nvPr>
            <p:ph type="title"/>
          </p:nvPr>
        </p:nvSpPr>
        <p:spPr/>
        <p:txBody>
          <a:bodyPr>
            <a:normAutofit fontScale="90000"/>
          </a:bodyPr>
          <a:lstStyle/>
          <a:p>
            <a:pPr algn="ctr"/>
            <a:r>
              <a:rPr lang="en-IN" b="1">
                <a:solidFill>
                  <a:srgbClr val="C00000"/>
                </a:solidFill>
              </a:rPr>
              <a:t>औसत बचत प्रवृत्ति, सीमांत बचत प्रवृत्ति</a:t>
            </a:r>
            <a:br>
              <a:rPr lang="en-IN" b="1">
                <a:solidFill>
                  <a:srgbClr val="C00000"/>
                </a:solidFill>
              </a:rPr>
            </a:br>
            <a:r>
              <a:rPr lang="en-IN" b="1">
                <a:solidFill>
                  <a:srgbClr val="00B050"/>
                </a:solidFill>
              </a:rPr>
              <a:t>(Average propensity to save, Marginal propensity to save)</a:t>
            </a:r>
            <a:endParaRPr lang="en-US" b="1">
              <a:solidFill>
                <a:srgbClr val="00B050"/>
              </a:solidFill>
            </a:endParaRPr>
          </a:p>
        </p:txBody>
      </p:sp>
      <p:sp>
        <p:nvSpPr>
          <p:cNvPr id="3" name="Content Placeholder 2">
            <a:extLst>
              <a:ext uri="{FF2B5EF4-FFF2-40B4-BE49-F238E27FC236}">
                <a16:creationId xmlns:a16="http://schemas.microsoft.com/office/drawing/2014/main" id="{12E800E9-B69F-4628-7D5A-0677140EDAB4}"/>
              </a:ext>
            </a:extLst>
          </p:cNvPr>
          <p:cNvSpPr>
            <a:spLocks noGrp="1"/>
          </p:cNvSpPr>
          <p:nvPr>
            <p:ph idx="1"/>
          </p:nvPr>
        </p:nvSpPr>
        <p:spPr/>
        <p:txBody>
          <a:bodyPr/>
          <a:lstStyle/>
          <a:p>
            <a:pPr marL="0" indent="0">
              <a:buNone/>
            </a:pPr>
            <a:r>
              <a:rPr lang="en-IN" b="1">
                <a:solidFill>
                  <a:srgbClr val="0070C0"/>
                </a:solidFill>
              </a:rPr>
              <a:t>                                               </a:t>
            </a:r>
            <a:r>
              <a:rPr lang="en-IN" b="1">
                <a:solidFill>
                  <a:srgbClr val="C00000"/>
                </a:solidFill>
              </a:rPr>
              <a:t>औसत बचत प्रवृत्ति </a:t>
            </a:r>
          </a:p>
          <a:p>
            <a:pPr marL="0" indent="0">
              <a:buNone/>
            </a:pPr>
            <a:r>
              <a:rPr lang="en-IN" b="1">
                <a:solidFill>
                  <a:srgbClr val="0070C0"/>
                </a:solidFill>
              </a:rPr>
              <a:t> औसत बचत प्रवृत्ति का अर्थ है कि देश की प्रयोज्य आय का कितना अनुपात बचाया जाता है।</a:t>
            </a:r>
          </a:p>
          <a:p>
            <a:pPr marL="0" indent="0">
              <a:buNone/>
            </a:pPr>
            <a:r>
              <a:rPr lang="en-IN" b="1">
                <a:solidFill>
                  <a:srgbClr val="0070C0"/>
                </a:solidFill>
              </a:rPr>
              <a:t>                                                 </a:t>
            </a:r>
            <a:r>
              <a:rPr lang="en-IN" b="1">
                <a:solidFill>
                  <a:srgbClr val="C00000"/>
                </a:solidFill>
              </a:rPr>
              <a:t>सीमांत बचत प्रवृत्ति</a:t>
            </a:r>
          </a:p>
          <a:p>
            <a:pPr marL="0" indent="0">
              <a:buNone/>
            </a:pPr>
            <a:r>
              <a:rPr lang="en-IN" b="1">
                <a:solidFill>
                  <a:srgbClr val="0070C0"/>
                </a:solidFill>
              </a:rPr>
              <a:t> सीमांत बचत प्रवृत्ति का अर्थ है कि देश की प्रयोज्य आय में थोड़ी सी वृद्धि होने पर उसका कितना अनुपात बचत के रूप में रख लिया जाता है।</a:t>
            </a:r>
            <a:endParaRPr lang="en-US" b="1">
              <a:solidFill>
                <a:srgbClr val="0070C0"/>
              </a:solidFill>
            </a:endParaRPr>
          </a:p>
        </p:txBody>
      </p:sp>
    </p:spTree>
    <p:extLst>
      <p:ext uri="{BB962C8B-B14F-4D97-AF65-F5344CB8AC3E}">
        <p14:creationId xmlns:p14="http://schemas.microsoft.com/office/powerpoint/2010/main" val="2640527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8C432-46F9-7FD6-9AC3-BDC6DBD754A7}"/>
              </a:ext>
            </a:extLst>
          </p:cNvPr>
          <p:cNvSpPr>
            <a:spLocks noGrp="1"/>
          </p:cNvSpPr>
          <p:nvPr>
            <p:ph type="title"/>
          </p:nvPr>
        </p:nvSpPr>
        <p:spPr/>
        <p:txBody>
          <a:bodyPr/>
          <a:lstStyle/>
          <a:p>
            <a:pPr algn="ctr"/>
            <a:r>
              <a:rPr lang="en-IN" b="1">
                <a:solidFill>
                  <a:srgbClr val="C00000"/>
                </a:solidFill>
              </a:rPr>
              <a:t>बचत गतिशीलता के स्त्रोत </a:t>
            </a:r>
            <a:r>
              <a:rPr lang="en-IN" b="1">
                <a:solidFill>
                  <a:srgbClr val="00B050"/>
                </a:solidFill>
              </a:rPr>
              <a:t>(sources of saving mobilisation)</a:t>
            </a:r>
            <a:endParaRPr lang="en-US" b="1">
              <a:solidFill>
                <a:srgbClr val="00B050"/>
              </a:solidFill>
            </a:endParaRPr>
          </a:p>
        </p:txBody>
      </p:sp>
      <p:sp>
        <p:nvSpPr>
          <p:cNvPr id="3" name="Content Placeholder 2">
            <a:extLst>
              <a:ext uri="{FF2B5EF4-FFF2-40B4-BE49-F238E27FC236}">
                <a16:creationId xmlns:a16="http://schemas.microsoft.com/office/drawing/2014/main" id="{B1229600-65DC-D262-B125-3AD218743AB0}"/>
              </a:ext>
            </a:extLst>
          </p:cNvPr>
          <p:cNvSpPr>
            <a:spLocks noGrp="1"/>
          </p:cNvSpPr>
          <p:nvPr>
            <p:ph idx="1"/>
          </p:nvPr>
        </p:nvSpPr>
        <p:spPr/>
        <p:txBody>
          <a:bodyPr/>
          <a:lstStyle/>
          <a:p>
            <a:pPr marL="0" indent="0">
              <a:buNone/>
            </a:pPr>
            <a:r>
              <a:rPr lang="en-IN" b="1">
                <a:solidFill>
                  <a:srgbClr val="0070C0"/>
                </a:solidFill>
              </a:rPr>
              <a:t>बचत मुख्यत: दो स्रोतों से प्राप्त की जा सकती है: पहला घरेलू बचत स्त्रोत, दूसरा विदेशी बचत स्त्रोत।</a:t>
            </a:r>
          </a:p>
          <a:p>
            <a:pPr marL="0" indent="0">
              <a:buNone/>
            </a:pPr>
            <a:r>
              <a:rPr lang="en-IN" b="1">
                <a:solidFill>
                  <a:srgbClr val="0070C0"/>
                </a:solidFill>
              </a:rPr>
              <a:t>                                            </a:t>
            </a:r>
            <a:r>
              <a:rPr lang="en-IN" b="1">
                <a:solidFill>
                  <a:srgbClr val="C00000"/>
                </a:solidFill>
              </a:rPr>
              <a:t>घरेलू बचत स्त्रोत</a:t>
            </a:r>
          </a:p>
          <a:p>
            <a:pPr marL="0" indent="0">
              <a:buNone/>
            </a:pPr>
            <a:r>
              <a:rPr lang="en-IN" b="1">
                <a:solidFill>
                  <a:srgbClr val="0070C0"/>
                </a:solidFill>
              </a:rPr>
              <a:t>बचत स्त्रोतों को तीन क्षेत्रों में बांटा जा सकता है</a:t>
            </a:r>
          </a:p>
          <a:p>
            <a:r>
              <a:rPr lang="en-IN" b="1">
                <a:solidFill>
                  <a:srgbClr val="0070C0"/>
                </a:solidFill>
              </a:rPr>
              <a:t>पारिवारिक क्षेत्र</a:t>
            </a:r>
          </a:p>
          <a:p>
            <a:r>
              <a:rPr lang="en-IN" b="1">
                <a:solidFill>
                  <a:srgbClr val="0070C0"/>
                </a:solidFill>
              </a:rPr>
              <a:t>निजी निगमित क्षेत्र</a:t>
            </a:r>
          </a:p>
          <a:p>
            <a:r>
              <a:rPr lang="en-IN" b="1">
                <a:solidFill>
                  <a:srgbClr val="0070C0"/>
                </a:solidFill>
              </a:rPr>
              <a:t>सार्वजनिक क्षेत्र</a:t>
            </a:r>
          </a:p>
          <a:p>
            <a:pPr marL="0" indent="0">
              <a:buNone/>
            </a:pPr>
            <a:r>
              <a:rPr lang="en-IN" b="1">
                <a:solidFill>
                  <a:srgbClr val="0070C0"/>
                </a:solidFill>
              </a:rPr>
              <a:t>                                             </a:t>
            </a:r>
            <a:r>
              <a:rPr lang="en-IN" b="1">
                <a:solidFill>
                  <a:srgbClr val="C00000"/>
                </a:solidFill>
              </a:rPr>
              <a:t>विदेशी बचत स्त्रोत</a:t>
            </a:r>
          </a:p>
        </p:txBody>
      </p:sp>
    </p:spTree>
    <p:extLst>
      <p:ext uri="{BB962C8B-B14F-4D97-AF65-F5344CB8AC3E}">
        <p14:creationId xmlns:p14="http://schemas.microsoft.com/office/powerpoint/2010/main" val="546663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5B76-43EA-C775-52C5-49AC1F1B3D9F}"/>
              </a:ext>
            </a:extLst>
          </p:cNvPr>
          <p:cNvSpPr>
            <a:spLocks noGrp="1"/>
          </p:cNvSpPr>
          <p:nvPr>
            <p:ph type="title"/>
          </p:nvPr>
        </p:nvSpPr>
        <p:spPr/>
        <p:txBody>
          <a:bodyPr/>
          <a:lstStyle/>
          <a:p>
            <a:pPr algn="ctr"/>
            <a:r>
              <a:rPr lang="en-IN" b="1">
                <a:solidFill>
                  <a:srgbClr val="C00000"/>
                </a:solidFill>
              </a:rPr>
              <a:t>बचत गतिशीलता की स्त्रोत की अवस्थाएं</a:t>
            </a:r>
            <a:r>
              <a:rPr lang="en-IN" b="1">
                <a:solidFill>
                  <a:srgbClr val="00B050"/>
                </a:solidFill>
              </a:rPr>
              <a:t> (Stages  of sources of saving mobilization)</a:t>
            </a:r>
            <a:endParaRPr lang="en-US" b="1">
              <a:solidFill>
                <a:srgbClr val="00B050"/>
              </a:solidFill>
            </a:endParaRPr>
          </a:p>
        </p:txBody>
      </p:sp>
      <p:sp>
        <p:nvSpPr>
          <p:cNvPr id="3" name="Content Placeholder 2">
            <a:extLst>
              <a:ext uri="{FF2B5EF4-FFF2-40B4-BE49-F238E27FC236}">
                <a16:creationId xmlns:a16="http://schemas.microsoft.com/office/drawing/2014/main" id="{016487C7-8028-F575-EDBB-F2FE01444B75}"/>
              </a:ext>
            </a:extLst>
          </p:cNvPr>
          <p:cNvSpPr>
            <a:spLocks noGrp="1"/>
          </p:cNvSpPr>
          <p:nvPr>
            <p:ph idx="1"/>
          </p:nvPr>
        </p:nvSpPr>
        <p:spPr/>
        <p:txBody>
          <a:bodyPr/>
          <a:lstStyle/>
          <a:p>
            <a:pPr marL="514350" indent="-514350">
              <a:buFont typeface="+mj-lt"/>
              <a:buAutoNum type="arabicPeriod"/>
            </a:pPr>
            <a:r>
              <a:rPr lang="en-IN" b="1">
                <a:solidFill>
                  <a:srgbClr val="0070C0"/>
                </a:solidFill>
              </a:rPr>
              <a:t>बचत का निर्माण : पूंजी निर्माण की प्रथम अवस्था</a:t>
            </a:r>
          </a:p>
          <a:p>
            <a:pPr marL="514350" indent="-514350">
              <a:buFont typeface="+mj-lt"/>
              <a:buAutoNum type="arabicPeriod"/>
            </a:pPr>
            <a:r>
              <a:rPr lang="en-IN" b="1">
                <a:solidFill>
                  <a:srgbClr val="0070C0"/>
                </a:solidFill>
              </a:rPr>
              <a:t>वित्तीय क्रियाशीलता या बचत की गतिशीलता: पूंजी  निर्माण की द्वितीय अवस्था</a:t>
            </a:r>
          </a:p>
          <a:p>
            <a:pPr marL="514350" indent="-514350">
              <a:buFont typeface="+mj-lt"/>
              <a:buAutoNum type="arabicPeriod"/>
            </a:pPr>
            <a:r>
              <a:rPr lang="en-IN" b="1">
                <a:solidFill>
                  <a:srgbClr val="0070C0"/>
                </a:solidFill>
              </a:rPr>
              <a:t>विनियोग: पूंजी निर्माण की तृतीय अवस्था</a:t>
            </a:r>
            <a:endParaRPr lang="en-US" b="1">
              <a:solidFill>
                <a:srgbClr val="0070C0"/>
              </a:solidFill>
            </a:endParaRPr>
          </a:p>
        </p:txBody>
      </p:sp>
    </p:spTree>
    <p:extLst>
      <p:ext uri="{BB962C8B-B14F-4D97-AF65-F5344CB8AC3E}">
        <p14:creationId xmlns:p14="http://schemas.microsoft.com/office/powerpoint/2010/main" val="340660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9CEC-261B-EF77-159F-BC57EE124FB1}"/>
              </a:ext>
            </a:extLst>
          </p:cNvPr>
          <p:cNvSpPr>
            <a:spLocks noGrp="1"/>
          </p:cNvSpPr>
          <p:nvPr>
            <p:ph type="title"/>
          </p:nvPr>
        </p:nvSpPr>
        <p:spPr/>
        <p:txBody>
          <a:bodyPr>
            <a:normAutofit fontScale="90000"/>
          </a:bodyPr>
          <a:lstStyle/>
          <a:p>
            <a:pPr algn="ctr"/>
            <a:r>
              <a:rPr lang="en-IN" b="1">
                <a:solidFill>
                  <a:srgbClr val="C00000"/>
                </a:solidFill>
              </a:rPr>
              <a:t>विनियोग फलन एवं पूंजी की कार्य क्षमता </a:t>
            </a:r>
            <a:r>
              <a:rPr lang="en-IN" b="1">
                <a:solidFill>
                  <a:srgbClr val="00B050"/>
                </a:solidFill>
              </a:rPr>
              <a:t>( investment function and marginal efficiency of capital)</a:t>
            </a:r>
            <a:endParaRPr lang="en-US" b="1">
              <a:solidFill>
                <a:srgbClr val="00B050"/>
              </a:solidFill>
            </a:endParaRPr>
          </a:p>
        </p:txBody>
      </p:sp>
      <p:sp>
        <p:nvSpPr>
          <p:cNvPr id="3" name="Content Placeholder 2">
            <a:extLst>
              <a:ext uri="{FF2B5EF4-FFF2-40B4-BE49-F238E27FC236}">
                <a16:creationId xmlns:a16="http://schemas.microsoft.com/office/drawing/2014/main" id="{F72C51C3-78B7-04BA-5CD6-4A91EBA81162}"/>
              </a:ext>
            </a:extLst>
          </p:cNvPr>
          <p:cNvSpPr>
            <a:spLocks noGrp="1"/>
          </p:cNvSpPr>
          <p:nvPr>
            <p:ph idx="1"/>
          </p:nvPr>
        </p:nvSpPr>
        <p:spPr/>
        <p:txBody>
          <a:bodyPr/>
          <a:lstStyle/>
          <a:p>
            <a:pPr marL="0" indent="0">
              <a:buNone/>
            </a:pPr>
            <a:r>
              <a:rPr lang="en-IN" b="1">
                <a:solidFill>
                  <a:srgbClr val="C00000"/>
                </a:solidFill>
              </a:rPr>
              <a:t>विनियोग निवेश का महत्व</a:t>
            </a:r>
          </a:p>
          <a:p>
            <a:pPr marL="0" indent="0">
              <a:buNone/>
            </a:pPr>
            <a:r>
              <a:rPr lang="en-IN" b="1">
                <a:solidFill>
                  <a:srgbClr val="0070C0"/>
                </a:solidFill>
              </a:rPr>
              <a:t>किसी देश में आय रोजगार का स्तर तथा उत्पादन प्रभावपूर्ण मांग पर निर्भर करता है। कीन्स के अनुसार ‘प्रभावपूर्ण मांग’ उपभोग एवं विनियोग पर निर्भर करती है। उपभोग अल्पकाल में लगभग स्थिर रहता है। उपभोग के स्थिर रहने के कारण आय तथा रोजगार के स्तर में परिवर्तन विनियोग में परिवर्तन के द्वारा ही संभव होता है।</a:t>
            </a:r>
          </a:p>
          <a:p>
            <a:pPr marL="0" indent="0">
              <a:buNone/>
            </a:pPr>
            <a:r>
              <a:rPr lang="en-IN" b="1">
                <a:solidFill>
                  <a:srgbClr val="C00000"/>
                </a:solidFill>
              </a:rPr>
              <a:t>कीन्स</a:t>
            </a:r>
            <a:r>
              <a:rPr lang="en-IN" b="1">
                <a:solidFill>
                  <a:srgbClr val="0070C0"/>
                </a:solidFill>
              </a:rPr>
              <a:t> के मतानुसार उपभोग के मनोवैज्ञानिक नियम के अनुसार आय में वृद्धि के परिणाम स्वरूप उपभोग से आय की तुलना में कम वृद्धि होती है जिससे आय तथा उपभोग में अंतर उत्पन्न हो जाता है जिसकी पूर्ति विनियोग द्वारा की जा सकती है।</a:t>
            </a:r>
            <a:endParaRPr lang="en-US" b="1">
              <a:solidFill>
                <a:srgbClr val="0070C0"/>
              </a:solidFill>
            </a:endParaRPr>
          </a:p>
        </p:txBody>
      </p:sp>
    </p:spTree>
    <p:extLst>
      <p:ext uri="{BB962C8B-B14F-4D97-AF65-F5344CB8AC3E}">
        <p14:creationId xmlns:p14="http://schemas.microsoft.com/office/powerpoint/2010/main" val="3379989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9540-6A5A-6A47-9639-4FDEEAD141AD}"/>
              </a:ext>
            </a:extLst>
          </p:cNvPr>
          <p:cNvSpPr>
            <a:spLocks noGrp="1"/>
          </p:cNvSpPr>
          <p:nvPr>
            <p:ph type="title"/>
          </p:nvPr>
        </p:nvSpPr>
        <p:spPr/>
        <p:txBody>
          <a:bodyPr/>
          <a:lstStyle/>
          <a:p>
            <a:pPr algn="ctr"/>
            <a:r>
              <a:rPr lang="en-IN" b="1">
                <a:solidFill>
                  <a:srgbClr val="C00000"/>
                </a:solidFill>
              </a:rPr>
              <a:t>निवेश फलन अथवा विनियोग फलन</a:t>
            </a:r>
            <a:br>
              <a:rPr lang="en-IN" b="1">
                <a:solidFill>
                  <a:srgbClr val="C00000"/>
                </a:solidFill>
              </a:rPr>
            </a:br>
            <a:r>
              <a:rPr lang="en-IN" b="1">
                <a:solidFill>
                  <a:srgbClr val="00B050"/>
                </a:solidFill>
              </a:rPr>
              <a:t>(Investment function)</a:t>
            </a:r>
            <a:endParaRPr lang="en-US" b="1">
              <a:solidFill>
                <a:srgbClr val="00B050"/>
              </a:solidFill>
            </a:endParaRPr>
          </a:p>
        </p:txBody>
      </p:sp>
      <p:sp>
        <p:nvSpPr>
          <p:cNvPr id="3" name="Content Placeholder 2">
            <a:extLst>
              <a:ext uri="{FF2B5EF4-FFF2-40B4-BE49-F238E27FC236}">
                <a16:creationId xmlns:a16="http://schemas.microsoft.com/office/drawing/2014/main" id="{26BF26D8-54C4-7337-C9FB-3DEFD24B2A0D}"/>
              </a:ext>
            </a:extLst>
          </p:cNvPr>
          <p:cNvSpPr>
            <a:spLocks noGrp="1"/>
          </p:cNvSpPr>
          <p:nvPr>
            <p:ph idx="1"/>
          </p:nvPr>
        </p:nvSpPr>
        <p:spPr/>
        <p:txBody>
          <a:bodyPr/>
          <a:lstStyle/>
          <a:p>
            <a:r>
              <a:rPr lang="en-IN" b="1">
                <a:solidFill>
                  <a:srgbClr val="0070C0"/>
                </a:solidFill>
              </a:rPr>
              <a:t>निवेश फलन अथवा विनियोग फलन एक और निवेश तथा दूसरी और निवेश को निर्धारित करने वाली शक्तियों के मध्य फलनात्मक  संबंध को दिखाता है। अतः निवेश फलन विनियोग को निर्धारित करने वाली शक्तियों का फलन है।अतः विनियोग फलन विनियोग तथा विनियोग को निर्धारित करने वाली शक्तियों के बीच फलनात्मक  संबंध प्रदर्शित करता है। </a:t>
            </a:r>
          </a:p>
          <a:p>
            <a:r>
              <a:rPr lang="en-IN" b="1">
                <a:solidFill>
                  <a:srgbClr val="0070C0"/>
                </a:solidFill>
              </a:rPr>
              <a:t>विनियोग दो प्रकार का होता है-</a:t>
            </a:r>
          </a:p>
          <a:p>
            <a:pPr marL="514350" indent="-514350">
              <a:buFont typeface="+mj-lt"/>
              <a:buAutoNum type="arabicPeriod"/>
            </a:pPr>
            <a:r>
              <a:rPr lang="en-IN" b="1">
                <a:solidFill>
                  <a:srgbClr val="0070C0"/>
                </a:solidFill>
              </a:rPr>
              <a:t>प्रथम स्वायत्त</a:t>
            </a:r>
          </a:p>
          <a:p>
            <a:pPr marL="514350" indent="-514350">
              <a:buFont typeface="+mj-lt"/>
              <a:buAutoNum type="arabicPeriod"/>
            </a:pPr>
            <a:r>
              <a:rPr lang="en-IN" b="1">
                <a:solidFill>
                  <a:srgbClr val="0070C0"/>
                </a:solidFill>
              </a:rPr>
              <a:t>द्वितीय प्रेरित</a:t>
            </a:r>
          </a:p>
          <a:p>
            <a:pPr marL="0" indent="0">
              <a:buNone/>
            </a:pPr>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1023923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1989-2EEF-F61E-F4C2-F726A57B3769}"/>
              </a:ext>
            </a:extLst>
          </p:cNvPr>
          <p:cNvSpPr>
            <a:spLocks noGrp="1"/>
          </p:cNvSpPr>
          <p:nvPr>
            <p:ph type="title"/>
          </p:nvPr>
        </p:nvSpPr>
        <p:spPr/>
        <p:txBody>
          <a:bodyPr/>
          <a:lstStyle/>
          <a:p>
            <a:pPr algn="ctr"/>
            <a:r>
              <a:rPr lang="en-IN" b="1">
                <a:solidFill>
                  <a:srgbClr val="C00000"/>
                </a:solidFill>
              </a:rPr>
              <a:t>निवेश (विनियोग) को प्रभावित करने वाले तत्व</a:t>
            </a:r>
            <a:br>
              <a:rPr lang="en-IN" b="1">
                <a:solidFill>
                  <a:srgbClr val="C00000"/>
                </a:solidFill>
              </a:rPr>
            </a:br>
            <a:r>
              <a:rPr lang="en-IN" b="1">
                <a:solidFill>
                  <a:srgbClr val="00B050"/>
                </a:solidFill>
              </a:rPr>
              <a:t> ( Affecting factors of investment)</a:t>
            </a:r>
            <a:endParaRPr lang="en-US" b="1">
              <a:solidFill>
                <a:srgbClr val="00B050"/>
              </a:solidFill>
            </a:endParaRPr>
          </a:p>
        </p:txBody>
      </p:sp>
      <p:sp>
        <p:nvSpPr>
          <p:cNvPr id="3" name="Content Placeholder 2">
            <a:extLst>
              <a:ext uri="{FF2B5EF4-FFF2-40B4-BE49-F238E27FC236}">
                <a16:creationId xmlns:a16="http://schemas.microsoft.com/office/drawing/2014/main" id="{AC6195FA-1C14-A40C-45B5-87A4E58ACD13}"/>
              </a:ext>
            </a:extLst>
          </p:cNvPr>
          <p:cNvSpPr>
            <a:spLocks noGrp="1"/>
          </p:cNvSpPr>
          <p:nvPr>
            <p:ph idx="1"/>
          </p:nvPr>
        </p:nvSpPr>
        <p:spPr/>
        <p:txBody>
          <a:bodyPr>
            <a:normAutofit fontScale="92500"/>
          </a:bodyPr>
          <a:lstStyle/>
          <a:p>
            <a:pPr marL="0" indent="0">
              <a:buNone/>
            </a:pPr>
            <a:r>
              <a:rPr lang="en-IN" b="1">
                <a:solidFill>
                  <a:srgbClr val="C00000"/>
                </a:solidFill>
              </a:rPr>
              <a:t>कीन्स</a:t>
            </a:r>
            <a:r>
              <a:rPr lang="en-IN" b="1">
                <a:solidFill>
                  <a:srgbClr val="0070C0"/>
                </a:solidFill>
              </a:rPr>
              <a:t> के अनुसार, निवेश विनियोग दो तत्वों से प्रभावित होता है-प्रथम पूंजी की सीमांत उत्पादकता दक्षता तथा द्वितीय ब्याज की दर होती है।</a:t>
            </a:r>
          </a:p>
          <a:p>
            <a:pPr marL="0" indent="0">
              <a:buNone/>
            </a:pPr>
            <a:r>
              <a:rPr lang="en-IN" b="1">
                <a:solidFill>
                  <a:srgbClr val="0070C0"/>
                </a:solidFill>
              </a:rPr>
              <a:t>जब कोई व्यापारी इकाई  निवेश विनियोग करना चाहती है तो उसे दूसरों से पूंजी उधार लेनी पड़ती है अथवा अपनी स्वयं की पूंजी निवेश करनी पड़ती है। पहली व्यवस्था में इस उधार ली हुई पूंजी पर ब्याज देना पड़ता है तथा दूसरी अवस्था में अपनी पूंजी पर मिलने वाले ब्याज का परित्याग करना पड़ता है क्योंकि यदि उसने पूंजी अपने उत्पादन में नहीं लगाई होती बल्कि किसी को उधार दिया होता तो उसे ब्याज मिलता। दोनों ही अवस्थाओं में ब्याज निवेश विनियोग की लागत या मूल्य है।</a:t>
            </a:r>
          </a:p>
          <a:p>
            <a:pPr marL="0" indent="0">
              <a:buNone/>
            </a:pPr>
            <a:r>
              <a:rPr lang="en-IN" b="1">
                <a:solidFill>
                  <a:srgbClr val="0070C0"/>
                </a:solidFill>
              </a:rPr>
              <a:t>जब कोईविनियोजन अपनी पूंजी पूंजी का संपत्ति में निवेश करता है तो उसे लागत के अतिरिक्त कुछ प्रतिफल प्राप्त होता है और इसे ही हम पूंजी की सीमांत दक्षता कहते हैं।</a:t>
            </a:r>
          </a:p>
          <a:p>
            <a:pPr marL="0" indent="0">
              <a:buNone/>
            </a:pPr>
            <a:endParaRPr lang="en-IN" b="1">
              <a:solidFill>
                <a:srgbClr val="0070C0"/>
              </a:solidFill>
            </a:endParaRPr>
          </a:p>
          <a:p>
            <a:pPr marL="0" indent="0">
              <a:buNone/>
            </a:pPr>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1480502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5D81-2E0D-671E-53DA-CF23B50E2276}"/>
              </a:ext>
            </a:extLst>
          </p:cNvPr>
          <p:cNvSpPr>
            <a:spLocks noGrp="1"/>
          </p:cNvSpPr>
          <p:nvPr>
            <p:ph type="title"/>
          </p:nvPr>
        </p:nvSpPr>
        <p:spPr/>
        <p:txBody>
          <a:bodyPr>
            <a:normAutofit fontScale="90000"/>
          </a:bodyPr>
          <a:lstStyle/>
          <a:p>
            <a:pPr algn="ctr"/>
            <a:r>
              <a:rPr lang="en-IN" b="1">
                <a:solidFill>
                  <a:srgbClr val="C00000"/>
                </a:solidFill>
              </a:rPr>
              <a:t>निवेश विनियोग एवं पूंजी की सीमांत उत्पादकता को प्रभावित करने वाले तत्व </a:t>
            </a:r>
            <a:r>
              <a:rPr lang="en-IN" b="1">
                <a:solidFill>
                  <a:srgbClr val="00B050"/>
                </a:solidFill>
              </a:rPr>
              <a:t>(Factors effecting investment and MEC)</a:t>
            </a:r>
            <a:endParaRPr lang="en-US" b="1">
              <a:solidFill>
                <a:srgbClr val="00B050"/>
              </a:solidFill>
            </a:endParaRPr>
          </a:p>
        </p:txBody>
      </p:sp>
      <p:sp>
        <p:nvSpPr>
          <p:cNvPr id="3" name="Content Placeholder 2">
            <a:extLst>
              <a:ext uri="{FF2B5EF4-FFF2-40B4-BE49-F238E27FC236}">
                <a16:creationId xmlns:a16="http://schemas.microsoft.com/office/drawing/2014/main" id="{93189D8B-4C25-E70C-1796-79BF8753DDD5}"/>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जनसंख्या</a:t>
            </a:r>
          </a:p>
          <a:p>
            <a:pPr marL="514350" indent="-514350">
              <a:buFont typeface="+mj-lt"/>
              <a:buAutoNum type="arabicPeriod"/>
            </a:pPr>
            <a:r>
              <a:rPr lang="en-IN" b="1">
                <a:solidFill>
                  <a:srgbClr val="0070C0"/>
                </a:solidFill>
              </a:rPr>
              <a:t>आय</a:t>
            </a:r>
          </a:p>
          <a:p>
            <a:pPr marL="514350" indent="-514350">
              <a:buFont typeface="+mj-lt"/>
              <a:buAutoNum type="arabicPeriod"/>
            </a:pPr>
            <a:r>
              <a:rPr lang="en-IN" b="1">
                <a:solidFill>
                  <a:srgbClr val="0070C0"/>
                </a:solidFill>
              </a:rPr>
              <a:t>उपभोग</a:t>
            </a:r>
          </a:p>
          <a:p>
            <a:pPr marL="514350" indent="-514350">
              <a:buFont typeface="+mj-lt"/>
              <a:buAutoNum type="arabicPeriod"/>
            </a:pPr>
            <a:r>
              <a:rPr lang="en-IN" b="1">
                <a:solidFill>
                  <a:srgbClr val="0070C0"/>
                </a:solidFill>
              </a:rPr>
              <a:t>उत्पादन क्षमता</a:t>
            </a:r>
          </a:p>
          <a:p>
            <a:pPr marL="514350" indent="-514350">
              <a:buFont typeface="+mj-lt"/>
              <a:buAutoNum type="arabicPeriod"/>
            </a:pPr>
            <a:r>
              <a:rPr lang="en-IN" b="1">
                <a:solidFill>
                  <a:srgbClr val="0070C0"/>
                </a:solidFill>
              </a:rPr>
              <a:t>वस्तु की लागत</a:t>
            </a:r>
          </a:p>
          <a:p>
            <a:pPr marL="514350" indent="-514350">
              <a:buFont typeface="+mj-lt"/>
              <a:buAutoNum type="arabicPeriod"/>
            </a:pPr>
            <a:r>
              <a:rPr lang="en-IN" b="1">
                <a:solidFill>
                  <a:srgbClr val="0070C0"/>
                </a:solidFill>
              </a:rPr>
              <a:t>तकनीकी ज्ञान में वृद्धि</a:t>
            </a:r>
          </a:p>
          <a:p>
            <a:pPr marL="514350" indent="-514350">
              <a:buFont typeface="+mj-lt"/>
              <a:buAutoNum type="arabicPeriod"/>
            </a:pPr>
            <a:r>
              <a:rPr lang="en-IN" b="1">
                <a:solidFill>
                  <a:srgbClr val="0070C0"/>
                </a:solidFill>
              </a:rPr>
              <a:t>बाजार की खोज</a:t>
            </a:r>
          </a:p>
          <a:p>
            <a:pPr marL="514350" indent="-514350">
              <a:buFont typeface="+mj-lt"/>
              <a:buAutoNum type="arabicPeriod"/>
            </a:pPr>
            <a:r>
              <a:rPr lang="en-IN" b="1">
                <a:solidFill>
                  <a:srgbClr val="0070C0"/>
                </a:solidFill>
              </a:rPr>
              <a:t>देश की आर्थिक नीतियां</a:t>
            </a:r>
          </a:p>
          <a:p>
            <a:pPr marL="514350" indent="-514350">
              <a:buFont typeface="+mj-lt"/>
              <a:buAutoNum type="arabicPeriod"/>
            </a:pPr>
            <a:r>
              <a:rPr lang="en-IN" b="1">
                <a:solidFill>
                  <a:srgbClr val="0070C0"/>
                </a:solidFill>
              </a:rPr>
              <a:t>अन्य तत्व</a:t>
            </a:r>
          </a:p>
          <a:p>
            <a:pPr marL="0" indent="0">
              <a:buNone/>
            </a:pPr>
            <a:endParaRPr lang="en-US" b="1">
              <a:solidFill>
                <a:srgbClr val="0070C0"/>
              </a:solidFill>
            </a:endParaRPr>
          </a:p>
        </p:txBody>
      </p:sp>
    </p:spTree>
    <p:extLst>
      <p:ext uri="{BB962C8B-B14F-4D97-AF65-F5344CB8AC3E}">
        <p14:creationId xmlns:p14="http://schemas.microsoft.com/office/powerpoint/2010/main" val="4104923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B6A98-471A-4E62-C24E-2075F48B4F6C}"/>
              </a:ext>
            </a:extLst>
          </p:cNvPr>
          <p:cNvSpPr>
            <a:spLocks noGrp="1"/>
          </p:cNvSpPr>
          <p:nvPr>
            <p:ph type="title"/>
          </p:nvPr>
        </p:nvSpPr>
        <p:spPr/>
        <p:txBody>
          <a:bodyPr/>
          <a:lstStyle/>
          <a:p>
            <a:pPr algn="ctr"/>
            <a:r>
              <a:rPr lang="en-IN" b="1">
                <a:solidFill>
                  <a:srgbClr val="C00000"/>
                </a:solidFill>
              </a:rPr>
              <a:t>पूंजी की सीमांत कार्यक्षमता (दक्षता) का नियंत्रण</a:t>
            </a:r>
            <a:br>
              <a:rPr lang="en-IN" b="1">
                <a:solidFill>
                  <a:srgbClr val="C00000"/>
                </a:solidFill>
              </a:rPr>
            </a:br>
            <a:r>
              <a:rPr lang="en-IN" b="1">
                <a:solidFill>
                  <a:srgbClr val="00B050"/>
                </a:solidFill>
              </a:rPr>
              <a:t>(Control of MEC)</a:t>
            </a:r>
            <a:endParaRPr lang="en-US" b="1">
              <a:solidFill>
                <a:srgbClr val="00B050"/>
              </a:solidFill>
            </a:endParaRPr>
          </a:p>
        </p:txBody>
      </p:sp>
      <p:sp>
        <p:nvSpPr>
          <p:cNvPr id="3" name="Content Placeholder 2">
            <a:extLst>
              <a:ext uri="{FF2B5EF4-FFF2-40B4-BE49-F238E27FC236}">
                <a16:creationId xmlns:a16="http://schemas.microsoft.com/office/drawing/2014/main" id="{06346379-F462-A4C1-2139-BBAE03C5E59F}"/>
              </a:ext>
            </a:extLst>
          </p:cNvPr>
          <p:cNvSpPr>
            <a:spLocks noGrp="1"/>
          </p:cNvSpPr>
          <p:nvPr>
            <p:ph idx="1"/>
          </p:nvPr>
        </p:nvSpPr>
        <p:spPr/>
        <p:txBody>
          <a:bodyPr/>
          <a:lstStyle/>
          <a:p>
            <a:pPr marL="0" indent="0">
              <a:buNone/>
            </a:pPr>
            <a:r>
              <a:rPr lang="en-IN" b="1">
                <a:solidFill>
                  <a:srgbClr val="0070C0"/>
                </a:solidFill>
              </a:rPr>
              <a:t>विनियोग में वृद्धि के साथ पूंजी की सीमांत उत्पादकता नीचे गिरती है अर्थात विनियोग मात्रा एवं MEC में विपरीत संबंध होता है। कीन्स के अनुसार दीर्घकाल में MEC शून्य भी हो सकती है। पूंजी की सीमांत उत्पादकता में होने वाले परिवर्तनों को रोकने के लिए निम्नलिखित विधियां काम में प्रयोग की जा सकती है –</a:t>
            </a:r>
          </a:p>
          <a:p>
            <a:pPr marL="514350" indent="-514350">
              <a:buFont typeface="+mj-lt"/>
              <a:buAutoNum type="arabicPeriod"/>
            </a:pPr>
            <a:r>
              <a:rPr lang="en-IN" b="1">
                <a:solidFill>
                  <a:srgbClr val="0070C0"/>
                </a:solidFill>
              </a:rPr>
              <a:t>ब्याज दर में परिवर्तन</a:t>
            </a:r>
          </a:p>
          <a:p>
            <a:pPr marL="514350" indent="-514350">
              <a:buFont typeface="+mj-lt"/>
              <a:buAutoNum type="arabicPeriod"/>
            </a:pPr>
            <a:r>
              <a:rPr lang="en-IN" b="1">
                <a:solidFill>
                  <a:srgbClr val="0070C0"/>
                </a:solidFill>
              </a:rPr>
              <a:t>सरकार द्वारा सार्वजनिक विकास कार्यों पर व्यय</a:t>
            </a:r>
          </a:p>
          <a:p>
            <a:pPr marL="514350" indent="-514350">
              <a:buFont typeface="+mj-lt"/>
              <a:buAutoNum type="arabicPeriod"/>
            </a:pPr>
            <a:r>
              <a:rPr lang="en-IN" b="1">
                <a:solidFill>
                  <a:srgbClr val="0070C0"/>
                </a:solidFill>
              </a:rPr>
              <a:t>अल्प विकसित देशों में निवेश</a:t>
            </a:r>
          </a:p>
        </p:txBody>
      </p:sp>
    </p:spTree>
    <p:extLst>
      <p:ext uri="{BB962C8B-B14F-4D97-AF65-F5344CB8AC3E}">
        <p14:creationId xmlns:p14="http://schemas.microsoft.com/office/powerpoint/2010/main" val="1798384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3714-FBA2-BFDA-D44C-8C77FB6BB863}"/>
              </a:ext>
            </a:extLst>
          </p:cNvPr>
          <p:cNvSpPr>
            <a:spLocks noGrp="1"/>
          </p:cNvSpPr>
          <p:nvPr>
            <p:ph type="title"/>
          </p:nvPr>
        </p:nvSpPr>
        <p:spPr/>
        <p:txBody>
          <a:bodyPr/>
          <a:lstStyle/>
          <a:p>
            <a:pPr algn="ctr"/>
            <a:r>
              <a:rPr lang="en-IN" b="1"/>
              <a:t>त्वरक का सिद्धांत (Principal of accelerator)</a:t>
            </a:r>
            <a:endParaRPr lang="en-US" b="1"/>
          </a:p>
        </p:txBody>
      </p:sp>
      <p:sp>
        <p:nvSpPr>
          <p:cNvPr id="3" name="Content Placeholder 2">
            <a:extLst>
              <a:ext uri="{FF2B5EF4-FFF2-40B4-BE49-F238E27FC236}">
                <a16:creationId xmlns:a16="http://schemas.microsoft.com/office/drawing/2014/main" id="{15C571C8-4396-F412-3964-B96614E5D8D7}"/>
              </a:ext>
            </a:extLst>
          </p:cNvPr>
          <p:cNvSpPr>
            <a:spLocks noGrp="1"/>
          </p:cNvSpPr>
          <p:nvPr>
            <p:ph idx="1"/>
          </p:nvPr>
        </p:nvSpPr>
        <p:spPr/>
        <p:txBody>
          <a:bodyPr>
            <a:normAutofit lnSpcReduction="10000"/>
          </a:bodyPr>
          <a:lstStyle/>
          <a:p>
            <a:pPr marL="0" indent="0">
              <a:buNone/>
            </a:pPr>
            <a:r>
              <a:rPr lang="en-IN" b="1">
                <a:solidFill>
                  <a:srgbClr val="0070C0"/>
                </a:solidFill>
              </a:rPr>
              <a:t>त्वरक सिद्धांत- यह सिद्धांत इस बात का अध्ययन करता है कि उपभोग  बढ़ने पर निवेश में किस सीमा तक अथवा किस अनुपात में वृद्धि होती है। यह सिद्धांत उपयोग एवं निवेश का क्रियात्मक संबंध  करता है।</a:t>
            </a:r>
          </a:p>
          <a:p>
            <a:pPr marL="0" indent="0">
              <a:buNone/>
            </a:pPr>
            <a:r>
              <a:rPr lang="en-IN" b="1">
                <a:solidFill>
                  <a:srgbClr val="0070C0"/>
                </a:solidFill>
              </a:rPr>
              <a:t>पूंजीगत पदार्थों के लिए मांग व्युत्पन्न मांग होती है, अर्थात इनकी मांग उपभोग पदार्थों की मांग से उत्पन्न होती है। यदि लोग उपभोग पदार्थों की मांग करते हैं तो इनके उत्पादन के लिए मशीनों आदि की मांग की जाती है। किसी ने शताब्दी में उत्पादन में एक इकाई के बराबर वृद्धि करने के लिए पूंजी की अनेक इकाइयों की आवश्यकता होती है। इस प्रकार उपभोग पदार्थों की मांग बढ़ने पर उसे पूरा करने के लिए पूंजीगत पदार्थों की मांग बढ़ती है। पूंजीगत पदार्थों की मांग व्युत्पन्न मांग होने के कारण ही त्वरक सिद्धांत को ‘व्युत्पन्न मांग के त्वरक का सिद्धांत’ भी कहते हैं।</a:t>
            </a:r>
            <a:endParaRPr lang="en-US" b="1">
              <a:solidFill>
                <a:srgbClr val="0070C0"/>
              </a:solidFill>
            </a:endParaRPr>
          </a:p>
        </p:txBody>
      </p:sp>
    </p:spTree>
    <p:extLst>
      <p:ext uri="{BB962C8B-B14F-4D97-AF65-F5344CB8AC3E}">
        <p14:creationId xmlns:p14="http://schemas.microsoft.com/office/powerpoint/2010/main" val="3498515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5842-7AD4-BA4E-4A31-2A1F7FD43C3C}"/>
              </a:ext>
            </a:extLst>
          </p:cNvPr>
          <p:cNvSpPr>
            <a:spLocks noGrp="1"/>
          </p:cNvSpPr>
          <p:nvPr>
            <p:ph type="title"/>
          </p:nvPr>
        </p:nvSpPr>
        <p:spPr/>
        <p:txBody>
          <a:bodyPr>
            <a:normAutofit fontScale="90000"/>
          </a:bodyPr>
          <a:lstStyle/>
          <a:p>
            <a:pPr algn="ctr"/>
            <a:r>
              <a:rPr lang="en-IN" b="1">
                <a:solidFill>
                  <a:srgbClr val="C00000"/>
                </a:solidFill>
              </a:rPr>
              <a:t>त्वरक को ज्ञात करने का सूत्र त्वरक गुणांक</a:t>
            </a:r>
            <a:br>
              <a:rPr lang="en-IN" b="1">
                <a:solidFill>
                  <a:srgbClr val="C00000"/>
                </a:solidFill>
              </a:rPr>
            </a:br>
            <a:r>
              <a:rPr lang="en-IN" b="1">
                <a:solidFill>
                  <a:srgbClr val="00B050"/>
                </a:solidFill>
              </a:rPr>
              <a:t>(Accelerator formula or accelerator coefficient)</a:t>
            </a:r>
            <a:endParaRPr lang="en-US" b="1">
              <a:solidFill>
                <a:srgbClr val="00B050"/>
              </a:solidFill>
            </a:endParaRPr>
          </a:p>
        </p:txBody>
      </p:sp>
      <p:sp>
        <p:nvSpPr>
          <p:cNvPr id="3" name="Content Placeholder 2">
            <a:extLst>
              <a:ext uri="{FF2B5EF4-FFF2-40B4-BE49-F238E27FC236}">
                <a16:creationId xmlns:a16="http://schemas.microsoft.com/office/drawing/2014/main" id="{0A4F4E40-FA34-CA72-9F3C-2326946CB8BD}"/>
              </a:ext>
            </a:extLst>
          </p:cNvPr>
          <p:cNvSpPr>
            <a:spLocks noGrp="1"/>
          </p:cNvSpPr>
          <p:nvPr>
            <p:ph idx="1"/>
          </p:nvPr>
        </p:nvSpPr>
        <p:spPr/>
        <p:txBody>
          <a:bodyPr/>
          <a:lstStyle/>
          <a:p>
            <a:pPr marL="0" indent="0">
              <a:buNone/>
            </a:pPr>
            <a:r>
              <a:rPr lang="en-IN" b="1">
                <a:solidFill>
                  <a:srgbClr val="0070C0"/>
                </a:solidFill>
              </a:rPr>
              <a:t>त्वरक सिद्धांत प्रेरित निवेश से संबंधित है। यह आय वृद्धि से उत्पन्न विनियोग परिणाम को स्पष्ट करता है। त्वरक सिद्धांत निम्नलिखित दो तथ्यों पर आधारित होता है जिनमें से प्रथम को आधारभूत तथ्य कहेंगे और दूसरे को आधारभूत मान्यता संबंधित तथ्य कहेंगे। त्वरक सिद्धांत का आधारभूत तथ्य है:</a:t>
            </a:r>
          </a:p>
          <a:p>
            <a:pPr marL="0" indent="0">
              <a:buNone/>
            </a:pPr>
            <a:r>
              <a:rPr lang="en-IN" b="1">
                <a:solidFill>
                  <a:srgbClr val="C00000"/>
                </a:solidFill>
              </a:rPr>
              <a:t>“प्रेरित निवेश प्रेरित विनियोग उत्पादन के स्तर में होने वाले परिवर्तन का फलन है ।”</a:t>
            </a:r>
          </a:p>
          <a:p>
            <a:pPr marL="0" indent="0">
              <a:buNone/>
            </a:pPr>
            <a:r>
              <a:rPr lang="en-IN" b="1">
                <a:solidFill>
                  <a:srgbClr val="00B050"/>
                </a:solidFill>
              </a:rPr>
              <a:t>“पूंजी स्टॉक तथा उत्पादन के बीच एक निश्चित संबंध होता है जिसके कारण उत्पादन में किसी भी प्रकार के परिवर्तन के लिए यह आवश्यक हो जाता है की पूंजी स्टॉक में वृद्धि लाई जाय।”</a:t>
            </a:r>
            <a:endParaRPr lang="en-US" b="1">
              <a:solidFill>
                <a:srgbClr val="00B050"/>
              </a:solidFill>
            </a:endParaRPr>
          </a:p>
        </p:txBody>
      </p:sp>
    </p:spTree>
    <p:extLst>
      <p:ext uri="{BB962C8B-B14F-4D97-AF65-F5344CB8AC3E}">
        <p14:creationId xmlns:p14="http://schemas.microsoft.com/office/powerpoint/2010/main" val="890260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3E22F-7F4C-85CC-2F9D-C7290806ECE8}"/>
              </a:ext>
            </a:extLst>
          </p:cNvPr>
          <p:cNvSpPr>
            <a:spLocks noGrp="1"/>
          </p:cNvSpPr>
          <p:nvPr>
            <p:ph type="title"/>
          </p:nvPr>
        </p:nvSpPr>
        <p:spPr/>
        <p:txBody>
          <a:bodyPr>
            <a:normAutofit fontScale="90000"/>
          </a:bodyPr>
          <a:lstStyle/>
          <a:p>
            <a:pPr algn="ctr"/>
            <a:r>
              <a:rPr lang="en-IN" b="1">
                <a:solidFill>
                  <a:srgbClr val="C00000"/>
                </a:solidFill>
              </a:rPr>
              <a:t>त्वरक की सरल गणितीय क्रिया</a:t>
            </a:r>
            <a:br>
              <a:rPr lang="en-IN" b="1">
                <a:solidFill>
                  <a:srgbClr val="C00000"/>
                </a:solidFill>
              </a:rPr>
            </a:br>
            <a:r>
              <a:rPr lang="en-IN" b="1">
                <a:solidFill>
                  <a:srgbClr val="00B050"/>
                </a:solidFill>
              </a:rPr>
              <a:t>(A simple mathematical formulation of the accelerator)</a:t>
            </a:r>
            <a:endParaRPr lang="en-US" b="1">
              <a:solidFill>
                <a:srgbClr val="00B050"/>
              </a:solidFill>
            </a:endParaRPr>
          </a:p>
        </p:txBody>
      </p:sp>
      <p:sp>
        <p:nvSpPr>
          <p:cNvPr id="3" name="Content Placeholder 2">
            <a:extLst>
              <a:ext uri="{FF2B5EF4-FFF2-40B4-BE49-F238E27FC236}">
                <a16:creationId xmlns:a16="http://schemas.microsoft.com/office/drawing/2014/main" id="{8D9856BB-B266-3C32-7C73-9F334547CE1B}"/>
              </a:ext>
            </a:extLst>
          </p:cNvPr>
          <p:cNvSpPr>
            <a:spLocks noGrp="1"/>
          </p:cNvSpPr>
          <p:nvPr>
            <p:ph idx="1"/>
          </p:nvPr>
        </p:nvSpPr>
        <p:spPr/>
        <p:txBody>
          <a:bodyPr/>
          <a:lstStyle/>
          <a:p>
            <a:pPr marL="0" indent="0">
              <a:buNone/>
            </a:pPr>
            <a:r>
              <a:rPr lang="en-IN" b="1">
                <a:solidFill>
                  <a:srgbClr val="0070C0"/>
                </a:solidFill>
              </a:rPr>
              <a:t>उपभोग बढ़ने पर व्युत्पन्न मांग बढ़ती है जिससे उत्पादन को बढ़ाना होता है जितने मूल्य का अतिरिक्त  उत्पादन करना होता है, पूंजी का निवेश उस उत्पादन का g गुना करना पड़ता है। उत्पादन में सीमांत वृद्धि और विनियोग में सीमांत वृद्धि के अनुमान को त्वरक g कहेंगे। सूत्र रूप में,</a:t>
            </a:r>
          </a:p>
          <a:p>
            <a:pPr marL="0" indent="0">
              <a:buNone/>
            </a:pPr>
            <a:r>
              <a:rPr lang="en-IN" b="1">
                <a:solidFill>
                  <a:srgbClr val="0070C0"/>
                </a:solidFill>
              </a:rPr>
              <a:t>                             </a:t>
            </a:r>
            <a:r>
              <a:rPr lang="en-IN" b="1">
                <a:solidFill>
                  <a:srgbClr val="C00000"/>
                </a:solidFill>
              </a:rPr>
              <a:t>नया (प्रेरित) निवेश                सीमांत निवेश वृद्धि</a:t>
            </a:r>
          </a:p>
          <a:p>
            <a:pPr marL="0" indent="0">
              <a:buNone/>
            </a:pPr>
            <a:r>
              <a:rPr lang="en-IN" b="1">
                <a:solidFill>
                  <a:srgbClr val="C00000"/>
                </a:solidFill>
              </a:rPr>
              <a:t>           त्वरक  = _______________     =  _____________________</a:t>
            </a:r>
          </a:p>
          <a:p>
            <a:pPr marL="0" indent="0">
              <a:buNone/>
            </a:pPr>
            <a:r>
              <a:rPr lang="en-IN" b="1">
                <a:solidFill>
                  <a:srgbClr val="C00000"/>
                </a:solidFill>
              </a:rPr>
              <a:t>                             अतिरिक्त उत्पादन             सीमांत उत्पादन (आय) वृद्धि</a:t>
            </a:r>
          </a:p>
        </p:txBody>
      </p:sp>
    </p:spTree>
    <p:extLst>
      <p:ext uri="{BB962C8B-B14F-4D97-AF65-F5344CB8AC3E}">
        <p14:creationId xmlns:p14="http://schemas.microsoft.com/office/powerpoint/2010/main" val="4092462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B2DB-C574-6861-0911-F58A85F92B9E}"/>
              </a:ext>
            </a:extLst>
          </p:cNvPr>
          <p:cNvSpPr>
            <a:spLocks noGrp="1"/>
          </p:cNvSpPr>
          <p:nvPr>
            <p:ph type="title"/>
          </p:nvPr>
        </p:nvSpPr>
        <p:spPr/>
        <p:txBody>
          <a:bodyPr/>
          <a:lstStyle/>
          <a:p>
            <a:pPr algn="ctr"/>
            <a:r>
              <a:rPr lang="en-IN" b="1">
                <a:solidFill>
                  <a:srgbClr val="C00000"/>
                </a:solidFill>
              </a:rPr>
              <a:t>गुणक एवं त्वरक: एक तुलना</a:t>
            </a:r>
            <a:br>
              <a:rPr lang="en-IN" b="1">
                <a:solidFill>
                  <a:srgbClr val="C00000"/>
                </a:solidFill>
              </a:rPr>
            </a:br>
            <a:r>
              <a:rPr lang="en-IN" b="1">
                <a:solidFill>
                  <a:srgbClr val="00B050"/>
                </a:solidFill>
              </a:rPr>
              <a:t>(Multiplier and accelerator: as a comparison)</a:t>
            </a:r>
            <a:endParaRPr lang="en-US" b="1">
              <a:solidFill>
                <a:srgbClr val="00B050"/>
              </a:solidFill>
            </a:endParaRPr>
          </a:p>
        </p:txBody>
      </p:sp>
      <p:sp>
        <p:nvSpPr>
          <p:cNvPr id="3" name="Content Placeholder 2">
            <a:extLst>
              <a:ext uri="{FF2B5EF4-FFF2-40B4-BE49-F238E27FC236}">
                <a16:creationId xmlns:a16="http://schemas.microsoft.com/office/drawing/2014/main" id="{BB766D98-E914-A5EE-B579-7A5FF6904E73}"/>
              </a:ext>
            </a:extLst>
          </p:cNvPr>
          <p:cNvSpPr>
            <a:spLocks noGrp="1"/>
          </p:cNvSpPr>
          <p:nvPr>
            <p:ph idx="1"/>
          </p:nvPr>
        </p:nvSpPr>
        <p:spPr/>
        <p:txBody>
          <a:bodyPr/>
          <a:lstStyle/>
          <a:p>
            <a:pPr marL="0" indent="0">
              <a:buNone/>
            </a:pPr>
            <a:r>
              <a:rPr lang="en-IN" b="1">
                <a:solidFill>
                  <a:srgbClr val="0070C0"/>
                </a:solidFill>
              </a:rPr>
              <a:t>गुणक विनियोग के कारण आय और रोजगार में हुये परिवर्तन को दर्शाता है। अर्थात गुणक प्रभाव उपभोग पर विनियोग के प्रभाव को बताता है जबकि त्वरक, उपभोग में हुए परिवर्तन के कारण विनियोग पर प्रभाव को प्रदर्शित करता है अर्थात त्वरक, विनियोग की उपभोग पर निर्भरता काआभास करता है इसलिए गुणक एवं त्वरक सिद्धांत दोनों एक- दूसरे के विरोधी नहीं हैं, अपितु राष्ट्रीय आय को प्रभावित करने वाले समांतर सिद्धांत हैं। संक्षेप मे:</a:t>
            </a:r>
          </a:p>
          <a:p>
            <a:pPr marL="0" indent="0">
              <a:buNone/>
            </a:pPr>
            <a:r>
              <a:rPr lang="en-IN" b="1">
                <a:solidFill>
                  <a:srgbClr val="0070C0"/>
                </a:solidFill>
              </a:rPr>
              <a:t>गुणक तथा त्वरक अवधारणाएं एक दूसरे की पूरक कहीं जाएंगी । किंतु दोनों धारणाएं एक दूसरे के समांतर अथवा पूरक होते हुए भी एक दूसरे से अलग है गुणक के द्वारा उपभोग की निवेश पर निर्भरता व्यक्त होती है, जबकि त्वरक द्वारा निवेश की उपभोग पर निर्भरता प्रदर्शित होती है।</a:t>
            </a:r>
          </a:p>
          <a:p>
            <a:pPr marL="0" indent="0">
              <a:buNone/>
            </a:pPr>
            <a:endParaRPr lang="en-US" b="1">
              <a:solidFill>
                <a:srgbClr val="0070C0"/>
              </a:solidFill>
            </a:endParaRPr>
          </a:p>
        </p:txBody>
      </p:sp>
    </p:spTree>
    <p:extLst>
      <p:ext uri="{BB962C8B-B14F-4D97-AF65-F5344CB8AC3E}">
        <p14:creationId xmlns:p14="http://schemas.microsoft.com/office/powerpoint/2010/main" val="4158766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5A78A-9BD4-6FB7-3432-04A11AD67234}"/>
              </a:ext>
            </a:extLst>
          </p:cNvPr>
          <p:cNvSpPr>
            <a:spLocks noGrp="1"/>
          </p:cNvSpPr>
          <p:nvPr>
            <p:ph type="title"/>
          </p:nvPr>
        </p:nvSpPr>
        <p:spPr/>
        <p:txBody>
          <a:bodyPr/>
          <a:lstStyle/>
          <a:p>
            <a:pPr algn="ctr"/>
            <a:r>
              <a:rPr lang="en-IN" b="1">
                <a:solidFill>
                  <a:srgbClr val="C00000"/>
                </a:solidFill>
              </a:rPr>
              <a:t>त्वरक की क्रियाशीलता (त्वरक को ज्ञात करना)</a:t>
            </a:r>
            <a:br>
              <a:rPr lang="en-IN" b="1">
                <a:solidFill>
                  <a:srgbClr val="C00000"/>
                </a:solidFill>
              </a:rPr>
            </a:br>
            <a:r>
              <a:rPr lang="en-IN" b="1">
                <a:solidFill>
                  <a:srgbClr val="C00000"/>
                </a:solidFill>
              </a:rPr>
              <a:t> </a:t>
            </a:r>
            <a:r>
              <a:rPr lang="en-IN" b="1">
                <a:solidFill>
                  <a:srgbClr val="00B050"/>
                </a:solidFill>
              </a:rPr>
              <a:t>(working or calculation of accelerator)</a:t>
            </a:r>
            <a:endParaRPr lang="en-US" b="1">
              <a:solidFill>
                <a:srgbClr val="00B050"/>
              </a:solidFill>
            </a:endParaRPr>
          </a:p>
        </p:txBody>
      </p:sp>
      <p:sp>
        <p:nvSpPr>
          <p:cNvPr id="3" name="Content Placeholder 2">
            <a:extLst>
              <a:ext uri="{FF2B5EF4-FFF2-40B4-BE49-F238E27FC236}">
                <a16:creationId xmlns:a16="http://schemas.microsoft.com/office/drawing/2014/main" id="{CF546650-7DD6-A01F-6D62-2C176851DDFF}"/>
              </a:ext>
            </a:extLst>
          </p:cNvPr>
          <p:cNvSpPr>
            <a:spLocks noGrp="1"/>
          </p:cNvSpPr>
          <p:nvPr>
            <p:ph idx="1"/>
          </p:nvPr>
        </p:nvSpPr>
        <p:spPr/>
        <p:txBody>
          <a:bodyPr/>
          <a:lstStyle/>
          <a:p>
            <a:pPr marL="0" indent="0">
              <a:buNone/>
            </a:pPr>
            <a:r>
              <a:rPr lang="en-IN" b="1">
                <a:solidFill>
                  <a:srgbClr val="0070C0"/>
                </a:solidFill>
              </a:rPr>
              <a:t>त्वरक विनियोग पर होने वाले</a:t>
            </a:r>
            <a:r>
              <a:rPr lang="en-IN" b="1">
                <a:solidFill>
                  <a:srgbClr val="C00000"/>
                </a:solidFill>
              </a:rPr>
              <a:t> ‘उपभोग के परिवर्तनों के प्रभाव’ </a:t>
            </a:r>
            <a:r>
              <a:rPr lang="en-IN" b="1">
                <a:solidFill>
                  <a:srgbClr val="0070C0"/>
                </a:solidFill>
              </a:rPr>
              <a:t>को स्पष्ट करता है । त्वरक संबंधी धारणा इस तथ्य पर निर्भर करती है की एक निश्चित मात्रा में उपभोक्ता माल का उत्पादन करने में पूंजीगत माल की एक निश्चित मात्रा की आवश्यकता होती है। जैसे-जैसे उपभोक्ता माल की मांग बढ़ती है, अधिक पूंजी के रूपों की आवश्यकता होती है जिससे निवेश की राशि बढ़ती चली जाती है इसके अतिरिक्त निरंतर प्रयोग से कुछ मशीनें पुरानी हो जाती है जिन के स्थान पर नवीन मशीनें लगाना आवश्यक होता है । अतः उपभोग स्तर में वृद्धि के फल स्वरुप निवेश- स्तर में तीव्र गति से वृद्धि की संभावना रहती है इन दोनों वृद्धियों  के अनुपात को त्वरक कहा जाता है।</a:t>
            </a:r>
            <a:endParaRPr lang="en-US" b="1">
              <a:solidFill>
                <a:srgbClr val="0070C0"/>
              </a:solidFill>
            </a:endParaRPr>
          </a:p>
        </p:txBody>
      </p:sp>
    </p:spTree>
    <p:extLst>
      <p:ext uri="{BB962C8B-B14F-4D97-AF65-F5344CB8AC3E}">
        <p14:creationId xmlns:p14="http://schemas.microsoft.com/office/powerpoint/2010/main" val="31940292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00167-5309-47B0-E982-E95274ADEB0A}"/>
              </a:ext>
            </a:extLst>
          </p:cNvPr>
          <p:cNvSpPr>
            <a:spLocks noGrp="1"/>
          </p:cNvSpPr>
          <p:nvPr>
            <p:ph type="title"/>
          </p:nvPr>
        </p:nvSpPr>
        <p:spPr/>
        <p:txBody>
          <a:bodyPr/>
          <a:lstStyle/>
          <a:p>
            <a:pPr algn="ctr"/>
            <a:r>
              <a:rPr lang="en-IN" b="1">
                <a:solidFill>
                  <a:srgbClr val="C00000"/>
                </a:solidFill>
              </a:rPr>
              <a:t>त्वरक</a:t>
            </a:r>
            <a:r>
              <a:rPr lang="en-IN">
                <a:solidFill>
                  <a:srgbClr val="C00000"/>
                </a:solidFill>
              </a:rPr>
              <a:t> </a:t>
            </a:r>
            <a:r>
              <a:rPr lang="en-IN" b="1">
                <a:solidFill>
                  <a:srgbClr val="C00000"/>
                </a:solidFill>
              </a:rPr>
              <a:t>सिद्धांत की मान्यताएं</a:t>
            </a:r>
            <a:br>
              <a:rPr lang="en-IN" b="1">
                <a:solidFill>
                  <a:srgbClr val="C00000"/>
                </a:solidFill>
              </a:rPr>
            </a:br>
            <a:r>
              <a:rPr lang="en-IN" b="1">
                <a:solidFill>
                  <a:srgbClr val="00B050"/>
                </a:solidFill>
              </a:rPr>
              <a:t>(Assumption of the accelerator-principal)</a:t>
            </a:r>
            <a:endParaRPr lang="en-US">
              <a:solidFill>
                <a:srgbClr val="00B050"/>
              </a:solidFill>
            </a:endParaRPr>
          </a:p>
        </p:txBody>
      </p:sp>
      <p:sp>
        <p:nvSpPr>
          <p:cNvPr id="3" name="Content Placeholder 2">
            <a:extLst>
              <a:ext uri="{FF2B5EF4-FFF2-40B4-BE49-F238E27FC236}">
                <a16:creationId xmlns:a16="http://schemas.microsoft.com/office/drawing/2014/main" id="{A8034CB1-8CFC-630F-36D8-A83953CE403F}"/>
              </a:ext>
            </a:extLst>
          </p:cNvPr>
          <p:cNvSpPr>
            <a:spLocks noGrp="1"/>
          </p:cNvSpPr>
          <p:nvPr>
            <p:ph idx="1"/>
          </p:nvPr>
        </p:nvSpPr>
        <p:spPr/>
        <p:txBody>
          <a:bodyPr/>
          <a:lstStyle/>
          <a:p>
            <a:pPr marL="0" indent="0">
              <a:buNone/>
            </a:pPr>
            <a:r>
              <a:rPr lang="en-IN" b="1">
                <a:solidFill>
                  <a:srgbClr val="C00000"/>
                </a:solidFill>
              </a:rPr>
              <a:t>त्वरक सिद्धांत कुछ मान्यताओं पर आधारित है जो निम्नलिखित है-</a:t>
            </a:r>
          </a:p>
          <a:p>
            <a:pPr marL="514350" indent="-514350">
              <a:buFont typeface="+mj-lt"/>
              <a:buAutoNum type="arabicPeriod"/>
            </a:pPr>
            <a:r>
              <a:rPr lang="en-IN" b="1">
                <a:solidFill>
                  <a:srgbClr val="0070C0"/>
                </a:solidFill>
              </a:rPr>
              <a:t>उपभोग वस्तुओं के उद्योगों के अप्रयुक्त उत्पादन क्षमता का अभाव है। यदि ऐसा नहीं हो तो मांग में वृद्धि को अप्रयुक्त उत्पादन क्षमता के प्रयोग से ही पूरा कर लिया जाएगा और अतिरिक्त विनियोग की आवश्यकता होगी।</a:t>
            </a:r>
          </a:p>
          <a:p>
            <a:pPr marL="514350" indent="-514350">
              <a:buFont typeface="+mj-lt"/>
              <a:buAutoNum type="arabicPeriod"/>
            </a:pPr>
            <a:r>
              <a:rPr lang="en-IN" b="1">
                <a:solidFill>
                  <a:srgbClr val="0070C0"/>
                </a:solidFill>
              </a:rPr>
              <a:t>वित्त तथा अन्य आगतों की पूर्ति बहुत अधिक लोचदार है जिससे पूर्ण रोजगार स्तर तक पूंजीगत वस्तुओं  की पूर्ति को बढ़ाया जा सके।</a:t>
            </a:r>
          </a:p>
          <a:p>
            <a:pPr marL="514350" indent="-514350">
              <a:buFont typeface="+mj-lt"/>
              <a:buAutoNum type="arabicPeriod"/>
            </a:pPr>
            <a:r>
              <a:rPr lang="en-IN" b="1">
                <a:solidFill>
                  <a:srgbClr val="0070C0"/>
                </a:solidFill>
              </a:rPr>
              <a:t>पूंजीगत वस्तुओं के उद्योगों में अतिरिक्त उत्पादन क्षमता विद्यमान है।</a:t>
            </a:r>
          </a:p>
          <a:p>
            <a:pPr marL="514350" indent="-514350">
              <a:buFont typeface="+mj-lt"/>
              <a:buAutoNum type="arabicPeriod"/>
            </a:pPr>
            <a:r>
              <a:rPr lang="en-IN" b="1">
                <a:solidFill>
                  <a:srgbClr val="0070C0"/>
                </a:solidFill>
              </a:rPr>
              <a:t>पूंजी - उत्पादन - अनुपात स्थिर है।</a:t>
            </a:r>
            <a:endParaRPr lang="en-US" b="1">
              <a:solidFill>
                <a:srgbClr val="0070C0"/>
              </a:solidFill>
            </a:endParaRPr>
          </a:p>
        </p:txBody>
      </p:sp>
    </p:spTree>
    <p:extLst>
      <p:ext uri="{BB962C8B-B14F-4D97-AF65-F5344CB8AC3E}">
        <p14:creationId xmlns:p14="http://schemas.microsoft.com/office/powerpoint/2010/main" val="7866789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3CAF-3C88-8262-FA1C-E4FC55261407}"/>
              </a:ext>
            </a:extLst>
          </p:cNvPr>
          <p:cNvSpPr>
            <a:spLocks noGrp="1"/>
          </p:cNvSpPr>
          <p:nvPr>
            <p:ph type="title"/>
          </p:nvPr>
        </p:nvSpPr>
        <p:spPr/>
        <p:txBody>
          <a:bodyPr/>
          <a:lstStyle/>
          <a:p>
            <a:pPr algn="ctr"/>
            <a:r>
              <a:rPr lang="en-IN" b="1">
                <a:solidFill>
                  <a:srgbClr val="C00000"/>
                </a:solidFill>
              </a:rPr>
              <a:t>त्वरक- सिद्धांत की सीमाएं निष्क्रियता</a:t>
            </a:r>
            <a:br>
              <a:rPr lang="en-IN" b="1">
                <a:solidFill>
                  <a:srgbClr val="00B050"/>
                </a:solidFill>
              </a:rPr>
            </a:br>
            <a:r>
              <a:rPr lang="en-IN" b="1">
                <a:solidFill>
                  <a:srgbClr val="00B050"/>
                </a:solidFill>
              </a:rPr>
              <a:t>(Limitations of the accelerator principal)</a:t>
            </a:r>
            <a:endParaRPr lang="en-US" b="1">
              <a:solidFill>
                <a:srgbClr val="00B050"/>
              </a:solidFill>
            </a:endParaRPr>
          </a:p>
        </p:txBody>
      </p:sp>
      <p:sp>
        <p:nvSpPr>
          <p:cNvPr id="3" name="Content Placeholder 2">
            <a:extLst>
              <a:ext uri="{FF2B5EF4-FFF2-40B4-BE49-F238E27FC236}">
                <a16:creationId xmlns:a16="http://schemas.microsoft.com/office/drawing/2014/main" id="{8C253D9F-D2B2-91EA-BBF2-30BD441589B0}"/>
              </a:ext>
            </a:extLst>
          </p:cNvPr>
          <p:cNvSpPr>
            <a:spLocks noGrp="1"/>
          </p:cNvSpPr>
          <p:nvPr>
            <p:ph idx="1"/>
          </p:nvPr>
        </p:nvSpPr>
        <p:spPr/>
        <p:txBody>
          <a:bodyPr>
            <a:normAutofit fontScale="92500"/>
          </a:bodyPr>
          <a:lstStyle/>
          <a:p>
            <a:pPr marL="0" indent="0">
              <a:buNone/>
            </a:pPr>
            <a:r>
              <a:rPr lang="en-IN" b="1">
                <a:solidFill>
                  <a:srgbClr val="C00000"/>
                </a:solidFill>
              </a:rPr>
              <a:t>त्वरक- सिद्धांत निम्नलिखित अवस्थाओं में क्रियाशील नहीं होता है:</a:t>
            </a:r>
          </a:p>
          <a:p>
            <a:pPr marL="514350" indent="-514350">
              <a:buFont typeface="+mj-lt"/>
              <a:buAutoNum type="arabicPeriod"/>
            </a:pPr>
            <a:r>
              <a:rPr lang="en-IN" b="1">
                <a:solidFill>
                  <a:srgbClr val="0070C0"/>
                </a:solidFill>
              </a:rPr>
              <a:t>यह सिद्धांत उस समय लागू नहीं होता है जब अर्थव्यवस्था में पहले से ही निष्क्रिय अथवा प्रयुक्त अतिरिक्त उत्पादन शक्ति उपभोग उद्योगों में विद्यमान हो।</a:t>
            </a:r>
          </a:p>
          <a:p>
            <a:pPr marL="514350" indent="-514350">
              <a:buFont typeface="+mj-lt"/>
              <a:buAutoNum type="arabicPeriod"/>
            </a:pPr>
            <a:r>
              <a:rPr lang="en-IN" b="1">
                <a:solidFill>
                  <a:srgbClr val="0070C0"/>
                </a:solidFill>
              </a:rPr>
              <a:t>त्वरक सिद्धांत इस मान्यता पर आधारित है की पूंजी- उत्पादन- अनुपात सदैव स्थिर रहता है पर व्यवहार में प्रायः  ऐसा नहीं होता है।</a:t>
            </a:r>
          </a:p>
          <a:p>
            <a:pPr marL="514350" indent="-514350">
              <a:buFont typeface="+mj-lt"/>
              <a:buAutoNum type="arabicPeriod"/>
            </a:pPr>
            <a:r>
              <a:rPr lang="en-IN" b="1">
                <a:solidFill>
                  <a:srgbClr val="0070C0"/>
                </a:solidFill>
              </a:rPr>
              <a:t> यह भी आवश्यक है की साख की पर्याप्त सुविधा उपलब्ध हो क्योंकि जब उपभोग -मांग की वृद्धि के कारण प्रेरित विनियोग की मांग बढ़ती है तो उसकी पूर्ति के लिए वित्तीय सहायता की आवश्यकता पड़ती है</a:t>
            </a:r>
          </a:p>
          <a:p>
            <a:pPr marL="514350" indent="-514350">
              <a:buFont typeface="+mj-lt"/>
              <a:buAutoNum type="arabicPeriod"/>
            </a:pPr>
            <a:r>
              <a:rPr lang="en-IN" b="1">
                <a:solidFill>
                  <a:srgbClr val="0070C0"/>
                </a:solidFill>
              </a:rPr>
              <a:t>जब अर्थव्यवस्था में साधनों की पूर्ति पूर्णता लोचदार हो तथा पूंजी- उद्योग अपने उत्पादन को सरलतापूर्वक बढ़ा सके।</a:t>
            </a:r>
          </a:p>
          <a:p>
            <a:pPr marL="0" indent="0">
              <a:buNone/>
            </a:pPr>
            <a:endParaRPr lang="en-IN" b="1">
              <a:solidFill>
                <a:srgbClr val="0070C0"/>
              </a:solidFill>
            </a:endParaRPr>
          </a:p>
          <a:p>
            <a:pPr marL="0" indent="0">
              <a:buNone/>
            </a:pPr>
            <a:endParaRPr lang="en-IN" b="1">
              <a:solidFill>
                <a:srgbClr val="0070C0"/>
              </a:solidFill>
            </a:endParaRPr>
          </a:p>
          <a:p>
            <a:pPr marL="0" indent="0">
              <a:buNone/>
            </a:pPr>
            <a:endParaRPr lang="en-IN" b="1">
              <a:solidFill>
                <a:srgbClr val="0070C0"/>
              </a:solidFill>
            </a:endParaRPr>
          </a:p>
          <a:p>
            <a:pPr marL="0" indent="0">
              <a:buNone/>
            </a:pPr>
            <a:endParaRPr lang="en-IN" b="1">
              <a:solidFill>
                <a:srgbClr val="0070C0"/>
              </a:solidFill>
            </a:endParaRPr>
          </a:p>
          <a:p>
            <a:pPr marL="0" indent="0">
              <a:buNone/>
            </a:pPr>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765273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0D14-813C-85B3-2BAD-6C8AFC74D71D}"/>
              </a:ext>
            </a:extLst>
          </p:cNvPr>
          <p:cNvSpPr>
            <a:spLocks noGrp="1"/>
          </p:cNvSpPr>
          <p:nvPr>
            <p:ph type="title"/>
          </p:nvPr>
        </p:nvSpPr>
        <p:spPr/>
        <p:txBody>
          <a:bodyPr/>
          <a:lstStyle/>
          <a:p>
            <a:pPr algn="ctr"/>
            <a:r>
              <a:rPr lang="en-IN" b="1">
                <a:solidFill>
                  <a:srgbClr val="C00000"/>
                </a:solidFill>
              </a:rPr>
              <a:t>त्वरक सिद्धांत की आलोचनाएं</a:t>
            </a:r>
            <a:br>
              <a:rPr lang="en-IN" b="1"/>
            </a:br>
            <a:r>
              <a:rPr lang="en-IN" b="1">
                <a:solidFill>
                  <a:srgbClr val="00B050"/>
                </a:solidFill>
              </a:rPr>
              <a:t>(Criticisms of Accelerator principal)</a:t>
            </a:r>
            <a:endParaRPr lang="en-US" b="1">
              <a:solidFill>
                <a:srgbClr val="00B050"/>
              </a:solidFill>
            </a:endParaRPr>
          </a:p>
        </p:txBody>
      </p:sp>
      <p:sp>
        <p:nvSpPr>
          <p:cNvPr id="3" name="Content Placeholder 2">
            <a:extLst>
              <a:ext uri="{FF2B5EF4-FFF2-40B4-BE49-F238E27FC236}">
                <a16:creationId xmlns:a16="http://schemas.microsoft.com/office/drawing/2014/main" id="{59EABA9A-7BED-CEFE-860B-D8A74F98B448}"/>
              </a:ext>
            </a:extLst>
          </p:cNvPr>
          <p:cNvSpPr>
            <a:spLocks noGrp="1"/>
          </p:cNvSpPr>
          <p:nvPr>
            <p:ph idx="1"/>
          </p:nvPr>
        </p:nvSpPr>
        <p:spPr/>
        <p:txBody>
          <a:bodyPr/>
          <a:lstStyle/>
          <a:p>
            <a:pPr marL="0" indent="0">
              <a:buNone/>
            </a:pPr>
            <a:r>
              <a:rPr lang="en-IN" b="1">
                <a:solidFill>
                  <a:srgbClr val="C00000"/>
                </a:solidFill>
              </a:rPr>
              <a:t>त्वरक- सिद्धांत की  प्रमुख आलोचनाएं निम्नलिखत है:</a:t>
            </a:r>
          </a:p>
          <a:p>
            <a:pPr marL="514350" indent="-514350">
              <a:buFont typeface="+mj-lt"/>
              <a:buAutoNum type="arabicPeriod"/>
            </a:pPr>
            <a:r>
              <a:rPr lang="en-IN" b="1">
                <a:solidFill>
                  <a:srgbClr val="0070C0"/>
                </a:solidFill>
              </a:rPr>
              <a:t>मांग का स्वरूप</a:t>
            </a:r>
          </a:p>
          <a:p>
            <a:pPr marL="514350" indent="-514350">
              <a:buFont typeface="+mj-lt"/>
              <a:buAutoNum type="arabicPeriod"/>
            </a:pPr>
            <a:r>
              <a:rPr lang="en-IN" b="1">
                <a:solidFill>
                  <a:srgbClr val="0070C0"/>
                </a:solidFill>
              </a:rPr>
              <a:t>अतिरिक्त क्षमता का ना होना</a:t>
            </a:r>
          </a:p>
          <a:p>
            <a:pPr marL="514350" indent="-514350">
              <a:buFont typeface="+mj-lt"/>
              <a:buAutoNum type="arabicPeriod"/>
            </a:pPr>
            <a:r>
              <a:rPr lang="en-IN" b="1">
                <a:solidFill>
                  <a:srgbClr val="0070C0"/>
                </a:solidFill>
              </a:rPr>
              <a:t>विद्यमान क्षमता का पूर्ण उपयोग</a:t>
            </a:r>
          </a:p>
          <a:p>
            <a:pPr marL="514350" indent="-514350">
              <a:buFont typeface="+mj-lt"/>
              <a:buAutoNum type="arabicPeriod"/>
            </a:pPr>
            <a:r>
              <a:rPr lang="en-IN" b="1">
                <a:solidFill>
                  <a:srgbClr val="0070C0"/>
                </a:solidFill>
              </a:rPr>
              <a:t>स्तर पूंजी- उत्पाद अनुपात</a:t>
            </a:r>
          </a:p>
          <a:p>
            <a:pPr marL="514350" indent="-514350">
              <a:buFont typeface="+mj-lt"/>
              <a:buAutoNum type="arabicPeriod"/>
            </a:pPr>
            <a:r>
              <a:rPr lang="en-IN" b="1">
                <a:solidFill>
                  <a:srgbClr val="0070C0"/>
                </a:solidFill>
              </a:rPr>
              <a:t>प्रत्याशाओ की भूमिका</a:t>
            </a:r>
          </a:p>
          <a:p>
            <a:pPr marL="514350" indent="-514350">
              <a:buFont typeface="+mj-lt"/>
              <a:buAutoNum type="arabicPeriod"/>
            </a:pPr>
            <a:r>
              <a:rPr lang="en-IN" b="1">
                <a:solidFill>
                  <a:srgbClr val="0070C0"/>
                </a:solidFill>
              </a:rPr>
              <a:t>साख के लोचदार पूर्ति का अभाव</a:t>
            </a:r>
          </a:p>
          <a:p>
            <a:pPr marL="514350" indent="-514350">
              <a:buFont typeface="+mj-lt"/>
              <a:buAutoNum type="arabicPeriod"/>
            </a:pPr>
            <a:r>
              <a:rPr lang="en-IN" b="1">
                <a:solidFill>
                  <a:srgbClr val="0070C0"/>
                </a:solidFill>
              </a:rPr>
              <a:t>मांग में अस्थाई वृद्धि।</a:t>
            </a:r>
            <a:endParaRPr lang="en-US" b="1">
              <a:solidFill>
                <a:srgbClr val="0070C0"/>
              </a:solidFill>
            </a:endParaRPr>
          </a:p>
        </p:txBody>
      </p:sp>
    </p:spTree>
    <p:extLst>
      <p:ext uri="{BB962C8B-B14F-4D97-AF65-F5344CB8AC3E}">
        <p14:creationId xmlns:p14="http://schemas.microsoft.com/office/powerpoint/2010/main" val="25335298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39A8-2133-9A85-8207-4FE38071EE36}"/>
              </a:ext>
            </a:extLst>
          </p:cNvPr>
          <p:cNvSpPr>
            <a:spLocks noGrp="1"/>
          </p:cNvSpPr>
          <p:nvPr>
            <p:ph type="title"/>
          </p:nvPr>
        </p:nvSpPr>
        <p:spPr/>
        <p:txBody>
          <a:bodyPr>
            <a:normAutofit fontScale="90000"/>
          </a:bodyPr>
          <a:lstStyle/>
          <a:p>
            <a:pPr algn="ctr"/>
            <a:r>
              <a:rPr lang="en-IN" b="1">
                <a:solidFill>
                  <a:srgbClr val="C00000"/>
                </a:solidFill>
              </a:rPr>
              <a:t>त्वरक- सिद्धांत एवं अल्प विकसित देश</a:t>
            </a:r>
            <a:br>
              <a:rPr lang="en-IN" b="1">
                <a:solidFill>
                  <a:srgbClr val="C00000"/>
                </a:solidFill>
              </a:rPr>
            </a:br>
            <a:r>
              <a:rPr lang="en-IN" b="1">
                <a:solidFill>
                  <a:srgbClr val="00B050"/>
                </a:solidFill>
              </a:rPr>
              <a:t>(Accelerator principal and under-developed countries)</a:t>
            </a:r>
            <a:endParaRPr lang="en-US" b="1">
              <a:solidFill>
                <a:srgbClr val="00B050"/>
              </a:solidFill>
            </a:endParaRPr>
          </a:p>
        </p:txBody>
      </p:sp>
      <p:sp>
        <p:nvSpPr>
          <p:cNvPr id="3" name="Content Placeholder 2">
            <a:extLst>
              <a:ext uri="{FF2B5EF4-FFF2-40B4-BE49-F238E27FC236}">
                <a16:creationId xmlns:a16="http://schemas.microsoft.com/office/drawing/2014/main" id="{7CB67A0F-E054-0B8B-C14F-D0ED7F6A0CC8}"/>
              </a:ext>
            </a:extLst>
          </p:cNvPr>
          <p:cNvSpPr>
            <a:spLocks noGrp="1"/>
          </p:cNvSpPr>
          <p:nvPr>
            <p:ph idx="1"/>
          </p:nvPr>
        </p:nvSpPr>
        <p:spPr/>
        <p:txBody>
          <a:bodyPr/>
          <a:lstStyle/>
          <a:p>
            <a:pPr marL="0" indent="0">
              <a:buNone/>
            </a:pPr>
            <a:r>
              <a:rPr lang="en-IN" b="1">
                <a:solidFill>
                  <a:srgbClr val="C00000"/>
                </a:solidFill>
              </a:rPr>
              <a:t>त्वरक सिद्धांत भी अल्प विकसित देशों में कार्यशील नहीं होता है जिसके लिए निम्नलिखित कारण उत्तरदाई है:</a:t>
            </a:r>
          </a:p>
          <a:p>
            <a:pPr marL="514350" indent="-514350">
              <a:buFont typeface="+mj-lt"/>
              <a:buAutoNum type="arabicPeriod"/>
            </a:pPr>
            <a:r>
              <a:rPr lang="en-IN" b="1">
                <a:solidFill>
                  <a:srgbClr val="0070C0"/>
                </a:solidFill>
              </a:rPr>
              <a:t>तकनीकी ज्ञान का अभाव</a:t>
            </a:r>
          </a:p>
          <a:p>
            <a:pPr marL="514350" indent="-514350">
              <a:buFont typeface="+mj-lt"/>
              <a:buAutoNum type="arabicPeriod"/>
            </a:pPr>
            <a:r>
              <a:rPr lang="en-IN" b="1">
                <a:solidFill>
                  <a:srgbClr val="0070C0"/>
                </a:solidFill>
              </a:rPr>
              <a:t>साख कि बेलोचदार पूर्ति</a:t>
            </a:r>
          </a:p>
          <a:p>
            <a:pPr marL="514350" indent="-514350">
              <a:buFont typeface="+mj-lt"/>
              <a:buAutoNum type="arabicPeriod"/>
            </a:pPr>
            <a:r>
              <a:rPr lang="en-IN" b="1">
                <a:solidFill>
                  <a:srgbClr val="0070C0"/>
                </a:solidFill>
              </a:rPr>
              <a:t>पूंजी का गहन उपयोग ना होना</a:t>
            </a:r>
          </a:p>
          <a:p>
            <a:pPr marL="514350" indent="-514350">
              <a:buFont typeface="+mj-lt"/>
              <a:buAutoNum type="arabicPeriod"/>
            </a:pPr>
            <a:r>
              <a:rPr lang="en-IN" b="1">
                <a:solidFill>
                  <a:srgbClr val="0070C0"/>
                </a:solidFill>
              </a:rPr>
              <a:t>खुली अर्थव्यवस्था।</a:t>
            </a:r>
            <a:endParaRPr lang="en-US" b="1">
              <a:solidFill>
                <a:srgbClr val="0070C0"/>
              </a:solidFill>
            </a:endParaRPr>
          </a:p>
        </p:txBody>
      </p:sp>
    </p:spTree>
    <p:extLst>
      <p:ext uri="{BB962C8B-B14F-4D97-AF65-F5344CB8AC3E}">
        <p14:creationId xmlns:p14="http://schemas.microsoft.com/office/powerpoint/2010/main" val="2018324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45</Slides>
  <Notes>0</Notes>
  <HiddenSlides>0</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बी.ए. प्रथम वर्ष, द्वितीय सेमेस्टर</vt:lpstr>
      <vt:lpstr>सामान्य विनियोग  एवं सरकारी व्यय (Simple investment and government expenditure)</vt:lpstr>
      <vt:lpstr>वित्तीय निवेश एवं वास्तविक निवेश</vt:lpstr>
      <vt:lpstr>निवेश (विनियोग) के प्रकार</vt:lpstr>
      <vt:lpstr>सरकारी व्यय</vt:lpstr>
      <vt:lpstr>सरकारी - व्यय के प्रकार (Types of gob.expenditure)</vt:lpstr>
      <vt:lpstr>उपभोग, विनियोग तथा आय (Consumption, investment and income)</vt:lpstr>
      <vt:lpstr>गुणक  की अवधारणा (concept of multiplier)</vt:lpstr>
      <vt:lpstr>त्वरक की अवधारणा (Concept of accelerator)</vt:lpstr>
      <vt:lpstr>गुणक त्वरक अवधारणा (Multiplier accelerator relationship)</vt:lpstr>
      <vt:lpstr>विनियोग गुणक (investment multipler)</vt:lpstr>
      <vt:lpstr>कीन्स विनियोग गुणक (investment multiplier of keynes)</vt:lpstr>
      <vt:lpstr>गुणक से संबंधित</vt:lpstr>
      <vt:lpstr> गुणक की मान्यताएं (Assumptions of multiplier)</vt:lpstr>
      <vt:lpstr>गुणक की स्थैतिक  तथा गतिशील धारणा (static and dynamic concept of multiplier)</vt:lpstr>
      <vt:lpstr>गुणक के प्रकार (Types of multiplier)</vt:lpstr>
      <vt:lpstr> गुणक के रिसाव (छिद्र) (Leakages of multiplier)</vt:lpstr>
      <vt:lpstr>'गुणक’ की आलोचना (Criticism of the multiplier)</vt:lpstr>
      <vt:lpstr>गुणक का महत्व (Importance of multipler)</vt:lpstr>
      <vt:lpstr>गुणक एवं अल्पविकसित विकसित देश (Multiplier and least developed countries)</vt:lpstr>
      <vt:lpstr>बचत फलन एवं बचत गतिशीलता के स्त्रोत (saving function and sources of saving mobilization)</vt:lpstr>
      <vt:lpstr>बचत का महत्व अथवा उद्देश्य (Importance or objective of saving)</vt:lpstr>
      <vt:lpstr>बचत से हानियां (Drawbacks of savings)</vt:lpstr>
      <vt:lpstr>बचत और व्यय (Saving and expenditure)</vt:lpstr>
      <vt:lpstr>बचत, विनियोग और पूंजी (saving investment and capital)</vt:lpstr>
      <vt:lpstr>बचत फलन (saving function)</vt:lpstr>
      <vt:lpstr>बचत - फलन तथा बचत – प्रवृत्ति (Saving function and prospensity to save)</vt:lpstr>
      <vt:lpstr>प्रत्याशित निवेश एवं वास्तविक निवेश में अंतर (Difference between ex-ante investment and ex-post investment)</vt:lpstr>
      <vt:lpstr>औसत बचत प्रवृत्ति, सीमांत बचत प्रवृत्ति (Average propensity to save, Marginal propensity to save)</vt:lpstr>
      <vt:lpstr>बचत गतिशीलता के स्त्रोत (sources of saving mobilisation)</vt:lpstr>
      <vt:lpstr>बचत गतिशीलता की स्त्रोत की अवस्थाएं (Stages  of sources of saving mobilization)</vt:lpstr>
      <vt:lpstr>विनियोग फलन एवं पूंजी की कार्य क्षमता ( investment function and marginal efficiency of capital)</vt:lpstr>
      <vt:lpstr>निवेश फलन अथवा विनियोग फलन (Investment function)</vt:lpstr>
      <vt:lpstr>निवेश (विनियोग) को प्रभावित करने वाले तत्व  ( Affecting factors of investment)</vt:lpstr>
      <vt:lpstr>निवेश विनियोग एवं पूंजी की सीमांत उत्पादकता को प्रभावित करने वाले तत्व (Factors effecting investment and MEC)</vt:lpstr>
      <vt:lpstr>पूंजी की सीमांत कार्यक्षमता (दक्षता) का नियंत्रण (Control of MEC)</vt:lpstr>
      <vt:lpstr>त्वरक का सिद्धांत (Principal of accelerator)</vt:lpstr>
      <vt:lpstr>त्वरक को ज्ञात करने का सूत्र त्वरक गुणांक (Accelerator formula or accelerator coefficient)</vt:lpstr>
      <vt:lpstr>त्वरक की सरल गणितीय क्रिया (A simple mathematical formulation of the accelerator)</vt:lpstr>
      <vt:lpstr>गुणक एवं त्वरक: एक तुलना (Multiplier and accelerator: as a comparison)</vt:lpstr>
      <vt:lpstr>त्वरक की क्रियाशीलता (त्वरक को ज्ञात करना)  (working or calculation of accelerator)</vt:lpstr>
      <vt:lpstr>त्वरक सिद्धांत की मान्यताएं (Assumption of the accelerator-principal)</vt:lpstr>
      <vt:lpstr>त्वरक- सिद्धांत की सीमाएं निष्क्रियता (Limitations of the accelerator principal)</vt:lpstr>
      <vt:lpstr>त्वरक सिद्धांत की आलोचनाएं (Criticisms of Accelerator principal)</vt:lpstr>
      <vt:lpstr>त्वरक- सिद्धांत एवं अल्प विकसित देश (Accelerator principal and under-developed countries)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बी.ए. प्रथम वर्ष, द्वितीय सेमेस्टर</dc:title>
  <dc:creator>Unknown User</dc:creator>
  <cp:lastModifiedBy>Unknown User</cp:lastModifiedBy>
  <cp:revision>13</cp:revision>
  <dcterms:created xsi:type="dcterms:W3CDTF">2022-06-04T08:04:16Z</dcterms:created>
  <dcterms:modified xsi:type="dcterms:W3CDTF">2022-06-08T07:18:18Z</dcterms:modified>
</cp:coreProperties>
</file>