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D3844-2505-AA49-9DB5-81AA28D7D4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471CD7-F617-0743-AC23-534BDFFB63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07FAF6-DF1F-F84D-9898-0A30C83145D0}"/>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5" name="Footer Placeholder 4">
            <a:extLst>
              <a:ext uri="{FF2B5EF4-FFF2-40B4-BE49-F238E27FC236}">
                <a16:creationId xmlns:a16="http://schemas.microsoft.com/office/drawing/2014/main" id="{59E9A07C-152F-9B49-AC9D-F2B389445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A89625-AA23-554A-872C-0D221A0BC29C}"/>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213311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7B5B4-BB88-7042-825F-CA94D926CC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651D7F-A678-3649-9A67-C47E0D0202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09B4B-3917-1344-8B5F-EA3FAF20587E}"/>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5" name="Footer Placeholder 4">
            <a:extLst>
              <a:ext uri="{FF2B5EF4-FFF2-40B4-BE49-F238E27FC236}">
                <a16:creationId xmlns:a16="http://schemas.microsoft.com/office/drawing/2014/main" id="{A71366C3-44F9-9C4B-BA83-6140AD69B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6D31DF-3F87-F940-B21E-D030BCFEE6B8}"/>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41964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FBB29-8057-9A4F-8A99-F84C88F0B7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86E592-1035-AD43-ADEC-1A7D6786EF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0D9DA3-55FF-3740-9593-781B57C8C212}"/>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5" name="Footer Placeholder 4">
            <a:extLst>
              <a:ext uri="{FF2B5EF4-FFF2-40B4-BE49-F238E27FC236}">
                <a16:creationId xmlns:a16="http://schemas.microsoft.com/office/drawing/2014/main" id="{DB400015-DD91-AB4B-B314-76DD7C08C9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83BCAD-36D6-564A-8FB6-958CFA70C1B6}"/>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4112913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B07A-7E7F-D34B-A7CD-BEB86C3411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FC4184-A7D5-9346-AB15-7AAD158214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4CC94F-EB9B-B441-BDFC-F25A4C77A5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D21D19-7E72-994C-8607-A8ED87787FB3}"/>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6" name="Footer Placeholder 5">
            <a:extLst>
              <a:ext uri="{FF2B5EF4-FFF2-40B4-BE49-F238E27FC236}">
                <a16:creationId xmlns:a16="http://schemas.microsoft.com/office/drawing/2014/main" id="{E26981BA-C8ED-6440-BAE1-47BC783B1C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8852A2-4D0E-254C-9479-47DA5208996B}"/>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1154894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6D068-E9F4-8549-B723-CB853A38FF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14D3F8-C008-204F-97FE-F9434EC520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70C6D4-80B5-2C45-BFF5-DE462DB250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D38608-AABA-7F46-B77D-A6BE55AF0C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0C14F4-F28F-7D47-9B18-49012ADDD7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AC3263-75FD-3146-8C85-0108F73B36E2}"/>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8" name="Footer Placeholder 7">
            <a:extLst>
              <a:ext uri="{FF2B5EF4-FFF2-40B4-BE49-F238E27FC236}">
                <a16:creationId xmlns:a16="http://schemas.microsoft.com/office/drawing/2014/main" id="{44A3B17F-75D0-954C-9212-C4E0B1D5BD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732BB7-F86E-C749-A11A-4D94A722C738}"/>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613127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F6D0-CABF-B847-BF13-678B997051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9995FA-B25C-B340-93DB-394692E0266D}"/>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4" name="Footer Placeholder 3">
            <a:extLst>
              <a:ext uri="{FF2B5EF4-FFF2-40B4-BE49-F238E27FC236}">
                <a16:creationId xmlns:a16="http://schemas.microsoft.com/office/drawing/2014/main" id="{1DD0C603-847D-E640-9D75-0CBDD21C6D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F47721-CBB1-BB40-B504-72E1254CCA28}"/>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1800997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013875-E0B3-C34C-8092-757C51B555C4}"/>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3" name="Footer Placeholder 2">
            <a:extLst>
              <a:ext uri="{FF2B5EF4-FFF2-40B4-BE49-F238E27FC236}">
                <a16:creationId xmlns:a16="http://schemas.microsoft.com/office/drawing/2014/main" id="{C176B0C1-43E2-6B47-AFE9-7C5DA09C77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B6C98E-5667-4C46-8110-A4D257F05C79}"/>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3117352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E734-7BCD-D546-8878-366C2973BF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239EC1-D45D-5349-A8C8-575B66CFF9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3EF690-2075-C949-9C0E-E81557163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2BA7C2-120C-B34E-B04B-FBC3E0229944}"/>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6" name="Footer Placeholder 5">
            <a:extLst>
              <a:ext uri="{FF2B5EF4-FFF2-40B4-BE49-F238E27FC236}">
                <a16:creationId xmlns:a16="http://schemas.microsoft.com/office/drawing/2014/main" id="{34EE3510-FB3A-6D48-ADE6-B4BB1AA55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F6651B-2E73-E449-9EBD-254C569B558F}"/>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1813463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73FC1-3177-C547-9868-EE49070AB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C33F9E-CA8C-BD45-B312-B04FB0D9D3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6D63E9-B061-AC4D-B1AF-AB6D2FCE10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5430E6-414A-994A-A3EA-E3B318B259C7}"/>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6" name="Footer Placeholder 5">
            <a:extLst>
              <a:ext uri="{FF2B5EF4-FFF2-40B4-BE49-F238E27FC236}">
                <a16:creationId xmlns:a16="http://schemas.microsoft.com/office/drawing/2014/main" id="{8CB922FC-75CC-0D46-9CDC-18EFA4BA4D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ECB6C4-E43E-0742-82A1-DD96BECECE94}"/>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1662528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9DA0-25C0-C84B-90B2-FA7B7FF77F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4C7F94-F386-1648-B832-116C507E82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138AB-5EBD-9A40-AE33-22D0C68421FC}"/>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5" name="Footer Placeholder 4">
            <a:extLst>
              <a:ext uri="{FF2B5EF4-FFF2-40B4-BE49-F238E27FC236}">
                <a16:creationId xmlns:a16="http://schemas.microsoft.com/office/drawing/2014/main" id="{E6E5E076-5CE8-3E4B-93ED-8F0C737A77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0F1EE3-1B19-904A-81D5-A7D714B9F57B}"/>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65820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B90ED7-9A37-4D46-B485-B5C5974842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57DA89-9706-754F-AF42-129FA38257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C2DEC-88DB-644F-8057-0C31C7AB7F14}"/>
              </a:ext>
            </a:extLst>
          </p:cNvPr>
          <p:cNvSpPr>
            <a:spLocks noGrp="1"/>
          </p:cNvSpPr>
          <p:nvPr>
            <p:ph type="dt" sz="half" idx="10"/>
          </p:nvPr>
        </p:nvSpPr>
        <p:spPr/>
        <p:txBody>
          <a:bodyPr/>
          <a:lstStyle/>
          <a:p>
            <a:fld id="{8195483B-EA91-A64E-B866-82BBDE8D2562}" type="datetimeFigureOut">
              <a:rPr lang="en-US"/>
              <a:t>2/24/2022</a:t>
            </a:fld>
            <a:endParaRPr lang="en-US"/>
          </a:p>
        </p:txBody>
      </p:sp>
      <p:sp>
        <p:nvSpPr>
          <p:cNvPr id="5" name="Footer Placeholder 4">
            <a:extLst>
              <a:ext uri="{FF2B5EF4-FFF2-40B4-BE49-F238E27FC236}">
                <a16:creationId xmlns:a16="http://schemas.microsoft.com/office/drawing/2014/main" id="{3424C2FD-BB37-474C-A66E-C12BEF4EB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69E2A6-6252-0446-B1E6-0DB08749808C}"/>
              </a:ext>
            </a:extLst>
          </p:cNvPr>
          <p:cNvSpPr>
            <a:spLocks noGrp="1"/>
          </p:cNvSpPr>
          <p:nvPr>
            <p:ph type="sldNum" sz="quarter" idx="12"/>
          </p:nvPr>
        </p:nvSpPr>
        <p:spPr/>
        <p:txBody>
          <a:bodyPr/>
          <a:lstStyle/>
          <a:p>
            <a:fld id="{38C7475C-1F3F-3B42-A11C-B286AE62CD31}" type="slidenum">
              <a:rPr lang="en-US"/>
              <a:t>‹#›</a:t>
            </a:fld>
            <a:endParaRPr lang="en-US"/>
          </a:p>
        </p:txBody>
      </p:sp>
    </p:spTree>
    <p:extLst>
      <p:ext uri="{BB962C8B-B14F-4D97-AF65-F5344CB8AC3E}">
        <p14:creationId xmlns:p14="http://schemas.microsoft.com/office/powerpoint/2010/main" val="2730614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2EA34B-5B9A-8C4D-A204-6A7B2B0EC4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18398B-8B13-E840-852C-E02DE9EE03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27FB4E-C7FF-AC42-884D-693C6C8BC5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5483B-EA91-A64E-B866-82BBDE8D2562}" type="datetimeFigureOut">
              <a:rPr lang="en-US"/>
              <a:t>2/24/2022</a:t>
            </a:fld>
            <a:endParaRPr lang="en-US"/>
          </a:p>
        </p:txBody>
      </p:sp>
      <p:sp>
        <p:nvSpPr>
          <p:cNvPr id="5" name="Footer Placeholder 4">
            <a:extLst>
              <a:ext uri="{FF2B5EF4-FFF2-40B4-BE49-F238E27FC236}">
                <a16:creationId xmlns:a16="http://schemas.microsoft.com/office/drawing/2014/main" id="{F39A3048-B4DE-4D41-BBE9-D01DD6C383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3AF672-64AC-B64B-B8C4-8F20DAC92A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7475C-1F3F-3B42-A11C-B286AE62CD31}" type="slidenum">
              <a:rPr lang="en-US"/>
              <a:t>‹#›</a:t>
            </a:fld>
            <a:endParaRPr lang="en-US"/>
          </a:p>
        </p:txBody>
      </p:sp>
    </p:spTree>
    <p:extLst>
      <p:ext uri="{BB962C8B-B14F-4D97-AF65-F5344CB8AC3E}">
        <p14:creationId xmlns:p14="http://schemas.microsoft.com/office/powerpoint/2010/main" val="2682551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F156C-6DD2-5342-AB15-DA9560D1DFBF}"/>
              </a:ext>
            </a:extLst>
          </p:cNvPr>
          <p:cNvSpPr>
            <a:spLocks noGrp="1"/>
          </p:cNvSpPr>
          <p:nvPr>
            <p:ph type="ctrTitle"/>
          </p:nvPr>
        </p:nvSpPr>
        <p:spPr>
          <a:xfrm>
            <a:off x="1333499" y="2235200"/>
            <a:ext cx="9144000" cy="2387600"/>
          </a:xfrm>
        </p:spPr>
        <p:txBody>
          <a:bodyPr>
            <a:normAutofit fontScale="90000"/>
          </a:bodyPr>
          <a:lstStyle/>
          <a:p>
            <a:r>
              <a:rPr lang="en-US"/>
              <a:t>M A –final second paper </a:t>
            </a:r>
            <a:br>
              <a:rPr lang="en-US"/>
            </a:br>
            <a:r>
              <a:rPr lang="en-US"/>
              <a:t>subject –political science </a:t>
            </a:r>
            <a:br>
              <a:rPr lang="en-US"/>
            </a:br>
            <a:r>
              <a:rPr lang="en-US"/>
              <a:t>राम मनोहर लोहिया के राजनीतिक विचार </a:t>
            </a:r>
            <a:br>
              <a:rPr lang="en-US"/>
            </a:br>
            <a:endParaRPr lang="en-US"/>
          </a:p>
        </p:txBody>
      </p:sp>
      <p:sp>
        <p:nvSpPr>
          <p:cNvPr id="3" name="Subtitle 2">
            <a:extLst>
              <a:ext uri="{FF2B5EF4-FFF2-40B4-BE49-F238E27FC236}">
                <a16:creationId xmlns:a16="http://schemas.microsoft.com/office/drawing/2014/main" id="{22F58FFC-D5E2-2645-9FAB-CB556B4DED7B}"/>
              </a:ext>
            </a:extLst>
          </p:cNvPr>
          <p:cNvSpPr>
            <a:spLocks noGrp="1"/>
          </p:cNvSpPr>
          <p:nvPr>
            <p:ph type="subTitle" idx="1"/>
          </p:nvPr>
        </p:nvSpPr>
        <p:spPr>
          <a:xfrm>
            <a:off x="976312" y="5807074"/>
            <a:ext cx="9144000" cy="1655762"/>
          </a:xfrm>
        </p:spPr>
        <p:txBody>
          <a:bodyPr/>
          <a:lstStyle/>
          <a:p>
            <a:endParaRPr lang="en-US"/>
          </a:p>
        </p:txBody>
      </p:sp>
      <p:pic>
        <p:nvPicPr>
          <p:cNvPr id="4" name="Picture 4">
            <a:extLst>
              <a:ext uri="{FF2B5EF4-FFF2-40B4-BE49-F238E27FC236}">
                <a16:creationId xmlns:a16="http://schemas.microsoft.com/office/drawing/2014/main" id="{BC83D54E-A0F5-CC41-B608-25BC5B26F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5465" y="3035575"/>
            <a:ext cx="3342034" cy="2771499"/>
          </a:xfrm>
          <a:prstGeom prst="rect">
            <a:avLst/>
          </a:prstGeom>
        </p:spPr>
      </p:pic>
    </p:spTree>
    <p:extLst>
      <p:ext uri="{BB962C8B-B14F-4D97-AF65-F5344CB8AC3E}">
        <p14:creationId xmlns:p14="http://schemas.microsoft.com/office/powerpoint/2010/main" val="2023522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BC2D9-E425-524C-A0B3-32C55B633E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FC0F574-D583-C74A-A280-51C0C863716D}"/>
              </a:ext>
            </a:extLst>
          </p:cNvPr>
          <p:cNvSpPr>
            <a:spLocks noGrp="1"/>
          </p:cNvSpPr>
          <p:nvPr>
            <p:ph idx="1"/>
          </p:nvPr>
        </p:nvSpPr>
        <p:spPr/>
        <p:txBody>
          <a:bodyPr/>
          <a:lstStyle/>
          <a:p>
            <a:r>
              <a:rPr lang="en-US"/>
              <a:t>आधुनिक भारत के समाजवादी चिंतकों में डॉ राम मनोहर लोहिया का नाम प्रमुखता से लिया जाता है लोहिया महात्मा गांधी की राजनीतिक परंपरा के चिंतक रहे हैं दूसरे अर्थों में कहें तो लोहिया सच्चे गांधीवादी थे ।</a:t>
            </a:r>
          </a:p>
          <a:p>
            <a:r>
              <a:rPr lang="en-US"/>
              <a:t>उन्होंने गांधी की विचारधारा को आधार बनाकर समाजवाद का एक आंदोलन खड़ा किया और समाजवादी चिंतन की एक नई धारा विकसित की ।</a:t>
            </a:r>
          </a:p>
          <a:p>
            <a:r>
              <a:rPr lang="en-US"/>
              <a:t> लोहिया सिर्फ राजनेता ही नहीं विचारक भी थे इसका प्रमाण उनके समाजवादी सिद्धांत में मिलता है भारतीय समाजवाद में उनकी विशिष्ट निष्ठा थी वास्तव में उन्होंने पश्चिमी समाजवाद का गांधीवाद से समन्वय कर उसका भारती करण करने का महान प्रयास किया ।</a:t>
            </a:r>
          </a:p>
        </p:txBody>
      </p:sp>
    </p:spTree>
    <p:extLst>
      <p:ext uri="{BB962C8B-B14F-4D97-AF65-F5344CB8AC3E}">
        <p14:creationId xmlns:p14="http://schemas.microsoft.com/office/powerpoint/2010/main" val="72462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F432E-14CA-684F-B92C-EC0DEBACE2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8FDE424-6FE9-9343-8529-AADC64E6ECB1}"/>
              </a:ext>
            </a:extLst>
          </p:cNvPr>
          <p:cNvSpPr>
            <a:spLocks noGrp="1"/>
          </p:cNvSpPr>
          <p:nvPr>
            <p:ph idx="1"/>
          </p:nvPr>
        </p:nvSpPr>
        <p:spPr/>
        <p:txBody>
          <a:bodyPr>
            <a:normAutofit lnSpcReduction="10000"/>
          </a:bodyPr>
          <a:lstStyle/>
          <a:p>
            <a:r>
              <a:rPr lang="en-US"/>
              <a:t>                                            जीवन परिचय</a:t>
            </a:r>
          </a:p>
          <a:p>
            <a:r>
              <a:rPr lang="en-US"/>
              <a:t>डॉ लोहिया का जन्म 23 मार्च 1910 को उत्तर प्रदेश के फैजाबाद जिले के अकबरपुर गांव में हुआ था उनके पिता का नाम हीरालाल और मां का नाम चंद्राथा बाल काल में ही मां का देहांत हो जाने से उनके पिता की देखरेख में उनका पालन-पोषण हुआ ।</a:t>
            </a:r>
          </a:p>
          <a:p>
            <a:r>
              <a:rPr lang="en-US"/>
              <a:t>सन1920 में उनके पिता गांव छोड़कर मुंबई चले गए और वहां से राम मनोहर को एक मारवाड़ी स्कूल में दाखिला करा दिया ।</a:t>
            </a:r>
          </a:p>
          <a:p>
            <a:r>
              <a:rPr lang="en-US"/>
              <a:t>1925 में उन्होंने मैट्रिक की परीक्षा पास की लेकिन इंटर 1927 करने के लिए उन्होंने बनारस हिंदू यूनिवर्सिटी में प्रवेश लिया । कोलकाता के विद्यासागर महाविद्यालय से सन1929 में b.a. करने के बाद उन्होंने जर्मनी की राह पकड़ी वहां पर लंके हंबर्ड विश्वविद्यालय से प्रख्यात अर्थशास्त्रीसौम्ययाट के निर्देशन में नमक का अर्थशास्त्र विषय पर सन 1932 में पीएचडी की उपाधि हासिल की ।</a:t>
            </a:r>
          </a:p>
          <a:p>
            <a:endParaRPr lang="en-US"/>
          </a:p>
          <a:p>
            <a:endParaRPr lang="en-US"/>
          </a:p>
        </p:txBody>
      </p:sp>
    </p:spTree>
    <p:extLst>
      <p:ext uri="{BB962C8B-B14F-4D97-AF65-F5344CB8AC3E}">
        <p14:creationId xmlns:p14="http://schemas.microsoft.com/office/powerpoint/2010/main" val="3090726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3F1C-6831-8E48-B735-673602C780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4B1ABE1-638F-C44E-9D0B-6A43966D3926}"/>
              </a:ext>
            </a:extLst>
          </p:cNvPr>
          <p:cNvSpPr>
            <a:spLocks noGrp="1"/>
          </p:cNvSpPr>
          <p:nvPr>
            <p:ph idx="1"/>
          </p:nvPr>
        </p:nvSpPr>
        <p:spPr/>
        <p:txBody>
          <a:bodyPr>
            <a:normAutofit lnSpcReduction="10000"/>
          </a:bodyPr>
          <a:lstStyle/>
          <a:p>
            <a:r>
              <a:rPr lang="en-US"/>
              <a:t>जर्मनी से लौटकर वह पूरी तरह राजनीति मेंसक्रिय हो गए  हालांकि राजनीति के प्रति उनका लगाव उनकोयुवा काल से ही देखने को मिलता है मात्र चोर 14 साल की उम्र में वह कांग्रेस के अधिवेशन में शामिल हो चुके थे और उन से प्रभावित होकर खद्दर पहनी तथा उसका प्रचार भी किया सन 1928 में कोलकाता में साइमन कमीशन विरोधी आंदोलन के दौरान उनकी मुलाकात पंडित जवाहरलाल नेहरू से भी हो चुकी थी इस तरह उसके ऊपर कांग्रेस का स्पष्ट प्रभाव पड़ा सन 1934 में आचार्य नरेंद्र देव के नेतृत्व में कांग्रेस सोशलिस्ट पार्टी की स्थापना हुई ।</a:t>
            </a:r>
          </a:p>
          <a:p>
            <a:r>
              <a:rPr lang="en-US"/>
              <a:t>उसकी सक्रियता से परेशान होकर ब्रिटिश सरकार एक बार फिर उसके पीछे पड़ गई और नेपाल भाग गए वहां से उन्होंने गिरफ्तार कर फिर जेल में डाल दिया गया जेल में आशय नहीं यात्राओं से भी उनका धैर्य नहीं टूटा तो हार कर सन 1946 में उन्हें रिहा कर दिया ।</a:t>
            </a:r>
          </a:p>
        </p:txBody>
      </p:sp>
    </p:spTree>
    <p:extLst>
      <p:ext uri="{BB962C8B-B14F-4D97-AF65-F5344CB8AC3E}">
        <p14:creationId xmlns:p14="http://schemas.microsoft.com/office/powerpoint/2010/main" val="2293415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1F86-30BE-E543-BAA0-AC4E024E2C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87FD7C-FE0F-6842-83D8-4C91E51F6615}"/>
              </a:ext>
            </a:extLst>
          </p:cNvPr>
          <p:cNvSpPr>
            <a:spLocks noGrp="1"/>
          </p:cNvSpPr>
          <p:nvPr>
            <p:ph idx="1"/>
          </p:nvPr>
        </p:nvSpPr>
        <p:spPr/>
        <p:txBody>
          <a:bodyPr/>
          <a:lstStyle/>
          <a:p>
            <a:r>
              <a:rPr lang="en-US"/>
              <a:t>                                डॉक्टर लोहिया की रचनाएं</a:t>
            </a:r>
          </a:p>
          <a:p>
            <a:r>
              <a:rPr lang="en-US"/>
              <a:t>इन की प्रमुख रचनाएं इस प्रकार है ।</a:t>
            </a:r>
          </a:p>
          <a:p>
            <a:r>
              <a:rPr lang="en-US"/>
              <a:t>समाजवादी चिंतन- 1956</a:t>
            </a:r>
          </a:p>
          <a:p>
            <a:r>
              <a:rPr lang="en-US"/>
              <a:t>सिविल नाफरमानी सिद्धांत और अमल -1960</a:t>
            </a:r>
          </a:p>
          <a:p>
            <a:r>
              <a:rPr lang="en-US"/>
              <a:t>समाजवादी एकता -1964</a:t>
            </a:r>
          </a:p>
          <a:p>
            <a:r>
              <a:rPr lang="en-US"/>
              <a:t>इतिहास चक्र -1966</a:t>
            </a:r>
          </a:p>
          <a:p>
            <a:r>
              <a:rPr lang="en-US"/>
              <a:t>समाजवादी आंदोलन का इतिहास -1969</a:t>
            </a:r>
          </a:p>
          <a:p>
            <a:r>
              <a:rPr lang="en-US"/>
              <a:t>धर्म पर एक दृष्टि -1966</a:t>
            </a:r>
          </a:p>
        </p:txBody>
      </p:sp>
    </p:spTree>
    <p:extLst>
      <p:ext uri="{BB962C8B-B14F-4D97-AF65-F5344CB8AC3E}">
        <p14:creationId xmlns:p14="http://schemas.microsoft.com/office/powerpoint/2010/main" val="3315561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94F83-B7ED-F14B-A987-F67DEA6A6E2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B20446-B4C4-274E-A138-8D35C3CA7ECE}"/>
              </a:ext>
            </a:extLst>
          </p:cNvPr>
          <p:cNvSpPr>
            <a:spLocks noGrp="1"/>
          </p:cNvSpPr>
          <p:nvPr>
            <p:ph idx="1"/>
          </p:nvPr>
        </p:nvSpPr>
        <p:spPr/>
        <p:txBody>
          <a:bodyPr/>
          <a:lstStyle/>
          <a:p>
            <a:r>
              <a:rPr lang="en-US"/>
              <a:t>                              डॉक्टर लोहिया के राजनीतिक विचार</a:t>
            </a:r>
          </a:p>
          <a:p>
            <a:r>
              <a:rPr lang="en-US"/>
              <a:t>1-इतिहास की नई व्याख्या</a:t>
            </a:r>
          </a:p>
          <a:p>
            <a:r>
              <a:rPr lang="en-US"/>
              <a:t>2-जाति और वर्ग में संघर्ष</a:t>
            </a:r>
          </a:p>
          <a:p>
            <a:r>
              <a:rPr lang="en-US"/>
              <a:t>3-धर्मनिरपेक्ष राज्य को समर्थन</a:t>
            </a:r>
          </a:p>
          <a:p>
            <a:r>
              <a:rPr lang="en-US"/>
              <a:t>4-एशियाई समाजवाद पर वल</a:t>
            </a:r>
          </a:p>
          <a:p>
            <a:r>
              <a:rPr lang="en-US"/>
              <a:t>5-चौखंबा राज्य सिद्धांत</a:t>
            </a:r>
          </a:p>
          <a:p>
            <a:r>
              <a:rPr lang="en-US"/>
              <a:t>6-नव समाजवाद का सिद्धांत</a:t>
            </a:r>
          </a:p>
          <a:p>
            <a:r>
              <a:rPr lang="en-US"/>
              <a:t>7-निजी स्वतंत्रता की हिमायत</a:t>
            </a:r>
          </a:p>
        </p:txBody>
      </p:sp>
    </p:spTree>
    <p:extLst>
      <p:ext uri="{BB962C8B-B14F-4D97-AF65-F5344CB8AC3E}">
        <p14:creationId xmlns:p14="http://schemas.microsoft.com/office/powerpoint/2010/main" val="87318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95197-FCEE-184D-AEB6-D0AE924E6F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5C4B95-CC6F-1E40-B6BB-42289E2FFE4F}"/>
              </a:ext>
            </a:extLst>
          </p:cNvPr>
          <p:cNvSpPr>
            <a:spLocks noGrp="1"/>
          </p:cNvSpPr>
          <p:nvPr>
            <p:ph idx="1"/>
          </p:nvPr>
        </p:nvSpPr>
        <p:spPr/>
        <p:txBody>
          <a:bodyPr/>
          <a:lstStyle/>
          <a:p>
            <a:r>
              <a:rPr lang="en-US"/>
              <a:t>                                 डॉक्टर लोहिया के सामाजिक विचार</a:t>
            </a:r>
          </a:p>
          <a:p>
            <a:r>
              <a:rPr lang="en-US"/>
              <a:t>1-गरीबी बेकारी उन्मूलन का सिद्धांत</a:t>
            </a:r>
          </a:p>
          <a:p>
            <a:r>
              <a:rPr lang="en-US"/>
              <a:t>2-बाढ़और जाति व्यवस्था का विरोध</a:t>
            </a:r>
          </a:p>
          <a:p>
            <a:r>
              <a:rPr lang="en-US"/>
              <a:t>3-अंतरजातीय विवाह तथा सहभोज</a:t>
            </a:r>
          </a:p>
          <a:p>
            <a:r>
              <a:rPr lang="en-US"/>
              <a:t>4-आरक्षण की आवाज</a:t>
            </a:r>
          </a:p>
          <a:p>
            <a:r>
              <a:rPr lang="en-US"/>
              <a:t>5-मौलिक अधिकारों के लिए संघर्ष</a:t>
            </a:r>
          </a:p>
          <a:p>
            <a:r>
              <a:rPr lang="en-US"/>
              <a:t>6-भाषा की लड़ाई</a:t>
            </a:r>
          </a:p>
        </p:txBody>
      </p:sp>
    </p:spTree>
    <p:extLst>
      <p:ext uri="{BB962C8B-B14F-4D97-AF65-F5344CB8AC3E}">
        <p14:creationId xmlns:p14="http://schemas.microsoft.com/office/powerpoint/2010/main" val="364434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146A-2758-CE48-95B6-866F4DC1A1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CAA15D9-C6D4-2240-9585-7D191C9FA187}"/>
              </a:ext>
            </a:extLst>
          </p:cNvPr>
          <p:cNvSpPr>
            <a:spLocks noGrp="1"/>
          </p:cNvSpPr>
          <p:nvPr>
            <p:ph idx="1"/>
          </p:nvPr>
        </p:nvSpPr>
        <p:spPr/>
        <p:txBody>
          <a:bodyPr/>
          <a:lstStyle/>
          <a:p>
            <a:r>
              <a:rPr lang="en-US"/>
              <a:t>                                    डॉक्टर लोहिया के आर्थिक विचार</a:t>
            </a:r>
          </a:p>
          <a:p>
            <a:r>
              <a:rPr lang="en-US"/>
              <a:t>डॉक्टर लोहिया केआर्थिक विचार निम्नलिखित हैं ।</a:t>
            </a:r>
          </a:p>
          <a:p>
            <a:r>
              <a:rPr lang="en-US"/>
              <a:t>सभी नौकरशाहों तथा धन्ना सेठों के हर जिले जीवन यापन पर रोक लगानी चाहिए सरकारी और गैर सरकारी संस्थाओं में कार्य करने वाले सभी व्यक्तियों के आय-व्यय का अनुपात एक अनुपात 10 निर्धारित होना चाहिए ।</a:t>
            </a:r>
          </a:p>
          <a:p>
            <a:r>
              <a:rPr lang="en-US"/>
              <a:t>मालिकों द्वारा जनता का शोषण रोकने के लिए मूल्य दाम बांधो नीति लागू करनी चाहिए ।</a:t>
            </a:r>
          </a:p>
          <a:p>
            <a:r>
              <a:rPr lang="en-US"/>
              <a:t>पूंजीपतियों और बड़े किसानों के मुनाफे पर प्रहार करने तथा सरकारी लूट रोकने के लिए बंदूकधारी सेना की तर्ज पर अन्य भू सेना का गठन किया जाना चाहिए </a:t>
            </a:r>
          </a:p>
        </p:txBody>
      </p:sp>
    </p:spTree>
    <p:extLst>
      <p:ext uri="{BB962C8B-B14F-4D97-AF65-F5344CB8AC3E}">
        <p14:creationId xmlns:p14="http://schemas.microsoft.com/office/powerpoint/2010/main" val="163574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A406-EB50-2840-8C6A-AE2D1DBF23DD}"/>
              </a:ext>
            </a:extLst>
          </p:cNvPr>
          <p:cNvSpPr>
            <a:spLocks noGrp="1"/>
          </p:cNvSpPr>
          <p:nvPr>
            <p:ph type="title"/>
          </p:nvPr>
        </p:nvSpPr>
        <p:spPr>
          <a:xfrm rot="21236712">
            <a:off x="4503964" y="59127"/>
            <a:ext cx="4684259" cy="1215250"/>
          </a:xfrm>
        </p:spPr>
        <p:txBody>
          <a:bodyPr/>
          <a:lstStyle/>
          <a:p>
            <a:endParaRPr lang="en-US"/>
          </a:p>
        </p:txBody>
      </p:sp>
      <p:sp>
        <p:nvSpPr>
          <p:cNvPr id="3" name="Content Placeholder 2">
            <a:extLst>
              <a:ext uri="{FF2B5EF4-FFF2-40B4-BE49-F238E27FC236}">
                <a16:creationId xmlns:a16="http://schemas.microsoft.com/office/drawing/2014/main" id="{57FEBC30-555C-9B4E-9226-06022C7D00F1}"/>
              </a:ext>
            </a:extLst>
          </p:cNvPr>
          <p:cNvSpPr>
            <a:spLocks noGrp="1"/>
          </p:cNvSpPr>
          <p:nvPr>
            <p:ph idx="1"/>
          </p:nvPr>
        </p:nvSpPr>
        <p:spPr>
          <a:xfrm>
            <a:off x="195263" y="976314"/>
            <a:ext cx="10515600" cy="4351338"/>
          </a:xfrm>
        </p:spPr>
        <p:txBody>
          <a:bodyPr>
            <a:normAutofit fontScale="92500"/>
          </a:bodyPr>
          <a:lstStyle/>
          <a:p>
            <a:r>
              <a:rPr lang="en-US"/>
              <a:t>                               डॉक्टर लोहिया एक मूल्यांकन</a:t>
            </a:r>
          </a:p>
          <a:p>
            <a:r>
              <a:rPr lang="en-US"/>
              <a:t>एक समाजवादी चिंतक और लेखक के रूप में डॉक्टर लोहिया ने खासतौर पर समाज के जमीनी पक्ष को बेहद गहराई से छुआ । यूं तो उनके ऊपर मार्क्सवाद गांधीवाद का भी खासा प्रभाव रहा लेकिन वह नीतिगत रूप से आजीवन समाजवादी ही बने रहे ।</a:t>
            </a:r>
          </a:p>
          <a:p>
            <a:r>
              <a:rPr lang="en-US"/>
              <a:t>लोहिया ने सदैव स्थान और परिस्थिति के हिसाब से नया नजरिया अपनाने का सुझाव दिया शायद इसलिए उन्होंने एशियाई समस्याओं को एशियाई दृष्टिकोण से देखने का प्रयत्न किया बेरोजगारी बेकारी की समस्या हो या कृषक हितों की बात वह सदैव सर्वसाधारण के लिए आवाज उठाते थे उनके लिए राजनीति का अर्थ ही यही था कि सब को भरपेट रोटी मिले वह अंदाज अंधानुकरण और रूढ़िवाद के सख्त खिलाफ थे वह पंचवादी  नहीं थे कृषकों तथा ग्रामों की स्थिति में सुधार लाने के लिए वह विकेंद्रित समाजवाद की स्थापना करना चाहते थे  कि सब को  था कि सब  यही था कि</a:t>
            </a:r>
          </a:p>
        </p:txBody>
      </p:sp>
    </p:spTree>
    <p:extLst>
      <p:ext uri="{BB962C8B-B14F-4D97-AF65-F5344CB8AC3E}">
        <p14:creationId xmlns:p14="http://schemas.microsoft.com/office/powerpoint/2010/main" val="706797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C177-3A26-3945-88F2-2D89346BB0C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407521-B3D1-304F-B412-65531B0EC986}"/>
              </a:ext>
            </a:extLst>
          </p:cNvPr>
          <p:cNvSpPr>
            <a:spLocks noGrp="1"/>
          </p:cNvSpPr>
          <p:nvPr>
            <p:ph idx="1"/>
          </p:nvPr>
        </p:nvSpPr>
        <p:spPr/>
        <p:txBody>
          <a:bodyPr/>
          <a:lstStyle/>
          <a:p>
            <a:r>
              <a:rPr lang="en-US"/>
              <a:t>                                </a:t>
            </a:r>
          </a:p>
          <a:p>
            <a:r>
              <a:rPr lang="en-US"/>
              <a:t>                                           Thanks </a:t>
            </a:r>
          </a:p>
          <a:p>
            <a:pPr marL="0" indent="0">
              <a:buNone/>
            </a:pPr>
            <a:r>
              <a:rPr lang="en-US"/>
              <a:t>.                      Pro. Prakash Vishwkarma </a:t>
            </a:r>
          </a:p>
        </p:txBody>
      </p:sp>
    </p:spTree>
    <p:extLst>
      <p:ext uri="{BB962C8B-B14F-4D97-AF65-F5344CB8AC3E}">
        <p14:creationId xmlns:p14="http://schemas.microsoft.com/office/powerpoint/2010/main" val="3873529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M A –final second paper  subject –political science  राम मनोहर लोहिया के राजनीतिक विचार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BALLB -2year  subject –political science  राम मनोहर लोहिया के राजनीतिक विचार  </dc:title>
  <dc:creator>Unknown User</dc:creator>
  <cp:lastModifiedBy>Unknown User</cp:lastModifiedBy>
  <cp:revision>7</cp:revision>
  <dcterms:created xsi:type="dcterms:W3CDTF">2022-02-22T08:42:18Z</dcterms:created>
  <dcterms:modified xsi:type="dcterms:W3CDTF">2022-02-24T09:16:50Z</dcterms:modified>
</cp:coreProperties>
</file>