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ableStyles" Target="tableStyles.xml" /><Relationship Id="rId5" Type="http://schemas.openxmlformats.org/officeDocument/2006/relationships/slide" Target="slides/slide4.xml" /><Relationship Id="rId10"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959D-ADB7-FE46-88A1-7969A44A6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86475D-DFB7-6D43-AA0D-8256A04003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DB7107-1F6E-1C48-AC1A-AB52945A3F1A}"/>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74A78BDF-CF89-B740-BD72-0F49E9801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1C42E-C476-2741-91CC-D9F6EA5A526B}"/>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378028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27314-9B44-954A-B056-1502A52F7D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E64FF1-57B3-454B-9500-58BC35DBF7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D25FCF-8730-854B-A5E1-0F9E2B63077A}"/>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13EC43FC-79ED-1446-A52C-3878835A0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E03E2A-37AD-7C49-9384-D15D77A2624F}"/>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3988879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E9ADB-783D-1047-B178-88B9436EFF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6FD208-C9AF-3F43-BA71-BAEFCBA0ED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4BF222-98E3-C540-872B-38BC46BB419B}"/>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EE99A113-C5E8-6841-97DE-95AFA24A7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4B97A3-F4EB-9242-A37C-3734D587B528}"/>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1007649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88AE-C9C8-1541-A418-4D162DB046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2A8533-7ECC-ED42-8B1B-686A436495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D24DBB-9345-CF42-991A-0F2F6F6C5B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24CB60-24EE-AA48-B74A-2FE443564E88}"/>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6" name="Footer Placeholder 5">
            <a:extLst>
              <a:ext uri="{FF2B5EF4-FFF2-40B4-BE49-F238E27FC236}">
                <a16:creationId xmlns:a16="http://schemas.microsoft.com/office/drawing/2014/main" id="{335D7F5C-5831-4543-9B96-2CD03E9F25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00684A-DBF0-264C-8D37-A7D4B614C681}"/>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3668703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11DDD-E80C-624E-8CCB-C72BCB54F0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DA281E-2E1A-6C40-B3E2-242D2CB7F7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CA3D5C-90DA-F849-983D-DA5D9B970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0098D6-09E6-7341-9E9F-184B739784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39DAF8-71BE-184E-A3D4-EC66217756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204D53-E23E-7442-8287-1256163E21AB}"/>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8" name="Footer Placeholder 7">
            <a:extLst>
              <a:ext uri="{FF2B5EF4-FFF2-40B4-BE49-F238E27FC236}">
                <a16:creationId xmlns:a16="http://schemas.microsoft.com/office/drawing/2014/main" id="{A37A07DC-D97C-B949-AE90-41740FB2FC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F5EDF7-B7DC-E244-86B5-9FA69329503E}"/>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1959945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FB107-3A55-AF46-85AA-256000B921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3DC11E-4765-FD46-AD3A-9986352D4EEC}"/>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4" name="Footer Placeholder 3">
            <a:extLst>
              <a:ext uri="{FF2B5EF4-FFF2-40B4-BE49-F238E27FC236}">
                <a16:creationId xmlns:a16="http://schemas.microsoft.com/office/drawing/2014/main" id="{F11A8E86-D635-5142-BB88-C71C1BDC8F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6CEF9-A136-DB49-B1AA-0B91C608464E}"/>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249368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DE5A78-AA49-C441-ABC8-9D4F863C6AC7}"/>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3" name="Footer Placeholder 2">
            <a:extLst>
              <a:ext uri="{FF2B5EF4-FFF2-40B4-BE49-F238E27FC236}">
                <a16:creationId xmlns:a16="http://schemas.microsoft.com/office/drawing/2014/main" id="{6DEA8A92-D51E-8544-B44B-012760FAE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21AABD-8014-4F40-8D6E-3D65B56AFCF0}"/>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302040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0208-0645-8845-BCB8-C7E178305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BB7B89-4DDB-8840-AC1E-DC9789FE97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CB717C-3131-7540-8CB3-C7C4B61D0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265034-DED9-5A48-B3DE-0D3098D282D1}"/>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6" name="Footer Placeholder 5">
            <a:extLst>
              <a:ext uri="{FF2B5EF4-FFF2-40B4-BE49-F238E27FC236}">
                <a16:creationId xmlns:a16="http://schemas.microsoft.com/office/drawing/2014/main" id="{92D98CF2-FE8C-624F-97F9-72280A4A7B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C001F8-5D28-574F-A3EA-A46B58C0B856}"/>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195997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5B8B-F253-0A49-B21F-A67B247B57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C7E478-3C68-E049-8D3D-402D47B7DB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7AE192-5D3E-1946-998C-8CCC75CB4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B0A99E-88E9-7A44-8464-B7AD4AD14F61}"/>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6" name="Footer Placeholder 5">
            <a:extLst>
              <a:ext uri="{FF2B5EF4-FFF2-40B4-BE49-F238E27FC236}">
                <a16:creationId xmlns:a16="http://schemas.microsoft.com/office/drawing/2014/main" id="{E144997E-F490-EF4A-9561-B496EB6AAD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D57A5-8DC7-1846-AD6E-E29762E042AA}"/>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2337644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362E9-7E5E-234B-8598-9BD0B74E0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CE63AC-98E9-B84F-9AD0-4B646A003F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18760D-0984-A741-9B7F-9A5F2FB62730}"/>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3F99F994-3566-E04F-9EE3-DB4D791B5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AA961-585D-FC46-B2BD-3E65E09BE548}"/>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4180601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629055-C4E3-2644-AAA0-6EB31FF178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E64B2F-04C0-CC43-9A0F-F75503F7D5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9ED20-5B70-924E-B86B-08416C119ACE}"/>
              </a:ext>
            </a:extLst>
          </p:cNvPr>
          <p:cNvSpPr>
            <a:spLocks noGrp="1"/>
          </p:cNvSpPr>
          <p:nvPr>
            <p:ph type="dt" sz="half" idx="10"/>
          </p:nvPr>
        </p:nvSpPr>
        <p:spPr/>
        <p:txBody>
          <a:body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98032AF5-F82F-4249-AF4E-8247145EF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8485B-0856-F949-9A38-8D6656345FB5}"/>
              </a:ext>
            </a:extLst>
          </p:cNvPr>
          <p:cNvSpPr>
            <a:spLocks noGrp="1"/>
          </p:cNvSpPr>
          <p:nvPr>
            <p:ph type="sldNum" sz="quarter" idx="12"/>
          </p:nvPr>
        </p:nvSpPr>
        <p:spPr/>
        <p:txBody>
          <a:bodyPr/>
          <a:lstStyle/>
          <a:p>
            <a:fld id="{BBDB33D5-2C98-7948-A728-7BE3F34FB4BB}" type="slidenum">
              <a:rPr lang="en-US" smtClean="0"/>
              <a:t>‹#›</a:t>
            </a:fld>
            <a:endParaRPr lang="en-US"/>
          </a:p>
        </p:txBody>
      </p:sp>
    </p:spTree>
    <p:extLst>
      <p:ext uri="{BB962C8B-B14F-4D97-AF65-F5344CB8AC3E}">
        <p14:creationId xmlns:p14="http://schemas.microsoft.com/office/powerpoint/2010/main" val="2012924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0538AB-E526-6B43-9E52-CED500E19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6B766-36CE-3046-BB85-DEE7FD196E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36CF2-2D3F-F946-BF37-AB330124C1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842B5-53EC-9546-B6C7-0C742BB4A840}" type="datetimeFigureOut">
              <a:rPr lang="en-US" smtClean="0"/>
              <a:t>3/14/2022</a:t>
            </a:fld>
            <a:endParaRPr lang="en-US"/>
          </a:p>
        </p:txBody>
      </p:sp>
      <p:sp>
        <p:nvSpPr>
          <p:cNvPr id="5" name="Footer Placeholder 4">
            <a:extLst>
              <a:ext uri="{FF2B5EF4-FFF2-40B4-BE49-F238E27FC236}">
                <a16:creationId xmlns:a16="http://schemas.microsoft.com/office/drawing/2014/main" id="{B7196B73-D666-694E-A694-6CB7C4121E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FF0028-E4DD-5A4F-97A5-B704BF6B9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B33D5-2C98-7948-A728-7BE3F34FB4BB}" type="slidenum">
              <a:rPr lang="en-US" smtClean="0"/>
              <a:t>‹#›</a:t>
            </a:fld>
            <a:endParaRPr lang="en-US"/>
          </a:p>
        </p:txBody>
      </p:sp>
    </p:spTree>
    <p:extLst>
      <p:ext uri="{BB962C8B-B14F-4D97-AF65-F5344CB8AC3E}">
        <p14:creationId xmlns:p14="http://schemas.microsoft.com/office/powerpoint/2010/main" val="3186749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BE76-53F6-1242-BF81-5688A0CD662B}"/>
              </a:ext>
            </a:extLst>
          </p:cNvPr>
          <p:cNvSpPr>
            <a:spLocks noGrp="1"/>
          </p:cNvSpPr>
          <p:nvPr>
            <p:ph type="ctrTitle"/>
          </p:nvPr>
        </p:nvSpPr>
        <p:spPr>
          <a:xfrm>
            <a:off x="3048000" y="3501231"/>
            <a:ext cx="9144000" cy="2387600"/>
          </a:xfrm>
        </p:spPr>
        <p:txBody>
          <a:bodyPr/>
          <a:lstStyle/>
          <a:p>
            <a:r>
              <a:rPr lang="en-US">
                <a:solidFill>
                  <a:srgbClr val="002060"/>
                </a:solidFill>
              </a:rPr>
              <a:t>M. A. Final First paper    भारतकी विदेश नीति </a:t>
            </a:r>
          </a:p>
        </p:txBody>
      </p:sp>
      <p:sp>
        <p:nvSpPr>
          <p:cNvPr id="3" name="Subtitle 2">
            <a:extLst>
              <a:ext uri="{FF2B5EF4-FFF2-40B4-BE49-F238E27FC236}">
                <a16:creationId xmlns:a16="http://schemas.microsoft.com/office/drawing/2014/main" id="{96AF4413-781E-B84D-85A5-6C7A49214B79}"/>
              </a:ext>
            </a:extLst>
          </p:cNvPr>
          <p:cNvSpPr>
            <a:spLocks noGrp="1"/>
          </p:cNvSpPr>
          <p:nvPr>
            <p:ph type="subTitle" idx="1"/>
          </p:nvPr>
        </p:nvSpPr>
        <p:spPr>
          <a:xfrm>
            <a:off x="-595312" y="4233069"/>
            <a:ext cx="9144000" cy="1655762"/>
          </a:xfrm>
        </p:spPr>
        <p:txBody>
          <a:bodyPr/>
          <a:lstStyle/>
          <a:p>
            <a:endParaRPr lang="en-US"/>
          </a:p>
        </p:txBody>
      </p:sp>
    </p:spTree>
    <p:extLst>
      <p:ext uri="{BB962C8B-B14F-4D97-AF65-F5344CB8AC3E}">
        <p14:creationId xmlns:p14="http://schemas.microsoft.com/office/powerpoint/2010/main" val="96771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1076A-AF63-F647-8BA6-26C55A3DA6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573506-DA81-754C-BF3D-0192F7294014}"/>
              </a:ext>
            </a:extLst>
          </p:cNvPr>
          <p:cNvSpPr>
            <a:spLocks noGrp="1"/>
          </p:cNvSpPr>
          <p:nvPr>
            <p:ph idx="1"/>
          </p:nvPr>
        </p:nvSpPr>
        <p:spPr/>
        <p:txBody>
          <a:bodyPr/>
          <a:lstStyle/>
          <a:p>
            <a:r>
              <a:rPr lang="en-US"/>
              <a:t>नेहरू ने 1923 में कहा था कि साम्यवाद और फासीवाद दोनों ही पश्चात विचारधाराएं थी वास्तव में दोनों ही एक समान हैं और हिंसा तथा आशा है अ सहनशीलता के विभिन्न चरणों का प्रतिनिधित्व करती हैं ।हमारे लिए यह आवश्यक है कि एक और लेनिन और मुसोलिनी दूसरी ओर गांधी में से किसी एक का चयन करें, नेहरू ने मार्क्सवाद और फासीवाद दोनों की ही निंदा की थी ।उन्होंने 1927 में 100 से देशों के गुरु सेल सम्मेलन में भाग लिया वहां उनका अनेक वामपंथी नेताओं से संपर्क हुआ। नेहरू ने यह तय किया कि एशिया और अफ्रीका की औपनिवेशिक जनता का आपसी सहयोग होना चाहिए उन्होंने ब्रिटिश और अमेरिकी साम्राज्यवाद की खुलकर आलोचना की बाद में 1927 में ही नेहरू मास्को की यात्रा पर गए।और वहां सोवियत संघ ने 10 वर्ष में जो प्रगति की थी उससे बहुत प्रभावित हुए।एक प्रकार के उन पर सोवियत साम्यवाद का प्रत्यक्ष प्रभाव पड़ा।</a:t>
            </a:r>
          </a:p>
        </p:txBody>
      </p:sp>
    </p:spTree>
    <p:extLst>
      <p:ext uri="{BB962C8B-B14F-4D97-AF65-F5344CB8AC3E}">
        <p14:creationId xmlns:p14="http://schemas.microsoft.com/office/powerpoint/2010/main" val="181893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D2272-555C-924A-9E2E-4665BB64D8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36FDA4B-CE43-EB44-95B3-86B7118AC342}"/>
              </a:ext>
            </a:extLst>
          </p:cNvPr>
          <p:cNvSpPr>
            <a:spLocks noGrp="1"/>
          </p:cNvSpPr>
          <p:nvPr>
            <p:ph idx="1"/>
          </p:nvPr>
        </p:nvSpPr>
        <p:spPr/>
        <p:txBody>
          <a:bodyPr/>
          <a:lstStyle/>
          <a:p>
            <a:r>
              <a:rPr lang="en-US"/>
              <a:t>40 के दशक में जब नेहरू जेल में थे तब वह देहान से भी प्रभावित हुए जेल में उन्होंने भारतीय दर्शन का गहन अध्ययन किया।उन पर आधुनिक यूरोप के मानव बॉडी दर्शन का प्रभाव भी पढ़ा था नेहरू ने सदा इस बात पर बल दिया कि वह नास्तिक थे परंतु है कभी भी  भौतिकवादी नहीं थे ।बंदोपाध्याय ने नेहरू के व्यक्तित्व की समीक्षा करते हुए लिखा है कि वह एक राष्ट्रवादी स्वतंत्रता सेनानी थे और उन्हें अपने समाज की परंपरा और संस्कृति के प्रति इसने था साथ ही वह अंतरराष्ट्रीय ता के प्रति समर्पित थे उन्होंने एक ऐसी अंतरराष्ट्रीय व्यवस्था स्थापित करने का विचार किया था </a:t>
            </a:r>
          </a:p>
        </p:txBody>
      </p:sp>
    </p:spTree>
    <p:extLst>
      <p:ext uri="{BB962C8B-B14F-4D97-AF65-F5344CB8AC3E}">
        <p14:creationId xmlns:p14="http://schemas.microsoft.com/office/powerpoint/2010/main" val="128065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B55C-71D7-D841-9325-A6464E0CBD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C823F0-C16E-0140-9734-519B0084C7EA}"/>
              </a:ext>
            </a:extLst>
          </p:cNvPr>
          <p:cNvSpPr>
            <a:spLocks noGrp="1"/>
          </p:cNvSpPr>
          <p:nvPr>
            <p:ph idx="1"/>
          </p:nvPr>
        </p:nvSpPr>
        <p:spPr/>
        <p:txBody>
          <a:bodyPr/>
          <a:lstStyle/>
          <a:p>
            <a:r>
              <a:rPr lang="en-US">
                <a:solidFill>
                  <a:schemeClr val="accent6"/>
                </a:solidFill>
              </a:rPr>
              <a:t>                              </a:t>
            </a:r>
          </a:p>
          <a:p>
            <a:pPr marL="0" indent="0">
              <a:buNone/>
            </a:pPr>
            <a:r>
              <a:rPr lang="en-US"/>
              <a:t>     अंतरराष्ट्रीय समुदाय को गुटनिरपेक्षता की नीति में भारत का सबसे महत्वपूर्ण योगदान है ।द्वितीय महायुद्ध के समाप्त होने के तुरंत बाद एक नए और अभूतपूर्व तनाव का विकास हुआ ।ए तनाव कल तक साथ रहे मित्रों के बीच अचानक उत्पन्न हो गया था इस तनाव को शीत युद्ध  का नाम दिया गया संसार के अनेक देश दो परस्पर विरोधी गुटों में विभाजित हो गए इनमें  एक गुट का नेतृत्व अमेरिका ने दूसरे का भूतपूर्व सोवियत संघ ने किया। घुटनों की इस राजनीति ने शीत युद्ध को जन्म दिया  ।भारत ने आरंभ में ही यह निश्चय कर लिया था कि वह किसी भी शक्ति गुट में शामिल नहीं होगा। एक स्वतंत्र विदेशनीति अपनाने का भारत का निर्णय उसके राष्ट्रीय हितों के अनुसार ही किया गया था ।</a:t>
            </a:r>
            <a:endParaRPr lang="en-US">
              <a:solidFill>
                <a:schemeClr val="accent6"/>
              </a:solidFill>
            </a:endParaRPr>
          </a:p>
        </p:txBody>
      </p:sp>
    </p:spTree>
    <p:extLst>
      <p:ext uri="{BB962C8B-B14F-4D97-AF65-F5344CB8AC3E}">
        <p14:creationId xmlns:p14="http://schemas.microsoft.com/office/powerpoint/2010/main" val="1166513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2E77-24D5-3B46-B972-0CDF3BB9A4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3D7F0B-E4C4-984A-9F18-F7FF678DC20C}"/>
              </a:ext>
            </a:extLst>
          </p:cNvPr>
          <p:cNvSpPr>
            <a:spLocks noGrp="1"/>
          </p:cNvSpPr>
          <p:nvPr>
            <p:ph idx="1"/>
          </p:nvPr>
        </p:nvSpPr>
        <p:spPr/>
        <p:txBody>
          <a:bodyPr/>
          <a:lstStyle/>
          <a:p>
            <a:r>
              <a:rPr lang="en-US">
                <a:solidFill>
                  <a:schemeClr val="accent6"/>
                </a:solidFill>
              </a:rPr>
              <a:t>                                 भारत की विदेश नीति के सिद्धांत</a:t>
            </a:r>
          </a:p>
          <a:p>
            <a:pPr marL="514350" indent="-514350">
              <a:buFont typeface="+mj-lt"/>
              <a:buAutoNum type="arabicPeriod"/>
            </a:pPr>
            <a:r>
              <a:rPr lang="en-US"/>
              <a:t>गुटनिरपेक्षता</a:t>
            </a:r>
          </a:p>
          <a:p>
            <a:pPr marL="514350" indent="-514350">
              <a:buFont typeface="+mj-lt"/>
              <a:buAutoNum type="arabicPeriod"/>
            </a:pPr>
            <a:r>
              <a:rPr lang="en-US"/>
              <a:t>पंचशील और शांतिपूर्ण सह अस्तित्व</a:t>
            </a:r>
          </a:p>
          <a:p>
            <a:pPr marL="514350" indent="-514350">
              <a:buFont typeface="+mj-lt"/>
              <a:buAutoNum type="arabicPeriod"/>
            </a:pPr>
            <a:r>
              <a:rPr lang="en-US"/>
              <a:t>पराधीन देशों की स्वतंत्रता साम्राज्यवाद का विरोध </a:t>
            </a:r>
          </a:p>
          <a:p>
            <a:pPr marL="514350" indent="-514350">
              <a:buFont typeface="+mj-lt"/>
              <a:buAutoNum type="arabicPeriod"/>
            </a:pPr>
            <a:r>
              <a:rPr lang="en-US"/>
              <a:t>जातिभेद का विरोध</a:t>
            </a:r>
          </a:p>
          <a:p>
            <a:pPr marL="514350" indent="-514350">
              <a:buFont typeface="+mj-lt"/>
              <a:buAutoNum type="arabicPeriod"/>
            </a:pPr>
            <a:r>
              <a:rPr lang="en-US"/>
              <a:t>विदेशी आर्थिक सहायता</a:t>
            </a:r>
          </a:p>
          <a:p>
            <a:pPr marL="514350" indent="-514350">
              <a:buFont typeface="+mj-lt"/>
              <a:buAutoNum type="arabicPeriod"/>
            </a:pPr>
            <a:r>
              <a:rPr lang="en-US"/>
              <a:t>संयुक्त राष्ट्र का समर्थन</a:t>
            </a:r>
          </a:p>
          <a:p>
            <a:pPr marL="514350" indent="-514350">
              <a:buFont typeface="+mj-lt"/>
              <a:buAutoNum type="arabicPeriod"/>
            </a:pPr>
            <a:r>
              <a:rPr lang="en-US"/>
              <a:t>निरस्त्रीकरण</a:t>
            </a:r>
          </a:p>
        </p:txBody>
      </p:sp>
    </p:spTree>
    <p:extLst>
      <p:ext uri="{BB962C8B-B14F-4D97-AF65-F5344CB8AC3E}">
        <p14:creationId xmlns:p14="http://schemas.microsoft.com/office/powerpoint/2010/main" val="3760908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CC21D-6048-D641-8698-DC85B652BB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883DA5-B757-F84C-AF15-403038F806C7}"/>
              </a:ext>
            </a:extLst>
          </p:cNvPr>
          <p:cNvSpPr>
            <a:spLocks noGrp="1"/>
          </p:cNvSpPr>
          <p:nvPr>
            <p:ph idx="1"/>
          </p:nvPr>
        </p:nvSpPr>
        <p:spPr/>
        <p:txBody>
          <a:bodyPr/>
          <a:lstStyle/>
          <a:p>
            <a:pPr marL="0" indent="0">
              <a:buNone/>
            </a:pPr>
            <a:r>
              <a:rPr lang="en-US"/>
              <a:t>8. अंतर्राष्ट्रीय विवादों का शांतिपूर्ण समाधान </a:t>
            </a:r>
          </a:p>
          <a:p>
            <a:pPr marL="0" indent="0">
              <a:buNone/>
            </a:pPr>
            <a:r>
              <a:rPr lang="en-US"/>
              <a:t>9.गुजराल सिद्धांत </a:t>
            </a:r>
          </a:p>
        </p:txBody>
      </p:sp>
    </p:spTree>
    <p:extLst>
      <p:ext uri="{BB962C8B-B14F-4D97-AF65-F5344CB8AC3E}">
        <p14:creationId xmlns:p14="http://schemas.microsoft.com/office/powerpoint/2010/main" val="3612084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M. A. Final First paper    भारतकी विदेश नीति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 A. Final First paper    भारतकी विदेश नीति </dc:title>
  <dc:creator>Unknown User</dc:creator>
  <cp:lastModifiedBy>Unknown User</cp:lastModifiedBy>
  <cp:revision>3</cp:revision>
  <dcterms:created xsi:type="dcterms:W3CDTF">2022-03-13T05:51:13Z</dcterms:created>
  <dcterms:modified xsi:type="dcterms:W3CDTF">2022-03-14T09:19:55Z</dcterms:modified>
</cp:coreProperties>
</file>