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153C-8057-8C99-0D88-6B59E1C190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8C4B86-BD11-3DFC-5FE2-E9937932D5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754AC5B-98DE-4050-3EB5-52E9B2F9DE0C}"/>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5" name="Footer Placeholder 4">
            <a:extLst>
              <a:ext uri="{FF2B5EF4-FFF2-40B4-BE49-F238E27FC236}">
                <a16:creationId xmlns:a16="http://schemas.microsoft.com/office/drawing/2014/main" id="{F3F5BF7D-5C6C-B9A9-FCB7-54FE19116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83CB0A-2E3C-4E29-1305-CCC222512BAA}"/>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4054182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551E3-48CF-8C02-09D3-EF4CA23A5A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8E78C1-F06C-9306-3590-55396BBB7A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AAD24-A2E2-4BD9-ED23-C2EF47BEDFE7}"/>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5" name="Footer Placeholder 4">
            <a:extLst>
              <a:ext uri="{FF2B5EF4-FFF2-40B4-BE49-F238E27FC236}">
                <a16:creationId xmlns:a16="http://schemas.microsoft.com/office/drawing/2014/main" id="{353E7EAD-5BFE-0C3A-22AD-2116DA45A1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1CD1F9-A8C4-9837-04C9-E6F2DB4A34FC}"/>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2870182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E33F1-3146-AB2B-06E2-94E2AB6559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9B7FC91-189B-8437-ED11-1A6B93D5C7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2E253B-1570-FB3D-998A-238E8B47F851}"/>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5" name="Footer Placeholder 4">
            <a:extLst>
              <a:ext uri="{FF2B5EF4-FFF2-40B4-BE49-F238E27FC236}">
                <a16:creationId xmlns:a16="http://schemas.microsoft.com/office/drawing/2014/main" id="{D89A2B37-EE15-88D2-743C-8C60B99665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9FCFFD-2419-33E9-21F3-D23C5AA1C560}"/>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609099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D4B92-54FF-8960-57A4-2B24E2EFB1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CCA6D5-6FE8-D683-E309-1590A77912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C45E58-8E37-B11C-FD34-141EDEFCDA7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056B79-91EF-2262-342E-31178B6C5661}"/>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6" name="Footer Placeholder 5">
            <a:extLst>
              <a:ext uri="{FF2B5EF4-FFF2-40B4-BE49-F238E27FC236}">
                <a16:creationId xmlns:a16="http://schemas.microsoft.com/office/drawing/2014/main" id="{8D35747B-C72D-86EE-E565-43ED80699D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F2827D-B015-E911-0FD9-617A829C9A07}"/>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1696709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4A3F-73B8-72F8-69AD-A49DC277BEA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764F2E-27AA-20CD-FEFE-7C91F415C1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C416352-C10B-C617-0539-3F9F0C3EC9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AEDBE7-A530-4934-E239-F99C6E2D97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87B83C-C999-9468-D983-6CAE7ED090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7EF80-0579-2F92-E23C-3F050E4695C0}"/>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8" name="Footer Placeholder 7">
            <a:extLst>
              <a:ext uri="{FF2B5EF4-FFF2-40B4-BE49-F238E27FC236}">
                <a16:creationId xmlns:a16="http://schemas.microsoft.com/office/drawing/2014/main" id="{2662CC27-23F3-9926-DD6D-7CCDE1268A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44FECE-BB3B-EBA3-C38A-97B184EE4389}"/>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3588549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5C8AB-95DA-5BAB-B836-AA91763DA3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756415-A3F3-0608-0017-1C8A1A0536DF}"/>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4" name="Footer Placeholder 3">
            <a:extLst>
              <a:ext uri="{FF2B5EF4-FFF2-40B4-BE49-F238E27FC236}">
                <a16:creationId xmlns:a16="http://schemas.microsoft.com/office/drawing/2014/main" id="{92F174C8-0978-5ABE-A773-030C251EB4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C113D5-4B63-D455-1F21-E839116B28F3}"/>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37849172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FB2B92-3E44-318C-EEFE-FBCD3E67268F}"/>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3" name="Footer Placeholder 2">
            <a:extLst>
              <a:ext uri="{FF2B5EF4-FFF2-40B4-BE49-F238E27FC236}">
                <a16:creationId xmlns:a16="http://schemas.microsoft.com/office/drawing/2014/main" id="{1819F133-C4C3-C79E-1099-3994303F49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BE5D8A-D7F8-5419-B893-84970C7151A8}"/>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2656020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A34D1-5F67-DFD1-4103-E39B2F178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7B0341-11D7-0EF6-65DE-BBF09BEA56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C3F7D8-3ED9-1B16-2C69-482B71549C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4634ED-58E3-ECE2-C24B-A227164FB485}"/>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6" name="Footer Placeholder 5">
            <a:extLst>
              <a:ext uri="{FF2B5EF4-FFF2-40B4-BE49-F238E27FC236}">
                <a16:creationId xmlns:a16="http://schemas.microsoft.com/office/drawing/2014/main" id="{AE875C7F-3768-A102-9B3C-35569698E9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D585E0-88FF-C548-81DC-1FC5772FFAFB}"/>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1526083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253F-FE15-518A-0523-4514C081B0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CB2F2D-CF14-D451-3F84-C4D2BF8269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471C34-6985-4C08-34B4-28212B9E16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868275-3B8E-8DC8-CAAB-9A1EFB2F9F2A}"/>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6" name="Footer Placeholder 5">
            <a:extLst>
              <a:ext uri="{FF2B5EF4-FFF2-40B4-BE49-F238E27FC236}">
                <a16:creationId xmlns:a16="http://schemas.microsoft.com/office/drawing/2014/main" id="{7FF9237A-48AE-4C32-B697-127E66D341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105751-21A8-555D-E178-F38D0BD5F3F3}"/>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1070713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D0B73-9C17-D57D-8836-6A829E5879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CE6942-289F-7612-D028-6CD0271342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EE8284-A7F4-C1A5-E92E-25D07E9668F8}"/>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5" name="Footer Placeholder 4">
            <a:extLst>
              <a:ext uri="{FF2B5EF4-FFF2-40B4-BE49-F238E27FC236}">
                <a16:creationId xmlns:a16="http://schemas.microsoft.com/office/drawing/2014/main" id="{20216D34-55BA-42AF-8EDC-804FD3803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B78CEA-B9E9-435E-92AC-6A13CD434884}"/>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2545975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672218-9DED-EB94-1E5E-4AE20CEBD2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B688E6-285D-8A84-0C1F-77FFF9C83D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026876-D953-881C-4A15-694D36F0F1A9}"/>
              </a:ext>
            </a:extLst>
          </p:cNvPr>
          <p:cNvSpPr>
            <a:spLocks noGrp="1"/>
          </p:cNvSpPr>
          <p:nvPr>
            <p:ph type="dt" sz="half" idx="10"/>
          </p:nvPr>
        </p:nvSpPr>
        <p:spPr/>
        <p:txBody>
          <a:bodyPr/>
          <a:lstStyle/>
          <a:p>
            <a:fld id="{7B70B1AC-C94A-3940-83DC-7B6DDB5B5DB4}" type="datetimeFigureOut">
              <a:rPr lang="en-US"/>
              <a:t>5/28/2022</a:t>
            </a:fld>
            <a:endParaRPr lang="en-US"/>
          </a:p>
        </p:txBody>
      </p:sp>
      <p:sp>
        <p:nvSpPr>
          <p:cNvPr id="5" name="Footer Placeholder 4">
            <a:extLst>
              <a:ext uri="{FF2B5EF4-FFF2-40B4-BE49-F238E27FC236}">
                <a16:creationId xmlns:a16="http://schemas.microsoft.com/office/drawing/2014/main" id="{5845DA64-839C-7E50-93CF-91BAAC0054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258B8-F784-6E0A-3B79-4C38732F3404}"/>
              </a:ext>
            </a:extLst>
          </p:cNvPr>
          <p:cNvSpPr>
            <a:spLocks noGrp="1"/>
          </p:cNvSpPr>
          <p:nvPr>
            <p:ph type="sldNum" sz="quarter" idx="12"/>
          </p:nvPr>
        </p:nvSpPr>
        <p:spPr/>
        <p:txBody>
          <a:bodyPr/>
          <a:lstStyle/>
          <a:p>
            <a:fld id="{CC66AC29-AAD5-7542-83F4-7FDB7FAE2F2D}" type="slidenum">
              <a:rPr lang="en-US"/>
              <a:t>‹#›</a:t>
            </a:fld>
            <a:endParaRPr lang="en-US"/>
          </a:p>
        </p:txBody>
      </p:sp>
    </p:spTree>
    <p:extLst>
      <p:ext uri="{BB962C8B-B14F-4D97-AF65-F5344CB8AC3E}">
        <p14:creationId xmlns:p14="http://schemas.microsoft.com/office/powerpoint/2010/main" val="3937054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D74675-7D04-FC59-7305-C2C75FCE7C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B25C87-72D2-AA7D-CD7D-BC7515A71F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CFABA1-5F85-843C-DAE8-5BFEF25A34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70B1AC-C94A-3940-83DC-7B6DDB5B5DB4}" type="datetimeFigureOut">
              <a:rPr lang="en-US"/>
              <a:t>5/28/2022</a:t>
            </a:fld>
            <a:endParaRPr lang="en-US"/>
          </a:p>
        </p:txBody>
      </p:sp>
      <p:sp>
        <p:nvSpPr>
          <p:cNvPr id="5" name="Footer Placeholder 4">
            <a:extLst>
              <a:ext uri="{FF2B5EF4-FFF2-40B4-BE49-F238E27FC236}">
                <a16:creationId xmlns:a16="http://schemas.microsoft.com/office/drawing/2014/main" id="{2C0F72A5-2936-CA64-F0AC-FF72AC7329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BB0F00-8DC4-96C4-1EB8-4B05127464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6AC29-AAD5-7542-83F4-7FDB7FAE2F2D}" type="slidenum">
              <a:rPr lang="en-US"/>
              <a:t>‹#›</a:t>
            </a:fld>
            <a:endParaRPr lang="en-US"/>
          </a:p>
        </p:txBody>
      </p:sp>
    </p:spTree>
    <p:extLst>
      <p:ext uri="{BB962C8B-B14F-4D97-AF65-F5344CB8AC3E}">
        <p14:creationId xmlns:p14="http://schemas.microsoft.com/office/powerpoint/2010/main" val="33089357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755AC-7E06-CDF9-A4C0-83B437DB35F7}"/>
              </a:ext>
            </a:extLst>
          </p:cNvPr>
          <p:cNvSpPr>
            <a:spLocks noGrp="1"/>
          </p:cNvSpPr>
          <p:nvPr>
            <p:ph type="ctrTitle"/>
          </p:nvPr>
        </p:nvSpPr>
        <p:spPr>
          <a:xfrm>
            <a:off x="1381125" y="-234949"/>
            <a:ext cx="9144000" cy="2133599"/>
          </a:xfrm>
        </p:spPr>
        <p:txBody>
          <a:bodyPr/>
          <a:lstStyle/>
          <a:p>
            <a:r>
              <a:rPr lang="en-IN" b="1">
                <a:solidFill>
                  <a:srgbClr val="FF0000"/>
                </a:solidFill>
              </a:rPr>
              <a:t>Unit  - 8</a:t>
            </a:r>
            <a:endParaRPr lang="en-US" b="1">
              <a:solidFill>
                <a:srgbClr val="FF0000"/>
              </a:solidFill>
            </a:endParaRPr>
          </a:p>
        </p:txBody>
      </p:sp>
      <p:sp>
        <p:nvSpPr>
          <p:cNvPr id="3" name="Subtitle 2">
            <a:extLst>
              <a:ext uri="{FF2B5EF4-FFF2-40B4-BE49-F238E27FC236}">
                <a16:creationId xmlns:a16="http://schemas.microsoft.com/office/drawing/2014/main" id="{50AA1567-118F-1ACD-32AC-EB1B3EBC5A55}"/>
              </a:ext>
            </a:extLst>
          </p:cNvPr>
          <p:cNvSpPr>
            <a:spLocks noGrp="1"/>
          </p:cNvSpPr>
          <p:nvPr>
            <p:ph type="subTitle" idx="1"/>
          </p:nvPr>
        </p:nvSpPr>
        <p:spPr>
          <a:xfrm>
            <a:off x="1381125" y="3119835"/>
            <a:ext cx="9144000" cy="1655762"/>
          </a:xfrm>
        </p:spPr>
        <p:txBody>
          <a:bodyPr>
            <a:normAutofit/>
          </a:bodyPr>
          <a:lstStyle/>
          <a:p>
            <a:r>
              <a:rPr lang="en-IN" sz="4000" b="1">
                <a:solidFill>
                  <a:srgbClr val="002060"/>
                </a:solidFill>
              </a:rPr>
              <a:t>हिंदी कंप्यूटर टंकण एवं शॉर्टहैंड का सैद्धांतिक पक्ष और हिंदी साहित्य में शोध:</a:t>
            </a:r>
            <a:endParaRPr lang="en-US" sz="4000" b="1">
              <a:solidFill>
                <a:srgbClr val="002060"/>
              </a:solidFill>
            </a:endParaRPr>
          </a:p>
        </p:txBody>
      </p:sp>
    </p:spTree>
    <p:extLst>
      <p:ext uri="{BB962C8B-B14F-4D97-AF65-F5344CB8AC3E}">
        <p14:creationId xmlns:p14="http://schemas.microsoft.com/office/powerpoint/2010/main" val="1431735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B5B45-DF6A-CD30-1CDB-53AE533774F1}"/>
              </a:ext>
            </a:extLst>
          </p:cNvPr>
          <p:cNvSpPr>
            <a:spLocks noGrp="1"/>
          </p:cNvSpPr>
          <p:nvPr>
            <p:ph type="title"/>
          </p:nvPr>
        </p:nvSpPr>
        <p:spPr/>
        <p:txBody>
          <a:bodyPr/>
          <a:lstStyle/>
          <a:p>
            <a:pPr algn="ctr"/>
            <a:r>
              <a:rPr lang="en-IN" b="1">
                <a:solidFill>
                  <a:srgbClr val="FF0000"/>
                </a:solidFill>
              </a:rPr>
              <a:t>हिंदी भाषा के विभिन्न ‌फॉण्ट </a:t>
            </a:r>
            <a:endParaRPr lang="en-US" b="1">
              <a:solidFill>
                <a:srgbClr val="FF0000"/>
              </a:solidFill>
            </a:endParaRPr>
          </a:p>
        </p:txBody>
      </p:sp>
      <p:sp>
        <p:nvSpPr>
          <p:cNvPr id="3" name="Content Placeholder 2">
            <a:extLst>
              <a:ext uri="{FF2B5EF4-FFF2-40B4-BE49-F238E27FC236}">
                <a16:creationId xmlns:a16="http://schemas.microsoft.com/office/drawing/2014/main" id="{52798EE5-D86E-48CC-3FE2-B7DCAC095191}"/>
              </a:ext>
            </a:extLst>
          </p:cNvPr>
          <p:cNvSpPr>
            <a:spLocks noGrp="1"/>
          </p:cNvSpPr>
          <p:nvPr>
            <p:ph idx="1"/>
          </p:nvPr>
        </p:nvSpPr>
        <p:spPr/>
        <p:txBody>
          <a:bodyPr/>
          <a:lstStyle/>
          <a:p>
            <a:r>
              <a:rPr lang="en-IN">
                <a:solidFill>
                  <a:srgbClr val="002060"/>
                </a:solidFill>
              </a:rPr>
              <a:t>कंप्यूटर पर हिंदी का उपयोग सबसे अधिक टंकण टाइपिंग के लिए हो रहा है प्रकाशन से जुड़े संस्थानों में अलग-अलग प्रकार की फॉर्मेटिंग स्टाइल के लिए हिंदी फेस के ‌ फॉण्ट का उपयोग किया जा रहा है यूनिकोड हिंदी की जरूरत बढ़ती जा रही है                     </a:t>
            </a:r>
          </a:p>
          <a:p>
            <a:r>
              <a:rPr lang="en-IN">
                <a:solidFill>
                  <a:srgbClr val="002060"/>
                </a:solidFill>
              </a:rPr>
              <a:t>हिंदी फेस ‌फॉण्ट मुख्य रूप से अंग्रेजी अथवा चेन्नई आधारित है जिनका फेस हिंदी देवनागरी का है यूनिकोड आधारित हिंदी  ‌फॉण्ट के ना होने पर भी सिस्टम में अनिवार्यता उपस्थित परहोने के द्वारा हिंदी का प्रदर्शन कर देते हैं</a:t>
            </a:r>
          </a:p>
          <a:p>
            <a:r>
              <a:rPr lang="en-IN" b="1">
                <a:solidFill>
                  <a:srgbClr val="002060"/>
                </a:solidFill>
              </a:rPr>
              <a:t> हिंदी फॉण्ट- </a:t>
            </a:r>
            <a:r>
              <a:rPr lang="en-IN">
                <a:solidFill>
                  <a:srgbClr val="002060"/>
                </a:solidFill>
              </a:rPr>
              <a:t>मंगल ,एरियल यूनिकोड एमएस, लोहित देवनागरी ,सकल भारती, संस्कृत।</a:t>
            </a:r>
          </a:p>
          <a:p>
            <a:pPr marL="0" indent="0">
              <a:buNone/>
            </a:pPr>
            <a:endParaRPr lang="en-US">
              <a:solidFill>
                <a:srgbClr val="002060"/>
              </a:solidFill>
            </a:endParaRPr>
          </a:p>
        </p:txBody>
      </p:sp>
    </p:spTree>
    <p:extLst>
      <p:ext uri="{BB962C8B-B14F-4D97-AF65-F5344CB8AC3E}">
        <p14:creationId xmlns:p14="http://schemas.microsoft.com/office/powerpoint/2010/main" val="95424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48B22-54E8-41F7-3A82-772B8DD6632F}"/>
              </a:ext>
            </a:extLst>
          </p:cNvPr>
          <p:cNvSpPr>
            <a:spLocks noGrp="1"/>
          </p:cNvSpPr>
          <p:nvPr>
            <p:ph type="title"/>
          </p:nvPr>
        </p:nvSpPr>
        <p:spPr/>
        <p:txBody>
          <a:bodyPr/>
          <a:lstStyle/>
          <a:p>
            <a:pPr algn="ctr"/>
            <a:r>
              <a:rPr lang="en-IN" b="1">
                <a:solidFill>
                  <a:srgbClr val="FF0000"/>
                </a:solidFill>
              </a:rPr>
              <a:t>यूनिकोड‌ फॉण्ट </a:t>
            </a:r>
            <a:endParaRPr lang="en-US" b="1">
              <a:solidFill>
                <a:srgbClr val="FF0000"/>
              </a:solidFill>
            </a:endParaRPr>
          </a:p>
        </p:txBody>
      </p:sp>
      <p:sp>
        <p:nvSpPr>
          <p:cNvPr id="3" name="Content Placeholder 2">
            <a:extLst>
              <a:ext uri="{FF2B5EF4-FFF2-40B4-BE49-F238E27FC236}">
                <a16:creationId xmlns:a16="http://schemas.microsoft.com/office/drawing/2014/main" id="{A196B2CA-0E9B-7D3F-D204-3537B0EB6129}"/>
              </a:ext>
            </a:extLst>
          </p:cNvPr>
          <p:cNvSpPr>
            <a:spLocks noGrp="1"/>
          </p:cNvSpPr>
          <p:nvPr>
            <p:ph idx="1"/>
          </p:nvPr>
        </p:nvSpPr>
        <p:spPr>
          <a:xfrm>
            <a:off x="838200" y="1891506"/>
            <a:ext cx="10515600" cy="4351338"/>
          </a:xfrm>
        </p:spPr>
        <p:txBody>
          <a:bodyPr/>
          <a:lstStyle/>
          <a:p>
            <a:r>
              <a:rPr lang="en-IN">
                <a:solidFill>
                  <a:srgbClr val="002060"/>
                </a:solidFill>
              </a:rPr>
              <a:t>यूनिकोड अंग्रेजी के दो शब्दों यूनिवर्सल तथा कोड से गठित एक नवीनतम शब्द है यूनिकोड का अर्थ ‘एक विशेष कूट संख्या’ है यूनिकोड शब्द कंप्यूटर विज्ञान तथा प्रौद्योगिकी के क्षेत्र में प्रचलित है इसे यूनिवर्सल कोड भी कहा जाता है। कंप्यूटर कार्यक्रम के तहत यूनिकोड हर एक वर्ग के लिए एक विशेष अंक देता है चाहे कोई भी प्लेटफार्म हो, भाषा हो।</a:t>
            </a:r>
          </a:p>
          <a:p>
            <a:r>
              <a:rPr lang="en-IN">
                <a:solidFill>
                  <a:srgbClr val="002060"/>
                </a:solidFill>
              </a:rPr>
              <a:t>यूनिकोड को व्यापक रूप से विश्वव्यापी सूचना आदान प्रदान  के मानक के रूप में स्वीकृत किया जा चुका है।</a:t>
            </a:r>
          </a:p>
          <a:p>
            <a:r>
              <a:rPr lang="en-IN">
                <a:solidFill>
                  <a:srgbClr val="002060"/>
                </a:solidFill>
              </a:rPr>
              <a:t>ये फोंट जो यूनिकोड मानक के अनुसार होते हैं एवं कंप्यूटर के प्रचलन तंत्र के स्क्रिप्ट इंजन का उपयोग करके टेक्स्ट दर्शाते हैं उन्हें यूनिकोड फंड कहते हैं।</a:t>
            </a:r>
          </a:p>
          <a:p>
            <a:r>
              <a:rPr lang="en-IN" b="1">
                <a:solidFill>
                  <a:srgbClr val="002060"/>
                </a:solidFill>
              </a:rPr>
              <a:t>नाॅन - यूनिकोड हिंदी फोंट- </a:t>
            </a:r>
            <a:r>
              <a:rPr lang="en-IN">
                <a:solidFill>
                  <a:srgbClr val="002060"/>
                </a:solidFill>
              </a:rPr>
              <a:t>कृतिदेव चाणक्य वॉकमैन - चाणक्य</a:t>
            </a:r>
          </a:p>
        </p:txBody>
      </p:sp>
    </p:spTree>
    <p:extLst>
      <p:ext uri="{BB962C8B-B14F-4D97-AF65-F5344CB8AC3E}">
        <p14:creationId xmlns:p14="http://schemas.microsoft.com/office/powerpoint/2010/main" val="756559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2CD33-6465-8F1D-7153-C14BDD3AC3D3}"/>
              </a:ext>
            </a:extLst>
          </p:cNvPr>
          <p:cNvSpPr>
            <a:spLocks noGrp="1"/>
          </p:cNvSpPr>
          <p:nvPr>
            <p:ph type="title"/>
          </p:nvPr>
        </p:nvSpPr>
        <p:spPr/>
        <p:txBody>
          <a:bodyPr/>
          <a:lstStyle/>
          <a:p>
            <a:pPr algn="ctr"/>
            <a:r>
              <a:rPr lang="en-IN" b="1">
                <a:solidFill>
                  <a:srgbClr val="FF0000"/>
                </a:solidFill>
              </a:rPr>
              <a:t>स्पीच टू टेक्स्ट प्रौद्योगिकी</a:t>
            </a:r>
            <a:endParaRPr lang="en-US" b="1">
              <a:solidFill>
                <a:srgbClr val="FF0000"/>
              </a:solidFill>
            </a:endParaRPr>
          </a:p>
        </p:txBody>
      </p:sp>
      <p:sp>
        <p:nvSpPr>
          <p:cNvPr id="3" name="Content Placeholder 2">
            <a:extLst>
              <a:ext uri="{FF2B5EF4-FFF2-40B4-BE49-F238E27FC236}">
                <a16:creationId xmlns:a16="http://schemas.microsoft.com/office/drawing/2014/main" id="{E2AE350A-1DB1-F937-EEC2-22A9F5A2EE26}"/>
              </a:ext>
            </a:extLst>
          </p:cNvPr>
          <p:cNvSpPr>
            <a:spLocks noGrp="1"/>
          </p:cNvSpPr>
          <p:nvPr>
            <p:ph idx="1"/>
          </p:nvPr>
        </p:nvSpPr>
        <p:spPr/>
        <p:txBody>
          <a:bodyPr/>
          <a:lstStyle/>
          <a:p>
            <a:r>
              <a:rPr lang="en-IN">
                <a:solidFill>
                  <a:srgbClr val="002060"/>
                </a:solidFill>
              </a:rPr>
              <a:t>श्रुत लेखन सॉफ्टवेयर एक इस तरह का सॉफ्टवेयर होता है जोकि श्रुतलेखन के माध्यम से वाक को पाठ में परिवर्तित करता है अर्थात कंप्यूटर पर माइक में बोली गई ध्वनि को टेक्स्ट रूप में परिवर्तित करता है इसे स्पीच टू टेक्स्ट सॉफ्टवेयर भी कहा जाता है यह स्पीच रिकॉग्नीशन तकनीक पर कार्य करता है</a:t>
            </a:r>
          </a:p>
          <a:p>
            <a:r>
              <a:rPr lang="en-IN">
                <a:solidFill>
                  <a:srgbClr val="002060"/>
                </a:solidFill>
              </a:rPr>
              <a:t>‘श्रुतलेखन -राजभाषा’ भारतीय भाषी कंप्यूटिंग कंपनी सी-डैक व अंतरराष्ट्रीय कंप्यूटर कंपनी आई.बी.एम के माध्यम से संयुक्त रूप में विकसित किया गया है जो हिंदी में बोली गई ध्वनि को टेक्स्ट रूप में परिवर्तित करता है।</a:t>
            </a:r>
            <a:endParaRPr lang="en-US">
              <a:solidFill>
                <a:srgbClr val="002060"/>
              </a:solidFill>
            </a:endParaRPr>
          </a:p>
        </p:txBody>
      </p:sp>
    </p:spTree>
    <p:extLst>
      <p:ext uri="{BB962C8B-B14F-4D97-AF65-F5344CB8AC3E}">
        <p14:creationId xmlns:p14="http://schemas.microsoft.com/office/powerpoint/2010/main" val="259793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30648-9EF4-C96E-57BE-D440622C6206}"/>
              </a:ext>
            </a:extLst>
          </p:cNvPr>
          <p:cNvSpPr>
            <a:spLocks noGrp="1"/>
          </p:cNvSpPr>
          <p:nvPr>
            <p:ph type="title"/>
          </p:nvPr>
        </p:nvSpPr>
        <p:spPr/>
        <p:txBody>
          <a:bodyPr/>
          <a:lstStyle/>
          <a:p>
            <a:pPr algn="ctr"/>
            <a:r>
              <a:rPr lang="en-IN" b="1">
                <a:solidFill>
                  <a:srgbClr val="FF0000"/>
                </a:solidFill>
              </a:rPr>
              <a:t>हिंदी पीपीटी स्लाइड एवं पोस्टर निर्माण</a:t>
            </a:r>
            <a:endParaRPr lang="en-US" b="1">
              <a:solidFill>
                <a:srgbClr val="FF0000"/>
              </a:solidFill>
            </a:endParaRPr>
          </a:p>
        </p:txBody>
      </p:sp>
      <p:sp>
        <p:nvSpPr>
          <p:cNvPr id="3" name="Content Placeholder 2">
            <a:extLst>
              <a:ext uri="{FF2B5EF4-FFF2-40B4-BE49-F238E27FC236}">
                <a16:creationId xmlns:a16="http://schemas.microsoft.com/office/drawing/2014/main" id="{3D69213A-B4C3-C398-2C74-722D449C4495}"/>
              </a:ext>
            </a:extLst>
          </p:cNvPr>
          <p:cNvSpPr>
            <a:spLocks noGrp="1"/>
          </p:cNvSpPr>
          <p:nvPr>
            <p:ph idx="1"/>
          </p:nvPr>
        </p:nvSpPr>
        <p:spPr/>
        <p:txBody>
          <a:bodyPr/>
          <a:lstStyle/>
          <a:p>
            <a:r>
              <a:rPr lang="en-IN">
                <a:solidFill>
                  <a:srgbClr val="002060"/>
                </a:solidFill>
              </a:rPr>
              <a:t>पीपीटी अथवा प्रेजेंटेशन पावर पॉइंट माइक्रोसॉफ्ट पावर पॉइंट द्वारा दिया गया एक एप्लीकेशन है जिस पर आप प्रेजेंटेशन तैयार कर सकते हैं जिस का अधिकतम उपयोग शिक्षण अथवा व्यवसायिक क्षेत्र में होता है। विशेषत: अध्ययन अध्यापन के क्षेत्र में पीपीटी 1 प्रभावी उपकरण है। पावर पॉइंट प्रेजेंटेशन में एक से अधिक स्लाइड्स मैं सूचना को डाला जाता है तथा यह मूल पाठ चित्र, वीडियो इत्यादि किसी भी रूप में हो सकता है तथा उन समस्त स्लाइड्स को एक प्रेजेंटेशन के प्रारूप में प्रदर्शित किया जा सकता है।</a:t>
            </a:r>
          </a:p>
          <a:p>
            <a:pPr marL="0" indent="0">
              <a:buNone/>
            </a:pPr>
            <a:endParaRPr lang="en-US">
              <a:solidFill>
                <a:srgbClr val="002060"/>
              </a:solidFill>
            </a:endParaRPr>
          </a:p>
        </p:txBody>
      </p:sp>
    </p:spTree>
    <p:extLst>
      <p:ext uri="{BB962C8B-B14F-4D97-AF65-F5344CB8AC3E}">
        <p14:creationId xmlns:p14="http://schemas.microsoft.com/office/powerpoint/2010/main" val="3607853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7B69-D2AC-79B4-48F5-DEA5C021E7B5}"/>
              </a:ext>
            </a:extLst>
          </p:cNvPr>
          <p:cNvSpPr>
            <a:spLocks noGrp="1"/>
          </p:cNvSpPr>
          <p:nvPr>
            <p:ph type="title"/>
          </p:nvPr>
        </p:nvSpPr>
        <p:spPr/>
        <p:txBody>
          <a:bodyPr/>
          <a:lstStyle/>
          <a:p>
            <a:pPr algn="ctr"/>
            <a:r>
              <a:rPr lang="en-IN" b="1">
                <a:solidFill>
                  <a:srgbClr val="FF0000"/>
                </a:solidFill>
              </a:rPr>
              <a:t>पोस्टर निर्माण</a:t>
            </a:r>
            <a:endParaRPr lang="en-US" b="1">
              <a:solidFill>
                <a:srgbClr val="FF0000"/>
              </a:solidFill>
            </a:endParaRPr>
          </a:p>
        </p:txBody>
      </p:sp>
      <p:sp>
        <p:nvSpPr>
          <p:cNvPr id="3" name="Content Placeholder 2">
            <a:extLst>
              <a:ext uri="{FF2B5EF4-FFF2-40B4-BE49-F238E27FC236}">
                <a16:creationId xmlns:a16="http://schemas.microsoft.com/office/drawing/2014/main" id="{27996D4B-052E-9B12-90BC-DA9B17F1870E}"/>
              </a:ext>
            </a:extLst>
          </p:cNvPr>
          <p:cNvSpPr>
            <a:spLocks noGrp="1"/>
          </p:cNvSpPr>
          <p:nvPr>
            <p:ph idx="1"/>
          </p:nvPr>
        </p:nvSpPr>
        <p:spPr/>
        <p:txBody>
          <a:bodyPr/>
          <a:lstStyle/>
          <a:p>
            <a:r>
              <a:rPr lang="en-IN">
                <a:solidFill>
                  <a:srgbClr val="002060"/>
                </a:solidFill>
              </a:rPr>
              <a:t>सामान्यत</a:t>
            </a:r>
            <a:r>
              <a:rPr lang="en-IN" b="1">
                <a:solidFill>
                  <a:srgbClr val="002060"/>
                </a:solidFill>
              </a:rPr>
              <a:t>: </a:t>
            </a:r>
            <a:r>
              <a:rPr lang="en-IN">
                <a:solidFill>
                  <a:srgbClr val="002060"/>
                </a:solidFill>
              </a:rPr>
              <a:t>पोस्टर में टेक्स्ट व ग्राफिक दोनों तत्व सम्मिलित होते हैं जबकि एक पोस्टर या तो पूर्णत: ग्राफिकल अथवा पूर्ण टेक्स्ट हो सकता है। पोस्टर को आकर्षक एवं सूचनात्मक दोनों प्रकार से डिजाइन किया जाता है। यह विज्ञापन दाताओं, प्रचारकों, प्रदर्शनकारियों, आदि का एक प्रभावी यंत्र है।</a:t>
            </a:r>
          </a:p>
          <a:p>
            <a:r>
              <a:rPr lang="en-IN" b="1">
                <a:solidFill>
                  <a:srgbClr val="002060"/>
                </a:solidFill>
              </a:rPr>
              <a:t>फ्रांसीसी इतिहासकार मैक्स गैलो के शब्दों में,</a:t>
            </a:r>
            <a:r>
              <a:rPr lang="en-IN">
                <a:solidFill>
                  <a:srgbClr val="002060"/>
                </a:solidFill>
              </a:rPr>
              <a:t> दो सौ से अधिक वर्षों से, दुनिया भर में सार्वजनिक स्थानों पर पोस्टर प्रदर्शित किए गए हैं। देखने में आकर्षक, उन्हें राहगीरों का ध्यान आकर्षित करने के लिए डिजाइन किया गया है, जो हमें एक राजनीतिक दृष्टिकोण से अवगत कराते हैं। हमें विशिष्ट आयोजनों में भाग लेने के लिए प्रेरित करना, या हमें किसी विशेष उत्पाद या सेवा को खरीदने के लिए प्रोत्साहित करना।”</a:t>
            </a:r>
            <a:endParaRPr lang="en-US" b="1">
              <a:solidFill>
                <a:srgbClr val="002060"/>
              </a:solidFill>
            </a:endParaRPr>
          </a:p>
        </p:txBody>
      </p:sp>
    </p:spTree>
    <p:extLst>
      <p:ext uri="{BB962C8B-B14F-4D97-AF65-F5344CB8AC3E}">
        <p14:creationId xmlns:p14="http://schemas.microsoft.com/office/powerpoint/2010/main" val="1065245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0009A-6262-451F-0153-1CE72219291C}"/>
              </a:ext>
            </a:extLst>
          </p:cNvPr>
          <p:cNvSpPr>
            <a:spLocks noGrp="1"/>
          </p:cNvSpPr>
          <p:nvPr>
            <p:ph type="title"/>
          </p:nvPr>
        </p:nvSpPr>
        <p:spPr/>
        <p:txBody>
          <a:bodyPr/>
          <a:lstStyle/>
          <a:p>
            <a:pPr algn="ctr"/>
            <a:r>
              <a:rPr lang="en-IN" b="1">
                <a:solidFill>
                  <a:srgbClr val="FF0000"/>
                </a:solidFill>
              </a:rPr>
              <a:t>(ब) हिंदी साहित्य में शोध</a:t>
            </a:r>
            <a:endParaRPr lang="en-US" b="1">
              <a:solidFill>
                <a:srgbClr val="FF0000"/>
              </a:solidFill>
            </a:endParaRPr>
          </a:p>
        </p:txBody>
      </p:sp>
      <p:sp>
        <p:nvSpPr>
          <p:cNvPr id="3" name="Content Placeholder 2">
            <a:extLst>
              <a:ext uri="{FF2B5EF4-FFF2-40B4-BE49-F238E27FC236}">
                <a16:creationId xmlns:a16="http://schemas.microsoft.com/office/drawing/2014/main" id="{01A2E073-0B43-4D66-F68C-004B02682B9F}"/>
              </a:ext>
            </a:extLst>
          </p:cNvPr>
          <p:cNvSpPr>
            <a:spLocks noGrp="1"/>
          </p:cNvSpPr>
          <p:nvPr>
            <p:ph idx="1"/>
          </p:nvPr>
        </p:nvSpPr>
        <p:spPr/>
        <p:txBody>
          <a:bodyPr/>
          <a:lstStyle/>
          <a:p>
            <a:r>
              <a:rPr lang="en-IN" b="1">
                <a:solidFill>
                  <a:srgbClr val="002060"/>
                </a:solidFill>
              </a:rPr>
              <a:t>शोध के प्रकार (परिकल्पना परीक्षण और परिकल्पना उत्पादन), शोध के चरण साहित्यिक शोध का उद्देश्य</a:t>
            </a:r>
            <a:r>
              <a:rPr lang="en-IN">
                <a:solidFill>
                  <a:srgbClr val="002060"/>
                </a:solidFill>
              </a:rPr>
              <a:t>
शोध उस प्रक्रिया या काल का नाम है जिसमें बोधपूर्वक प्रयास से कथनों का संकलन कर सूक्ष्म ग्राही व विवेचन बुद्धि से उसका अवलोकन-विश्लेषण  करके नवीन कथनों अथवा सिद्धांतों का उद्घाटन किया जाता है।
</a:t>
            </a:r>
            <a:r>
              <a:rPr lang="en-IN" b="1">
                <a:solidFill>
                  <a:srgbClr val="002060"/>
                </a:solidFill>
              </a:rPr>
              <a:t>पी.वी .यंग </a:t>
            </a:r>
            <a:r>
              <a:rPr lang="en-IN">
                <a:solidFill>
                  <a:srgbClr val="002060"/>
                </a:solidFill>
              </a:rPr>
              <a:t>के अनुसार, “नवीन तथ्यों की खोज, प्राचीन तथ्यों की पुष्टि ,तथ्यों की क्रमबद्धता ,पारस्परिक संबंधों तथा कारणाआत्मक व्याख्याओं के अध्ययन की व्यवस्थित विधि को शोध कहते हैं।”
</a:t>
            </a:r>
            <a:r>
              <a:rPr lang="en-IN" b="1">
                <a:solidFill>
                  <a:srgbClr val="002060"/>
                </a:solidFill>
              </a:rPr>
              <a:t>एडवर्</a:t>
            </a:r>
            <a:r>
              <a:rPr lang="en-IN">
                <a:solidFill>
                  <a:srgbClr val="002060"/>
                </a:solidFill>
              </a:rPr>
              <a:t>ड के अनुसार, किसी प्रश्न, समस्या, प्रस्तावित उत्तर की जांच, हेतु उत्तर खोजने की क्रिया शोध कहलाती है।</a:t>
            </a:r>
            <a:endParaRPr lang="en-US">
              <a:solidFill>
                <a:srgbClr val="002060"/>
              </a:solidFill>
            </a:endParaRPr>
          </a:p>
        </p:txBody>
      </p:sp>
    </p:spTree>
    <p:extLst>
      <p:ext uri="{BB962C8B-B14F-4D97-AF65-F5344CB8AC3E}">
        <p14:creationId xmlns:p14="http://schemas.microsoft.com/office/powerpoint/2010/main" val="18164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75D7-2BA2-0357-7F6C-175B622ADFF5}"/>
              </a:ext>
            </a:extLst>
          </p:cNvPr>
          <p:cNvSpPr>
            <a:spLocks noGrp="1"/>
          </p:cNvSpPr>
          <p:nvPr>
            <p:ph type="title"/>
          </p:nvPr>
        </p:nvSpPr>
        <p:spPr/>
        <p:txBody>
          <a:bodyPr/>
          <a:lstStyle/>
          <a:p>
            <a:pPr algn="ctr"/>
            <a:r>
              <a:rPr lang="en-IN" b="1">
                <a:solidFill>
                  <a:srgbClr val="FF0000"/>
                </a:solidFill>
              </a:rPr>
              <a:t>(परिकल्पना परीक्षण और परिकल्पना उत्पादन)</a:t>
            </a:r>
            <a:endParaRPr lang="en-US" b="1">
              <a:solidFill>
                <a:srgbClr val="FF0000"/>
              </a:solidFill>
            </a:endParaRPr>
          </a:p>
        </p:txBody>
      </p:sp>
      <p:sp>
        <p:nvSpPr>
          <p:cNvPr id="3" name="Content Placeholder 2">
            <a:extLst>
              <a:ext uri="{FF2B5EF4-FFF2-40B4-BE49-F238E27FC236}">
                <a16:creationId xmlns:a16="http://schemas.microsoft.com/office/drawing/2014/main" id="{B49AC436-4EE4-80FD-C292-591CB6FE8C0B}"/>
              </a:ext>
            </a:extLst>
          </p:cNvPr>
          <p:cNvSpPr>
            <a:spLocks noGrp="1"/>
          </p:cNvSpPr>
          <p:nvPr>
            <p:ph idx="1"/>
          </p:nvPr>
        </p:nvSpPr>
        <p:spPr/>
        <p:txBody>
          <a:bodyPr/>
          <a:lstStyle/>
          <a:p>
            <a:r>
              <a:rPr lang="en-IN">
                <a:solidFill>
                  <a:srgbClr val="002060"/>
                </a:solidFill>
              </a:rPr>
              <a:t>एक अच्छी परिकल्पना की पहचान यह है कि उसका प्रतिपादन इस तरीके से किया जाए कि उसका परीक्षण करने के उपरांत यह निश्चित रूप से कहा जा सके की परिकल्पना सही है या गलत। परिकल्पना की अभिव्यक्ति विश्वस्त तरीके से ना करके विशिष्ट तरीके से की जाए। अतएव परीक्षणीय परिकल्पना वह  परिकल्पना है जिसे विश्वास के साथ कहा जा सके कि वह सही है अथवा गलत।</a:t>
            </a:r>
          </a:p>
          <a:p>
            <a:r>
              <a:rPr lang="en-IN">
                <a:solidFill>
                  <a:srgbClr val="002060"/>
                </a:solidFill>
              </a:rPr>
              <a:t>परिकल्पना को क्षेत्र विशेष में उपस्थित सिद्धांतों का कथनों से संबंधित होना चाहिए संप्रत्यात्मक रूप से परिकल्पना को स्पष्ट होना चाहिए।</a:t>
            </a:r>
            <a:endParaRPr lang="en-US">
              <a:solidFill>
                <a:srgbClr val="002060"/>
              </a:solidFill>
            </a:endParaRPr>
          </a:p>
        </p:txBody>
      </p:sp>
    </p:spTree>
    <p:extLst>
      <p:ext uri="{BB962C8B-B14F-4D97-AF65-F5344CB8AC3E}">
        <p14:creationId xmlns:p14="http://schemas.microsoft.com/office/powerpoint/2010/main" val="168529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D5C13-E137-DD77-6DEF-FEEE317DF104}"/>
              </a:ext>
            </a:extLst>
          </p:cNvPr>
          <p:cNvSpPr>
            <a:spLocks noGrp="1"/>
          </p:cNvSpPr>
          <p:nvPr>
            <p:ph type="title"/>
          </p:nvPr>
        </p:nvSpPr>
        <p:spPr/>
        <p:txBody>
          <a:bodyPr/>
          <a:lstStyle/>
          <a:p>
            <a:pPr algn="ctr"/>
            <a:r>
              <a:rPr lang="en-IN" b="1">
                <a:solidFill>
                  <a:srgbClr val="FF0000"/>
                </a:solidFill>
              </a:rPr>
              <a:t>शोध के चरण</a:t>
            </a:r>
            <a:endParaRPr lang="en-US" b="1">
              <a:solidFill>
                <a:srgbClr val="FF0000"/>
              </a:solidFill>
            </a:endParaRPr>
          </a:p>
        </p:txBody>
      </p:sp>
      <p:sp>
        <p:nvSpPr>
          <p:cNvPr id="3" name="Content Placeholder 2">
            <a:extLst>
              <a:ext uri="{FF2B5EF4-FFF2-40B4-BE49-F238E27FC236}">
                <a16:creationId xmlns:a16="http://schemas.microsoft.com/office/drawing/2014/main" id="{E8A85A4D-E569-2DB0-C85A-92F87BD07595}"/>
              </a:ext>
            </a:extLst>
          </p:cNvPr>
          <p:cNvSpPr>
            <a:spLocks noGrp="1"/>
          </p:cNvSpPr>
          <p:nvPr>
            <p:ph idx="1"/>
          </p:nvPr>
        </p:nvSpPr>
        <p:spPr/>
        <p:txBody>
          <a:bodyPr/>
          <a:lstStyle/>
          <a:p>
            <a:pPr marL="514350" indent="-514350">
              <a:buFont typeface="+mj-lt"/>
              <a:buAutoNum type="arabicPeriod"/>
            </a:pPr>
            <a:r>
              <a:rPr lang="en-IN">
                <a:solidFill>
                  <a:srgbClr val="002060"/>
                </a:solidFill>
              </a:rPr>
              <a:t>विषय निर्धारित करना</a:t>
            </a:r>
          </a:p>
          <a:p>
            <a:pPr marL="514350" indent="-514350">
              <a:buFont typeface="+mj-lt"/>
              <a:buAutoNum type="arabicPeriod"/>
            </a:pPr>
            <a:r>
              <a:rPr lang="en-IN">
                <a:solidFill>
                  <a:srgbClr val="002060"/>
                </a:solidFill>
              </a:rPr>
              <a:t>संबंधित साहित्य का व्यापक सर्वेक्षण</a:t>
            </a:r>
          </a:p>
          <a:p>
            <a:pPr marL="514350" indent="-514350">
              <a:buFont typeface="+mj-lt"/>
              <a:buAutoNum type="arabicPeriod"/>
            </a:pPr>
            <a:r>
              <a:rPr lang="en-IN">
                <a:solidFill>
                  <a:srgbClr val="002060"/>
                </a:solidFill>
              </a:rPr>
              <a:t>शोध की रूपरेखा बनाना</a:t>
            </a:r>
          </a:p>
          <a:p>
            <a:pPr marL="514350" indent="-514350">
              <a:buFont typeface="+mj-lt"/>
              <a:buAutoNum type="arabicPeriod"/>
            </a:pPr>
            <a:r>
              <a:rPr lang="en-IN">
                <a:solidFill>
                  <a:srgbClr val="002060"/>
                </a:solidFill>
              </a:rPr>
              <a:t>परिकल्पना की जांच</a:t>
            </a:r>
          </a:p>
          <a:p>
            <a:pPr marL="514350" indent="-514350">
              <a:buFont typeface="+mj-lt"/>
              <a:buAutoNum type="arabicPeriod"/>
            </a:pPr>
            <a:r>
              <a:rPr lang="en-IN">
                <a:solidFill>
                  <a:srgbClr val="002060"/>
                </a:solidFill>
              </a:rPr>
              <a:t>शोध प्रतिवेदन बनाना</a:t>
            </a:r>
          </a:p>
          <a:p>
            <a:pPr marL="514350" indent="-514350">
              <a:buFont typeface="+mj-lt"/>
              <a:buAutoNum type="arabicPeriod"/>
            </a:pPr>
            <a:r>
              <a:rPr lang="en-IN">
                <a:solidFill>
                  <a:srgbClr val="002060"/>
                </a:solidFill>
              </a:rPr>
              <a:t>परिकल्पना अथवा प्रकल्पना का निर्माण</a:t>
            </a:r>
          </a:p>
          <a:p>
            <a:pPr marL="514350" indent="-514350">
              <a:buFont typeface="+mj-lt"/>
              <a:buAutoNum type="arabicPeriod"/>
            </a:pPr>
            <a:r>
              <a:rPr lang="en-IN">
                <a:solidFill>
                  <a:srgbClr val="002060"/>
                </a:solidFill>
              </a:rPr>
              <a:t>सामान्य करण तथा व्याख्या</a:t>
            </a:r>
          </a:p>
          <a:p>
            <a:pPr marL="514350" indent="-514350">
              <a:buFont typeface="+mj-lt"/>
              <a:buAutoNum type="arabicPeriod"/>
            </a:pPr>
            <a:r>
              <a:rPr lang="en-IN">
                <a:solidFill>
                  <a:srgbClr val="002060"/>
                </a:solidFill>
              </a:rPr>
              <a:t>शोध - समस्या निर्धारित करना</a:t>
            </a:r>
            <a:endParaRPr lang="en-US">
              <a:solidFill>
                <a:srgbClr val="002060"/>
              </a:solidFill>
            </a:endParaRPr>
          </a:p>
        </p:txBody>
      </p:sp>
    </p:spTree>
    <p:extLst>
      <p:ext uri="{BB962C8B-B14F-4D97-AF65-F5344CB8AC3E}">
        <p14:creationId xmlns:p14="http://schemas.microsoft.com/office/powerpoint/2010/main" val="950915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C54D6-B9FE-7C89-4362-0415BFCFAAAF}"/>
              </a:ext>
            </a:extLst>
          </p:cNvPr>
          <p:cNvSpPr>
            <a:spLocks noGrp="1"/>
          </p:cNvSpPr>
          <p:nvPr>
            <p:ph type="title"/>
          </p:nvPr>
        </p:nvSpPr>
        <p:spPr/>
        <p:txBody>
          <a:bodyPr/>
          <a:lstStyle/>
          <a:p>
            <a:pPr algn="ctr"/>
            <a:r>
              <a:rPr lang="en-IN" b="1">
                <a:solidFill>
                  <a:srgbClr val="FF0000"/>
                </a:solidFill>
              </a:rPr>
              <a:t>साहित्यिक शोध का उद्देश्य</a:t>
            </a:r>
            <a:endParaRPr lang="en-US" b="1">
              <a:solidFill>
                <a:srgbClr val="FF0000"/>
              </a:solidFill>
            </a:endParaRPr>
          </a:p>
        </p:txBody>
      </p:sp>
      <p:sp>
        <p:nvSpPr>
          <p:cNvPr id="3" name="Content Placeholder 2">
            <a:extLst>
              <a:ext uri="{FF2B5EF4-FFF2-40B4-BE49-F238E27FC236}">
                <a16:creationId xmlns:a16="http://schemas.microsoft.com/office/drawing/2014/main" id="{8F59413A-CEFD-4EB4-C9E2-BA5700AC76F7}"/>
              </a:ext>
            </a:extLst>
          </p:cNvPr>
          <p:cNvSpPr>
            <a:spLocks noGrp="1"/>
          </p:cNvSpPr>
          <p:nvPr>
            <p:ph idx="1"/>
          </p:nvPr>
        </p:nvSpPr>
        <p:spPr/>
        <p:txBody>
          <a:bodyPr/>
          <a:lstStyle/>
          <a:p>
            <a:r>
              <a:rPr lang="en-IN">
                <a:solidFill>
                  <a:srgbClr val="002060"/>
                </a:solidFill>
              </a:rPr>
              <a:t>शोध के लिए हिंदी में प्रयुक्त अन्य पर्याय हैं- खोज ,आलोचना, अनुसंधान ,अन्वेषण अनुशीलन, गवेषणा ,मीमांसा इत्यादि। जिसे लोग अंग्रेजी में डिस्कवरी ऑफ फैक्ट्स अथवा रिसर्च कहते हैं, आचार्य हजारी प्रसाद द्विवेदी स्थूल अर्थों में उसी नए तथा विस्मृत तत्वों के अनुसंधान को शोध कहते हैं। लेकिन सूक्ष्म अर्थ में वे इसे ज्ञात साहित्य के पुनःमूल्यांकन नवीन व्याख्याओ का सूचक मानते है।</a:t>
            </a:r>
            <a:endParaRPr lang="en-US">
              <a:solidFill>
                <a:srgbClr val="002060"/>
              </a:solidFill>
            </a:endParaRPr>
          </a:p>
        </p:txBody>
      </p:sp>
    </p:spTree>
    <p:extLst>
      <p:ext uri="{BB962C8B-B14F-4D97-AF65-F5344CB8AC3E}">
        <p14:creationId xmlns:p14="http://schemas.microsoft.com/office/powerpoint/2010/main" val="39494838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Unit  - 8</vt:lpstr>
      <vt:lpstr>हिंदी भाषा के विभिन्न ‌फॉण्ट </vt:lpstr>
      <vt:lpstr>यूनिकोड‌ फॉण्ट </vt:lpstr>
      <vt:lpstr>स्पीच टू टेक्स्ट प्रौद्योगिकी</vt:lpstr>
      <vt:lpstr>हिंदी पीपीटी स्लाइड एवं पोस्टर निर्माण</vt:lpstr>
      <vt:lpstr>पोस्टर निर्माण</vt:lpstr>
      <vt:lpstr>(ब) हिंदी साहित्य में शोध</vt:lpstr>
      <vt:lpstr>(परिकल्पना परीक्षण और परिकल्पना उत्पादन)</vt:lpstr>
      <vt:lpstr>शोध के चरण</vt:lpstr>
      <vt:lpstr>साहित्यिक शोध का उद्देश्य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इकाई - 8</dc:title>
  <dc:creator>Unknown User</dc:creator>
  <cp:lastModifiedBy>Unknown User</cp:lastModifiedBy>
  <cp:revision>6</cp:revision>
  <dcterms:created xsi:type="dcterms:W3CDTF">2022-05-27T11:07:27Z</dcterms:created>
  <dcterms:modified xsi:type="dcterms:W3CDTF">2022-05-28T07:47:48Z</dcterms:modified>
</cp:coreProperties>
</file>