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1784-9593-2258-AE66-7B05C17AFDB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23D88A-86D6-F1DA-F508-57732649FA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DA86E7F-28B5-E131-79AD-21A071EE32A0}"/>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6AA36170-E249-3BD5-409D-3A3DC49F9B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A058A-AF41-DD4A-14D5-55B1A937D548}"/>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2440816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F80A-F7A3-EF2B-1897-256F49ECD9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9805DED-1707-1FF1-A7CA-F3E7F3533D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01AEE4-162F-8DCC-8A91-14AD95856869}"/>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CE064964-3691-6FD5-09C8-9B8BB7DCBD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3B7F87-988E-8834-876F-2ECBD918EDF8}"/>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2514439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93E5D-5B21-D1E1-4E43-71D58F40993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7A0677-2E99-BEB3-D7A8-8B2E3D4694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1C6A4F-7373-1F5D-98A5-B8F92D865555}"/>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463A2202-D167-BE4A-17D0-8B7A99E76A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A351C2-70ED-B525-85CC-965F49723025}"/>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3487718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F34F7-297B-939B-DBB5-4ADB95AEE2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36BA50-9F14-50E4-E197-15CAAE58992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BA922B-EEFC-6753-373F-08AFFB8767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959BAB-35D4-12EB-ED2D-3AAB8227C9BE}"/>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6" name="Footer Placeholder 5">
            <a:extLst>
              <a:ext uri="{FF2B5EF4-FFF2-40B4-BE49-F238E27FC236}">
                <a16:creationId xmlns:a16="http://schemas.microsoft.com/office/drawing/2014/main" id="{99342C9A-B6B4-6398-E1A1-F94C279E2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7BC11FF-0ADD-A50D-AEC3-685A323106F0}"/>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945934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53191-7102-9FE6-B8AB-93F16B7367A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CE3C71-F210-27D4-FBCC-D08D167A06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9BCB623-5E7B-5EA6-CD1E-5F1F308F7F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D086EF-6539-55E9-637D-5B081BCB77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E09F18-C70C-E30C-2D11-4FEB8F57AD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0A018FC-7C2D-1A1C-482C-235977A29348}"/>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8" name="Footer Placeholder 7">
            <a:extLst>
              <a:ext uri="{FF2B5EF4-FFF2-40B4-BE49-F238E27FC236}">
                <a16:creationId xmlns:a16="http://schemas.microsoft.com/office/drawing/2014/main" id="{665AD901-5B41-BBD9-DA24-448E5035B28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074214D-24AD-FA59-468E-503A45FB9E87}"/>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650428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86FA7-7488-F224-5BD5-BB1AC012E1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96DAD22-A7CE-FFBD-E75A-878EE0519DFF}"/>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4" name="Footer Placeholder 3">
            <a:extLst>
              <a:ext uri="{FF2B5EF4-FFF2-40B4-BE49-F238E27FC236}">
                <a16:creationId xmlns:a16="http://schemas.microsoft.com/office/drawing/2014/main" id="{048C18C2-386C-EA48-1986-0E8C257825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4E1444-3A33-BC5C-926C-997D8C2AD138}"/>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405156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F967B5-D357-E557-33A7-D06D0EC7D8FE}"/>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3" name="Footer Placeholder 2">
            <a:extLst>
              <a:ext uri="{FF2B5EF4-FFF2-40B4-BE49-F238E27FC236}">
                <a16:creationId xmlns:a16="http://schemas.microsoft.com/office/drawing/2014/main" id="{C3073D19-39E9-4B5F-C538-095A88D552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0717577-0639-5335-4C7C-263CBEC38B7D}"/>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3489033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DF923-7878-0018-51D3-DA38311594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12FF554-021C-5956-5BB4-259D6A854E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66D1C9-8DDA-A667-16A5-70DA133BA9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69572-AD31-9A94-5BE5-3BFB719080E0}"/>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6" name="Footer Placeholder 5">
            <a:extLst>
              <a:ext uri="{FF2B5EF4-FFF2-40B4-BE49-F238E27FC236}">
                <a16:creationId xmlns:a16="http://schemas.microsoft.com/office/drawing/2014/main" id="{D0FC7946-C8D8-989E-01F1-77FC1466F6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304EC7-AF9C-E363-F0BC-A9084FB9844B}"/>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3689336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F0882-C0BA-6B0D-1915-55612ED5EC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CDE2D6-4D45-C29C-FAC2-697CE0F790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9B7D70-5C7F-A8F8-DB48-05E1835077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59EBCA-B36A-ED78-08F5-76CF38D88CD5}"/>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6" name="Footer Placeholder 5">
            <a:extLst>
              <a:ext uri="{FF2B5EF4-FFF2-40B4-BE49-F238E27FC236}">
                <a16:creationId xmlns:a16="http://schemas.microsoft.com/office/drawing/2014/main" id="{B652E8C1-599B-0DFB-E53A-46D9906986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7A1F8-28DE-E858-B5B9-5F5FCEC5FA5D}"/>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1377208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A8063-90EC-CF3A-AD4D-54EF3196C30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3E03FB-F906-B6C5-0F43-99FBB09ACE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608152-8E9C-F41E-438A-9140939F6D5B}"/>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2B498135-1953-D596-4962-9C3CC62AB9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8BF178-03E8-BDCD-36FD-FC7160427C34}"/>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2957346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8081D6-CB12-7BAE-F0E1-E495B3C851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B5512C-ABCA-45BF-7397-792E682124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AE0311-79DD-D5A9-AC4B-77FDE27CEDCE}"/>
              </a:ext>
            </a:extLst>
          </p:cNvPr>
          <p:cNvSpPr>
            <a:spLocks noGrp="1"/>
          </p:cNvSpPr>
          <p:nvPr>
            <p:ph type="dt" sz="half" idx="10"/>
          </p:nvPr>
        </p:nvSpPr>
        <p:spPr/>
        <p:txBody>
          <a:body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7709A29E-026F-908E-36BE-2D1050D854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DD43638-B464-8195-2AB7-D6E5DBE3EBBD}"/>
              </a:ext>
            </a:extLst>
          </p:cNvPr>
          <p:cNvSpPr>
            <a:spLocks noGrp="1"/>
          </p:cNvSpPr>
          <p:nvPr>
            <p:ph type="sldNum" sz="quarter" idx="12"/>
          </p:nvPr>
        </p:nvSpPr>
        <p:spPr/>
        <p:txBody>
          <a:bodyPr/>
          <a:lstStyle/>
          <a:p>
            <a:fld id="{04F0A340-220E-4B49-AB12-6D524A220750}" type="slidenum">
              <a:rPr lang="en-US"/>
              <a:t>‹#›</a:t>
            </a:fld>
            <a:endParaRPr lang="en-US"/>
          </a:p>
        </p:txBody>
      </p:sp>
    </p:spTree>
    <p:extLst>
      <p:ext uri="{BB962C8B-B14F-4D97-AF65-F5344CB8AC3E}">
        <p14:creationId xmlns:p14="http://schemas.microsoft.com/office/powerpoint/2010/main" val="650431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FB7C5D3-E72A-698E-9BC6-79EDDD56F6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5F374F-01A4-9039-1BC3-124E09184F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186871-C80F-6216-389E-4523AA2E7F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6DCD0-059D-4F4C-9195-9AFC32362EDE}" type="datetimeFigureOut">
              <a:rPr lang="en-US"/>
              <a:t>5/30/2022</a:t>
            </a:fld>
            <a:endParaRPr lang="en-US"/>
          </a:p>
        </p:txBody>
      </p:sp>
      <p:sp>
        <p:nvSpPr>
          <p:cNvPr id="5" name="Footer Placeholder 4">
            <a:extLst>
              <a:ext uri="{FF2B5EF4-FFF2-40B4-BE49-F238E27FC236}">
                <a16:creationId xmlns:a16="http://schemas.microsoft.com/office/drawing/2014/main" id="{6B4F3D43-3364-35D2-0473-2F09568264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00AFDF2-88F1-F66D-3B41-16C5E2EBFA9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F0A340-220E-4B49-AB12-6D524A220750}" type="slidenum">
              <a:rPr lang="en-US"/>
              <a:t>‹#›</a:t>
            </a:fld>
            <a:endParaRPr lang="en-US"/>
          </a:p>
        </p:txBody>
      </p:sp>
    </p:spTree>
    <p:extLst>
      <p:ext uri="{BB962C8B-B14F-4D97-AF65-F5344CB8AC3E}">
        <p14:creationId xmlns:p14="http://schemas.microsoft.com/office/powerpoint/2010/main" val="10759920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44B384BD-7F57-926D-4479-8BFAADC2BCF2}"/>
              </a:ext>
            </a:extLst>
          </p:cNvPr>
          <p:cNvSpPr>
            <a:spLocks noGrp="1"/>
          </p:cNvSpPr>
          <p:nvPr>
            <p:ph type="subTitle" idx="1"/>
          </p:nvPr>
        </p:nvSpPr>
        <p:spPr>
          <a:xfrm>
            <a:off x="1827609" y="3735984"/>
            <a:ext cx="9144000" cy="1655762"/>
          </a:xfrm>
        </p:spPr>
        <p:txBody>
          <a:bodyPr>
            <a:normAutofit/>
          </a:bodyPr>
          <a:lstStyle/>
          <a:p>
            <a:r>
              <a:rPr lang="en-IN" sz="4000" b="1">
                <a:solidFill>
                  <a:srgbClr val="002060"/>
                </a:solidFill>
              </a:rPr>
              <a:t>हिंदी भाषा और ई शिक्षण:</a:t>
            </a:r>
            <a:endParaRPr lang="en-US" sz="4000" b="1">
              <a:solidFill>
                <a:srgbClr val="002060"/>
              </a:solidFill>
            </a:endParaRPr>
          </a:p>
        </p:txBody>
      </p:sp>
      <p:sp>
        <p:nvSpPr>
          <p:cNvPr id="5" name="Title 4">
            <a:extLst>
              <a:ext uri="{FF2B5EF4-FFF2-40B4-BE49-F238E27FC236}">
                <a16:creationId xmlns:a16="http://schemas.microsoft.com/office/drawing/2014/main" id="{DEC4FDEF-EFD4-148E-9CF2-4262E31AA36C}"/>
              </a:ext>
            </a:extLst>
          </p:cNvPr>
          <p:cNvSpPr>
            <a:spLocks noGrp="1"/>
          </p:cNvSpPr>
          <p:nvPr>
            <p:ph type="ctrTitle"/>
          </p:nvPr>
        </p:nvSpPr>
        <p:spPr>
          <a:xfrm>
            <a:off x="1524000" y="1122363"/>
            <a:ext cx="9144000" cy="1413668"/>
          </a:xfrm>
        </p:spPr>
        <p:txBody>
          <a:bodyPr/>
          <a:lstStyle/>
          <a:p>
            <a:r>
              <a:rPr lang="en-IN" b="1">
                <a:solidFill>
                  <a:srgbClr val="FF0000"/>
                </a:solidFill>
              </a:rPr>
              <a:t>Unit-7</a:t>
            </a:r>
            <a:endParaRPr lang="en-US" b="1">
              <a:solidFill>
                <a:srgbClr val="FF0000"/>
              </a:solidFill>
            </a:endParaRPr>
          </a:p>
        </p:txBody>
      </p:sp>
    </p:spTree>
    <p:extLst>
      <p:ext uri="{BB962C8B-B14F-4D97-AF65-F5344CB8AC3E}">
        <p14:creationId xmlns:p14="http://schemas.microsoft.com/office/powerpoint/2010/main" val="3009387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7F396-FE80-988B-A13E-CD8B11B1D1BB}"/>
              </a:ext>
            </a:extLst>
          </p:cNvPr>
          <p:cNvSpPr>
            <a:spLocks noGrp="1"/>
          </p:cNvSpPr>
          <p:nvPr>
            <p:ph type="title"/>
          </p:nvPr>
        </p:nvSpPr>
        <p:spPr/>
        <p:txBody>
          <a:bodyPr/>
          <a:lstStyle/>
          <a:p>
            <a:pPr algn="ctr"/>
            <a:r>
              <a:rPr lang="en-IN" b="1">
                <a:solidFill>
                  <a:srgbClr val="FF0000"/>
                </a:solidFill>
              </a:rPr>
              <a:t>इंटरनेट पर उपलब्ध पत्र-पत्रिका है</a:t>
            </a:r>
            <a:endParaRPr lang="en-US" b="1">
              <a:solidFill>
                <a:srgbClr val="FF0000"/>
              </a:solidFill>
            </a:endParaRPr>
          </a:p>
        </p:txBody>
      </p:sp>
      <p:sp>
        <p:nvSpPr>
          <p:cNvPr id="3" name="Content Placeholder 2">
            <a:extLst>
              <a:ext uri="{FF2B5EF4-FFF2-40B4-BE49-F238E27FC236}">
                <a16:creationId xmlns:a16="http://schemas.microsoft.com/office/drawing/2014/main" id="{60E62EC8-9585-C4D2-D72F-0FCA9185FFEB}"/>
              </a:ext>
            </a:extLst>
          </p:cNvPr>
          <p:cNvSpPr>
            <a:spLocks noGrp="1"/>
          </p:cNvSpPr>
          <p:nvPr>
            <p:ph idx="1"/>
          </p:nvPr>
        </p:nvSpPr>
        <p:spPr>
          <a:xfrm>
            <a:off x="608525" y="1552177"/>
            <a:ext cx="10515600" cy="4351338"/>
          </a:xfrm>
        </p:spPr>
        <p:txBody>
          <a:bodyPr>
            <a:normAutofit lnSpcReduction="10000"/>
          </a:bodyPr>
          <a:lstStyle/>
          <a:p>
            <a:pPr marL="0" indent="0">
              <a:buNone/>
            </a:pPr>
            <a:r>
              <a:rPr lang="en-IN"/>
              <a:t> </a:t>
            </a:r>
          </a:p>
          <a:p>
            <a:pPr marL="0" indent="0">
              <a:buNone/>
            </a:pPr>
            <a:r>
              <a:rPr lang="en-IN" b="1">
                <a:solidFill>
                  <a:srgbClr val="002060"/>
                </a:solidFill>
              </a:rPr>
              <a:t>       </a:t>
            </a:r>
            <a:r>
              <a:rPr lang="en-IN">
                <a:solidFill>
                  <a:srgbClr val="002060"/>
                </a:solidFill>
              </a:rPr>
              <a:t> इंटरनेट क्रांति में वेबसाइट, पुस्तकों, ई-पेपर, ई –पत्रिकाओं, चर्चा बोर्ड, मैसेजिंग ब्लॉग चैट रूम ,विकी एवं अन्य मल्टीमीडिया प्रलेख अब संभावित पाठक घर पर     उसके मस्तिष्क के पर पूरा अधिकार जमा चुके हैं आगे कुछ पत्र पत्रिकाओं की सूची दी जा रही है </a:t>
            </a:r>
          </a:p>
          <a:p>
            <a:pPr marL="514350" indent="-514350">
              <a:buFont typeface="+mj-lt"/>
              <a:buAutoNum type="arabicPeriod"/>
            </a:pPr>
            <a:r>
              <a:rPr lang="en-IN">
                <a:solidFill>
                  <a:srgbClr val="002060"/>
                </a:solidFill>
              </a:rPr>
              <a:t>अनामिका, बिहार, संपादक -विकास कुमार</a:t>
            </a:r>
          </a:p>
          <a:p>
            <a:pPr marL="514350" indent="-514350">
              <a:buFont typeface="+mj-lt"/>
              <a:buAutoNum type="arabicPeriod"/>
            </a:pPr>
            <a:r>
              <a:rPr lang="en-IN">
                <a:solidFill>
                  <a:srgbClr val="002060"/>
                </a:solidFill>
              </a:rPr>
              <a:t>बनास, जन ,संपादक -पल्लव</a:t>
            </a:r>
          </a:p>
          <a:p>
            <a:pPr marL="514350" indent="-514350">
              <a:buFont typeface="+mj-lt"/>
              <a:buAutoNum type="arabicPeriod"/>
            </a:pPr>
            <a:r>
              <a:rPr lang="en-IN">
                <a:solidFill>
                  <a:srgbClr val="002060"/>
                </a:solidFill>
              </a:rPr>
              <a:t>पारस माला, वाराणसी, संपादक- श्री प्रकाश शुक्ल</a:t>
            </a:r>
          </a:p>
          <a:p>
            <a:pPr marL="514350" indent="-514350">
              <a:buFont typeface="+mj-lt"/>
              <a:buAutoNum type="arabicPeriod"/>
            </a:pPr>
            <a:r>
              <a:rPr lang="en-IN">
                <a:solidFill>
                  <a:srgbClr val="002060"/>
                </a:solidFill>
              </a:rPr>
              <a:t>परी कथा ,नई दिल्ली ,संपादक- शंकर</a:t>
            </a:r>
          </a:p>
          <a:p>
            <a:pPr marL="514350" indent="-514350">
              <a:buFont typeface="+mj-lt"/>
              <a:buAutoNum type="arabicPeriod"/>
            </a:pPr>
            <a:r>
              <a:rPr lang="en-IN">
                <a:solidFill>
                  <a:srgbClr val="002060"/>
                </a:solidFill>
              </a:rPr>
              <a:t>अपनी माटी, चित्तौड़गढ़ राजस्थान, संपादक- जितेंद्र यादव</a:t>
            </a:r>
            <a:endParaRPr lang="en-US">
              <a:solidFill>
                <a:srgbClr val="002060"/>
              </a:solidFill>
            </a:endParaRPr>
          </a:p>
        </p:txBody>
      </p:sp>
    </p:spTree>
    <p:extLst>
      <p:ext uri="{BB962C8B-B14F-4D97-AF65-F5344CB8AC3E}">
        <p14:creationId xmlns:p14="http://schemas.microsoft.com/office/powerpoint/2010/main" val="4069605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3D3E3-C591-CEA6-FA71-D7FC0CB1426C}"/>
              </a:ext>
            </a:extLst>
          </p:cNvPr>
          <p:cNvSpPr>
            <a:spLocks noGrp="1"/>
          </p:cNvSpPr>
          <p:nvPr>
            <p:ph type="title"/>
          </p:nvPr>
        </p:nvSpPr>
        <p:spPr/>
        <p:txBody>
          <a:bodyPr>
            <a:normAutofit/>
          </a:bodyPr>
          <a:lstStyle/>
          <a:p>
            <a:pPr algn="ctr"/>
            <a:r>
              <a:rPr lang="en-IN" b="1">
                <a:solidFill>
                  <a:srgbClr val="FF0000"/>
                </a:solidFill>
              </a:rPr>
              <a:t>इंटरनेट पर उपलब्ध दृश्य- श्रव्य सामग्री</a:t>
            </a:r>
            <a:endParaRPr lang="en-US" b="1">
              <a:solidFill>
                <a:srgbClr val="FF0000"/>
              </a:solidFill>
            </a:endParaRPr>
          </a:p>
        </p:txBody>
      </p:sp>
      <p:sp>
        <p:nvSpPr>
          <p:cNvPr id="3" name="Content Placeholder 2">
            <a:extLst>
              <a:ext uri="{FF2B5EF4-FFF2-40B4-BE49-F238E27FC236}">
                <a16:creationId xmlns:a16="http://schemas.microsoft.com/office/drawing/2014/main" id="{6A2946FF-7683-E859-A9E1-36B4D1536D15}"/>
              </a:ext>
            </a:extLst>
          </p:cNvPr>
          <p:cNvSpPr>
            <a:spLocks noGrp="1"/>
          </p:cNvSpPr>
          <p:nvPr>
            <p:ph idx="1"/>
          </p:nvPr>
        </p:nvSpPr>
        <p:spPr>
          <a:xfrm>
            <a:off x="383977" y="1825625"/>
            <a:ext cx="10969823" cy="4351338"/>
          </a:xfrm>
        </p:spPr>
        <p:txBody>
          <a:bodyPr/>
          <a:lstStyle/>
          <a:p>
            <a:r>
              <a:rPr lang="en-IN">
                <a:solidFill>
                  <a:srgbClr val="002060"/>
                </a:solidFill>
              </a:rPr>
              <a:t>वर्तमान युग में इंटरनेट हमारे तकनीक जीवन का आधार है । पाठ  चित्र के अलावा दृश्य श्रव्य सामग्री में आसीमित मात्रा में आज इंटरनेट पर मौजूद है इंटरनेट हमारे जीवन में ज्ञान- विज्ञान, प्रचार- प्रसार का सूचनाओं के त्वरित विस्ता रण का साधन बन चुका है भारत में डिजिटल इंडिया के रूप में तकनीकी माध्यमों में वृद्धि की जा रही है जिनमें इंटरनेट सबसे पहले है भारतीय भाषाओं में अधिक से अधिक सामग्री इंटरनेट पर हिंदी में उपलब्ध हो सकेगी।</a:t>
            </a:r>
          </a:p>
          <a:p>
            <a:pPr marL="514350" indent="-514350">
              <a:buFont typeface="+mj-lt"/>
              <a:buAutoNum type="arabicPeriod"/>
            </a:pPr>
            <a:r>
              <a:rPr lang="en-IN">
                <a:solidFill>
                  <a:srgbClr val="002060"/>
                </a:solidFill>
              </a:rPr>
              <a:t>समाचार पत्र एवं समाचार चैनल,</a:t>
            </a:r>
          </a:p>
          <a:p>
            <a:pPr marL="514350" indent="-514350">
              <a:buFont typeface="+mj-lt"/>
              <a:buAutoNum type="arabicPeriod"/>
            </a:pPr>
            <a:r>
              <a:rPr lang="en-IN">
                <a:solidFill>
                  <a:srgbClr val="002060"/>
                </a:solidFill>
              </a:rPr>
              <a:t>सिनेमा तथा संगीत आदि।</a:t>
            </a:r>
          </a:p>
          <a:p>
            <a:endParaRPr lang="en-US"/>
          </a:p>
        </p:txBody>
      </p:sp>
    </p:spTree>
    <p:extLst>
      <p:ext uri="{BB962C8B-B14F-4D97-AF65-F5344CB8AC3E}">
        <p14:creationId xmlns:p14="http://schemas.microsoft.com/office/powerpoint/2010/main" val="2453497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D079-C1A1-48AB-ABB0-DD616C595D47}"/>
              </a:ext>
            </a:extLst>
          </p:cNvPr>
          <p:cNvSpPr>
            <a:spLocks noGrp="1"/>
          </p:cNvSpPr>
          <p:nvPr>
            <p:ph type="title"/>
          </p:nvPr>
        </p:nvSpPr>
        <p:spPr>
          <a:xfrm>
            <a:off x="1140619" y="525860"/>
            <a:ext cx="10515600" cy="2420938"/>
          </a:xfrm>
        </p:spPr>
        <p:txBody>
          <a:bodyPr>
            <a:normAutofit fontScale="90000"/>
          </a:bodyPr>
          <a:lstStyle/>
          <a:p>
            <a:r>
              <a:rPr lang="en-IN" b="1">
                <a:solidFill>
                  <a:srgbClr val="FF0000"/>
                </a:solidFill>
              </a:rPr>
              <a:t>ब्लॉग ,फेसबुक पेज, ई पुस्तकालय सामग्री सरकारी तथा गैर सरकारी चैनल (ज्ञान दर्शन, ई पाठशाला ,स्वयं, मूक्स ,आदि) पॉडकास्ट,आभासी कक्षाएं</a:t>
            </a:r>
            <a:endParaRPr lang="en-US" b="1">
              <a:solidFill>
                <a:srgbClr val="FF0000"/>
              </a:solidFill>
            </a:endParaRPr>
          </a:p>
        </p:txBody>
      </p:sp>
      <p:sp>
        <p:nvSpPr>
          <p:cNvPr id="3" name="Content Placeholder 2">
            <a:extLst>
              <a:ext uri="{FF2B5EF4-FFF2-40B4-BE49-F238E27FC236}">
                <a16:creationId xmlns:a16="http://schemas.microsoft.com/office/drawing/2014/main" id="{C50770F2-8513-01B0-D143-03CD12192EED}"/>
              </a:ext>
            </a:extLst>
          </p:cNvPr>
          <p:cNvSpPr>
            <a:spLocks noGrp="1"/>
          </p:cNvSpPr>
          <p:nvPr>
            <p:ph idx="1"/>
          </p:nvPr>
        </p:nvSpPr>
        <p:spPr>
          <a:xfrm>
            <a:off x="472679" y="3205757"/>
            <a:ext cx="11183540" cy="7304485"/>
          </a:xfrm>
        </p:spPr>
        <p:txBody>
          <a:bodyPr/>
          <a:lstStyle/>
          <a:p>
            <a:r>
              <a:rPr lang="en-IN" b="1">
                <a:solidFill>
                  <a:srgbClr val="002060"/>
                </a:solidFill>
              </a:rPr>
              <a:t>ब्लॉग</a:t>
            </a:r>
          </a:p>
          <a:p>
            <a:r>
              <a:rPr lang="en-IN">
                <a:solidFill>
                  <a:srgbClr val="002060"/>
                </a:solidFill>
              </a:rPr>
              <a:t>ब्लॉग  ऑनलाइन प्लेटफॉर्म है ,जहां ब्लॉगरस किसी भी विषय से संबंधित जानकारी को पोस्ट के रूप में शेयर करते हैं जहां ब्लॉग पोस्ट टेक्स्ट इमेज वीडियो इत्यादि के रूप में होती है ।</a:t>
            </a:r>
          </a:p>
          <a:p>
            <a:r>
              <a:rPr lang="en-IN" b="1">
                <a:solidFill>
                  <a:srgbClr val="002060"/>
                </a:solidFill>
              </a:rPr>
              <a:t>             हिंदी का प्रथम ब्लॉग नौ दो ग्यारह हिंदी का अभी तक पहला ज्ञात हिंदी चिट्ठा है।</a:t>
            </a:r>
          </a:p>
        </p:txBody>
      </p:sp>
    </p:spTree>
    <p:extLst>
      <p:ext uri="{BB962C8B-B14F-4D97-AF65-F5344CB8AC3E}">
        <p14:creationId xmlns:p14="http://schemas.microsoft.com/office/powerpoint/2010/main" val="12691904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2DD21-A2D7-4478-1AA4-8013462A1413}"/>
              </a:ext>
            </a:extLst>
          </p:cNvPr>
          <p:cNvSpPr>
            <a:spLocks noGrp="1"/>
          </p:cNvSpPr>
          <p:nvPr>
            <p:ph type="title"/>
          </p:nvPr>
        </p:nvSpPr>
        <p:spPr/>
        <p:txBody>
          <a:bodyPr/>
          <a:lstStyle/>
          <a:p>
            <a:pPr algn="ctr"/>
            <a:r>
              <a:rPr lang="en-IN" b="1">
                <a:solidFill>
                  <a:srgbClr val="FF0000"/>
                </a:solidFill>
              </a:rPr>
              <a:t>फेसबुक पेज</a:t>
            </a:r>
            <a:endParaRPr lang="en-US" b="1">
              <a:solidFill>
                <a:srgbClr val="FF0000"/>
              </a:solidFill>
            </a:endParaRPr>
          </a:p>
        </p:txBody>
      </p:sp>
      <p:sp>
        <p:nvSpPr>
          <p:cNvPr id="3" name="Content Placeholder 2">
            <a:extLst>
              <a:ext uri="{FF2B5EF4-FFF2-40B4-BE49-F238E27FC236}">
                <a16:creationId xmlns:a16="http://schemas.microsoft.com/office/drawing/2014/main" id="{6527610B-D5A2-7C57-33AF-5D07348A3EFF}"/>
              </a:ext>
            </a:extLst>
          </p:cNvPr>
          <p:cNvSpPr>
            <a:spLocks noGrp="1"/>
          </p:cNvSpPr>
          <p:nvPr>
            <p:ph idx="1"/>
          </p:nvPr>
        </p:nvSpPr>
        <p:spPr>
          <a:xfrm>
            <a:off x="0" y="1849637"/>
            <a:ext cx="10515600" cy="4351338"/>
          </a:xfrm>
        </p:spPr>
        <p:txBody>
          <a:bodyPr/>
          <a:lstStyle/>
          <a:p>
            <a:r>
              <a:rPr lang="en-IN">
                <a:solidFill>
                  <a:srgbClr val="002060"/>
                </a:solidFill>
              </a:rPr>
              <a:t>फेसबुक पेज फेसबुक की तरह से अपने खाता धारकों को प्रदान की गई एक आधुनिक सुविधा है जिसमें  फेसबुक उपभोक्ता अपने असंख्य मित्रों को जोड़ सकते हैं जबकि फेसबुक पर केवल 5000 ही लोग जुड़ सकते हैं फेसबुक पेजो ने हिंदी के विकास में अत्यधिक सकारात्मक भूमिका का निर्वाह किया है।</a:t>
            </a:r>
          </a:p>
          <a:p>
            <a:r>
              <a:rPr lang="en-IN">
                <a:solidFill>
                  <a:srgbClr val="002060"/>
                </a:solidFill>
              </a:rPr>
              <a:t>कुछ प्रमुख हिंदी फेसबुक पेज इस प्रकार है </a:t>
            </a:r>
          </a:p>
          <a:p>
            <a:r>
              <a:rPr lang="en-IN">
                <a:solidFill>
                  <a:srgbClr val="002060"/>
                </a:solidFill>
              </a:rPr>
              <a:t>जनकृति, जन सैलाब, पुस्तकालय ,आगमन ,इन दिनों मेरी किताब, जिंदगी हिंदी है, लो चल पड़ी कलम, ग्लोबल इनसाइक्लोपीडिया ऑफ रामायण ,राजभाषा परिवार आजकल किताबों की मेरी दुनिया ,विश्व हिंदी संस्थान कनाडा, स्वयं सिद्ध साहित्य संस्थान आदि।</a:t>
            </a:r>
            <a:endParaRPr lang="en-US">
              <a:solidFill>
                <a:srgbClr val="002060"/>
              </a:solidFill>
            </a:endParaRPr>
          </a:p>
        </p:txBody>
      </p:sp>
    </p:spTree>
    <p:extLst>
      <p:ext uri="{BB962C8B-B14F-4D97-AF65-F5344CB8AC3E}">
        <p14:creationId xmlns:p14="http://schemas.microsoft.com/office/powerpoint/2010/main" val="383785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F7F98-7BC3-DC30-A5E5-0A03CECE900A}"/>
              </a:ext>
            </a:extLst>
          </p:cNvPr>
          <p:cNvSpPr>
            <a:spLocks noGrp="1"/>
          </p:cNvSpPr>
          <p:nvPr>
            <p:ph type="title"/>
          </p:nvPr>
        </p:nvSpPr>
        <p:spPr/>
        <p:txBody>
          <a:bodyPr/>
          <a:lstStyle/>
          <a:p>
            <a:pPr algn="ctr"/>
            <a:r>
              <a:rPr lang="en-IN" b="1">
                <a:solidFill>
                  <a:srgbClr val="FF0000"/>
                </a:solidFill>
              </a:rPr>
              <a:t>ई-पुस्तकालय सामग्री</a:t>
            </a:r>
            <a:endParaRPr lang="en-US" b="1">
              <a:solidFill>
                <a:srgbClr val="FF0000"/>
              </a:solidFill>
            </a:endParaRPr>
          </a:p>
        </p:txBody>
      </p:sp>
      <p:sp>
        <p:nvSpPr>
          <p:cNvPr id="3" name="Content Placeholder 2">
            <a:extLst>
              <a:ext uri="{FF2B5EF4-FFF2-40B4-BE49-F238E27FC236}">
                <a16:creationId xmlns:a16="http://schemas.microsoft.com/office/drawing/2014/main" id="{33DB706D-9191-DC90-9332-BCDCD146C7B9}"/>
              </a:ext>
            </a:extLst>
          </p:cNvPr>
          <p:cNvSpPr>
            <a:spLocks noGrp="1"/>
          </p:cNvSpPr>
          <p:nvPr>
            <p:ph idx="1"/>
          </p:nvPr>
        </p:nvSpPr>
        <p:spPr/>
        <p:txBody>
          <a:bodyPr/>
          <a:lstStyle/>
          <a:p>
            <a:r>
              <a:rPr lang="en-IN">
                <a:solidFill>
                  <a:srgbClr val="002060"/>
                </a:solidFill>
              </a:rPr>
              <a:t>ई- पुस्तकालय एक विशिष्ट पुस्तकालय है जिसमें डिजिटल वस्तुओं को एकत्रित किया जाता है ,जिसमें पाठ्य दृश्य एवं सामग्री ऑडियो एवं वीडियो सामग्री तथा इलेक्ट्रॉनिक मीडिया प्रारूपों के रूप में एकत्रित साधनों के साथ सम्मिलित हो सकते है ई पुस्तकालय आकृति तथा क्षेत्र में बहुत अलग हो सकते हैं।</a:t>
            </a:r>
          </a:p>
          <a:p>
            <a:r>
              <a:rPr lang="en-IN">
                <a:solidFill>
                  <a:srgbClr val="002060"/>
                </a:solidFill>
              </a:rPr>
              <a:t>         इलेक्ट्रॉनिक सामग्री को स्थानीय रूप से एकत्रित किया जा सकता है ई- पुस्तकालय एक तरह की सूचना को पुनः प्राप्त करने की प्रणाली है।</a:t>
            </a:r>
            <a:endParaRPr lang="en-US">
              <a:solidFill>
                <a:srgbClr val="002060"/>
              </a:solidFill>
            </a:endParaRPr>
          </a:p>
        </p:txBody>
      </p:sp>
    </p:spTree>
    <p:extLst>
      <p:ext uri="{BB962C8B-B14F-4D97-AF65-F5344CB8AC3E}">
        <p14:creationId xmlns:p14="http://schemas.microsoft.com/office/powerpoint/2010/main" val="38988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3070-6BAF-E6C6-CE11-388E30A3D8D0}"/>
              </a:ext>
            </a:extLst>
          </p:cNvPr>
          <p:cNvSpPr>
            <a:spLocks noGrp="1"/>
          </p:cNvSpPr>
          <p:nvPr>
            <p:ph type="title"/>
          </p:nvPr>
        </p:nvSpPr>
        <p:spPr/>
        <p:txBody>
          <a:bodyPr/>
          <a:lstStyle/>
          <a:p>
            <a:pPr algn="ctr"/>
            <a:r>
              <a:rPr lang="en-IN" b="1">
                <a:solidFill>
                  <a:srgbClr val="FF0000"/>
                </a:solidFill>
              </a:rPr>
              <a:t>सरकारी एवं गैर सरकारी चैनल( ज्ञान दर्शन ,ई –पाठशाला, स्वयं, मूक्स‌‌‌ )</a:t>
            </a:r>
            <a:endParaRPr lang="en-US" b="1">
              <a:solidFill>
                <a:srgbClr val="FF0000"/>
              </a:solidFill>
            </a:endParaRPr>
          </a:p>
        </p:txBody>
      </p:sp>
      <p:sp>
        <p:nvSpPr>
          <p:cNvPr id="3" name="Content Placeholder 2">
            <a:extLst>
              <a:ext uri="{FF2B5EF4-FFF2-40B4-BE49-F238E27FC236}">
                <a16:creationId xmlns:a16="http://schemas.microsoft.com/office/drawing/2014/main" id="{1C415A08-7DE9-4129-F64A-F58EE47940DE}"/>
              </a:ext>
            </a:extLst>
          </p:cNvPr>
          <p:cNvSpPr>
            <a:spLocks noGrp="1"/>
          </p:cNvSpPr>
          <p:nvPr>
            <p:ph idx="1"/>
          </p:nvPr>
        </p:nvSpPr>
        <p:spPr/>
        <p:txBody>
          <a:bodyPr/>
          <a:lstStyle/>
          <a:p>
            <a:r>
              <a:rPr lang="en-IN" b="1">
                <a:solidFill>
                  <a:srgbClr val="002060"/>
                </a:solidFill>
              </a:rPr>
              <a:t>ज्ञानदर्शन                                                                                            ‌।                 ‌         </a:t>
            </a:r>
            <a:r>
              <a:rPr lang="en-IN">
                <a:solidFill>
                  <a:srgbClr val="002060"/>
                </a:solidFill>
              </a:rPr>
              <a:t>इग्नू का ज्ञान दर्शन चैनल एक बैग आधारित शिक्षण टीवी चैनल है जिसमें विद्यार्थी भिन्न -भिन्न शैक्षणिक कार्यक्रम देख सकते हैं। यह भारत सरकार के मानव संसाधन मंत्रालय सूचना तथा प्रसारण मंत्रालय, प्रसार भारती इग्नू की संयुक्त योजना है भारत के इंदिरा गांधी नेशनल ओपन यूनिवर्सिटी अर्थात इग्नू दूरस्थ शिक्षा के क्षेत्र में विश्व की सर्वश्रेष्ठ तथा लोकप्रिय और अग्रणी विश्वविद्यालय है</a:t>
            </a:r>
          </a:p>
          <a:p>
            <a:pPr marL="0" indent="0">
              <a:buNone/>
            </a:pPr>
            <a:endParaRPr lang="en-US"/>
          </a:p>
        </p:txBody>
      </p:sp>
    </p:spTree>
    <p:extLst>
      <p:ext uri="{BB962C8B-B14F-4D97-AF65-F5344CB8AC3E}">
        <p14:creationId xmlns:p14="http://schemas.microsoft.com/office/powerpoint/2010/main" val="24486846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667BF-E55C-CA06-484E-418E0098C6F9}"/>
              </a:ext>
            </a:extLst>
          </p:cNvPr>
          <p:cNvSpPr>
            <a:spLocks noGrp="1"/>
          </p:cNvSpPr>
          <p:nvPr>
            <p:ph type="title"/>
          </p:nvPr>
        </p:nvSpPr>
        <p:spPr/>
        <p:txBody>
          <a:bodyPr/>
          <a:lstStyle/>
          <a:p>
            <a:pPr algn="ctr"/>
            <a:r>
              <a:rPr lang="en-IN" b="1">
                <a:solidFill>
                  <a:srgbClr val="FF0000"/>
                </a:solidFill>
              </a:rPr>
              <a:t>ई पाठशाला</a:t>
            </a:r>
            <a:endParaRPr lang="en-US" b="1">
              <a:solidFill>
                <a:srgbClr val="FF0000"/>
              </a:solidFill>
            </a:endParaRPr>
          </a:p>
        </p:txBody>
      </p:sp>
      <p:sp>
        <p:nvSpPr>
          <p:cNvPr id="3" name="Content Placeholder 2">
            <a:extLst>
              <a:ext uri="{FF2B5EF4-FFF2-40B4-BE49-F238E27FC236}">
                <a16:creationId xmlns:a16="http://schemas.microsoft.com/office/drawing/2014/main" id="{06930982-DA0A-BEF8-698C-7D9347B9E99A}"/>
              </a:ext>
            </a:extLst>
          </p:cNvPr>
          <p:cNvSpPr>
            <a:spLocks noGrp="1"/>
          </p:cNvSpPr>
          <p:nvPr>
            <p:ph idx="1"/>
          </p:nvPr>
        </p:nvSpPr>
        <p:spPr/>
        <p:txBody>
          <a:bodyPr/>
          <a:lstStyle/>
          <a:p>
            <a:r>
              <a:rPr lang="en-IN">
                <a:solidFill>
                  <a:srgbClr val="002060"/>
                </a:solidFill>
              </a:rPr>
              <a:t>ई पाठशाला एक ऐसा वेब पोर्टल तथा ऐप है जिस पर कई तरह के शैक्षणिक ऑडियो वीडियो फ्लिपबुक्स इत्यादि उपलब्ध है ,इनको आप जरूरत होने पर डाउनलोड कर के उपयोग कर सकते हैं इस वेबसाइट तथा ऐप का निर्माण एनसीईआरटी के माध्यम से किया गया है ।यह एक राजकीय वेब पोर्टल है इसमें उपलब्ध शैक्षणिक सामग्री को सीखना है डाउनलोड करना पूरी तरह मुफ्त है इसमें शैक्षणिक सामग्री हिंदी अंग्रेजी तथा उर्दू भाषा में उपलब्ध करवाई जाती है।</a:t>
            </a:r>
            <a:endParaRPr lang="en-US">
              <a:solidFill>
                <a:srgbClr val="002060"/>
              </a:solidFill>
            </a:endParaRPr>
          </a:p>
        </p:txBody>
      </p:sp>
    </p:spTree>
    <p:extLst>
      <p:ext uri="{BB962C8B-B14F-4D97-AF65-F5344CB8AC3E}">
        <p14:creationId xmlns:p14="http://schemas.microsoft.com/office/powerpoint/2010/main" val="1694039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D3222-2477-B914-3552-F43FAB46F01F}"/>
              </a:ext>
            </a:extLst>
          </p:cNvPr>
          <p:cNvSpPr>
            <a:spLocks noGrp="1"/>
          </p:cNvSpPr>
          <p:nvPr>
            <p:ph type="title"/>
          </p:nvPr>
        </p:nvSpPr>
        <p:spPr/>
        <p:txBody>
          <a:bodyPr/>
          <a:lstStyle/>
          <a:p>
            <a:pPr algn="ctr"/>
            <a:r>
              <a:rPr lang="en-IN" b="1">
                <a:solidFill>
                  <a:srgbClr val="FF0000"/>
                </a:solidFill>
              </a:rPr>
              <a:t>स्वयं</a:t>
            </a:r>
            <a:endParaRPr lang="en-US" b="1">
              <a:solidFill>
                <a:srgbClr val="FF0000"/>
              </a:solidFill>
            </a:endParaRPr>
          </a:p>
        </p:txBody>
      </p:sp>
      <p:sp>
        <p:nvSpPr>
          <p:cNvPr id="3" name="Content Placeholder 2">
            <a:extLst>
              <a:ext uri="{FF2B5EF4-FFF2-40B4-BE49-F238E27FC236}">
                <a16:creationId xmlns:a16="http://schemas.microsoft.com/office/drawing/2014/main" id="{07DFE8F6-7CD0-F7C0-89EA-0896422493EC}"/>
              </a:ext>
            </a:extLst>
          </p:cNvPr>
          <p:cNvSpPr>
            <a:spLocks noGrp="1"/>
          </p:cNvSpPr>
          <p:nvPr>
            <p:ph idx="1"/>
          </p:nvPr>
        </p:nvSpPr>
        <p:spPr/>
        <p:txBody>
          <a:bodyPr/>
          <a:lstStyle/>
          <a:p>
            <a:r>
              <a:rPr lang="en-IN">
                <a:solidFill>
                  <a:srgbClr val="002060"/>
                </a:solidFill>
              </a:rPr>
              <a:t>स्वयं पोर्टल भारत सरकार के मानव संसाधन विकास मंत्रालय व अखिल भारतीय तकनीकी शिक्षा परिषद के माध्यम से माइक्रोसॉफ्ट की मदद से बनाया गया एक ऑनलाइन शिक्षण पोर्टल है स्वयं पोर्टल को शिक्षा की नीति के 3 मूलभूत सिद्धांतों पहुंच ,निष्पक्षता व गुणवत्ता को पाने के उद्देश्य से बनाया गया है                            इस पोर्टल की प्रमुख बातों में सम्मिलित है स्वयं एक ऑनलाइन लर्निंग पोर्टल हैजो विद्यार्थियों के लिए मुफ्त है इसलिए स्वयं पोर्टल पर उपलब्ध कोर्स भी मुफ्त है</a:t>
            </a:r>
            <a:endParaRPr lang="en-US">
              <a:solidFill>
                <a:srgbClr val="002060"/>
              </a:solidFill>
            </a:endParaRPr>
          </a:p>
        </p:txBody>
      </p:sp>
    </p:spTree>
    <p:extLst>
      <p:ext uri="{BB962C8B-B14F-4D97-AF65-F5344CB8AC3E}">
        <p14:creationId xmlns:p14="http://schemas.microsoft.com/office/powerpoint/2010/main" val="1590698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20BAA-2068-125F-5333-9FB31164A58E}"/>
              </a:ext>
            </a:extLst>
          </p:cNvPr>
          <p:cNvSpPr>
            <a:spLocks noGrp="1"/>
          </p:cNvSpPr>
          <p:nvPr>
            <p:ph type="title"/>
          </p:nvPr>
        </p:nvSpPr>
        <p:spPr/>
        <p:txBody>
          <a:bodyPr/>
          <a:lstStyle/>
          <a:p>
            <a:pPr algn="ctr"/>
            <a:r>
              <a:rPr lang="en-IN" b="1">
                <a:solidFill>
                  <a:srgbClr val="FF0000"/>
                </a:solidFill>
              </a:rPr>
              <a:t>मूक्स</a:t>
            </a:r>
            <a:endParaRPr lang="en-US" b="1">
              <a:solidFill>
                <a:srgbClr val="FF0000"/>
              </a:solidFill>
            </a:endParaRPr>
          </a:p>
        </p:txBody>
      </p:sp>
      <p:sp>
        <p:nvSpPr>
          <p:cNvPr id="3" name="Content Placeholder 2">
            <a:extLst>
              <a:ext uri="{FF2B5EF4-FFF2-40B4-BE49-F238E27FC236}">
                <a16:creationId xmlns:a16="http://schemas.microsoft.com/office/drawing/2014/main" id="{35D4F28D-68B7-DB77-8461-F5CC1551820A}"/>
              </a:ext>
            </a:extLst>
          </p:cNvPr>
          <p:cNvSpPr>
            <a:spLocks noGrp="1"/>
          </p:cNvSpPr>
          <p:nvPr>
            <p:ph idx="1"/>
          </p:nvPr>
        </p:nvSpPr>
        <p:spPr/>
        <p:txBody>
          <a:bodyPr/>
          <a:lstStyle/>
          <a:p>
            <a:r>
              <a:rPr lang="en-IN">
                <a:solidFill>
                  <a:srgbClr val="002060"/>
                </a:solidFill>
              </a:rPr>
              <a:t>मूक्स भी अनेक पाठ्यक्रमों के ऑनलाइन अध्ययन अध्यापन के लिए एक प्लेटफार्म है जो </a:t>
            </a:r>
            <a:r>
              <a:rPr lang="en-IN" b="1">
                <a:solidFill>
                  <a:srgbClr val="002060"/>
                </a:solidFill>
              </a:rPr>
              <a:t>MHRD के</a:t>
            </a:r>
            <a:r>
              <a:rPr lang="en-IN">
                <a:solidFill>
                  <a:srgbClr val="002060"/>
                </a:solidFill>
              </a:rPr>
              <a:t> माध्यम से प्रायोजित है मूक्स वेब आधारित निशुल्क दूरस्थ शिक्षा कार्यक्रम है जो शैक्षणिक क्षेत्र में भौगोलिक रूप से दूरवर्ती क्षेत्रों के विद्यार्थियों की भागीदारी तय करता है यह उच्च शिक्षा कार्यकारी शिक्षा व कर्मचारियों के विकास हेतु नि शुल्क ऑनलाइन पाठ्यक्रम प्रदान करता है इस कार्यक्रम के द्वारा संसार के किसी भी कोने में व्यक्तियों को इंटरनेट के माध्यम से शिक्षा दी जाती है मूक्स विज्ञान प्रौद्योगिकी इंजीनियरिंग चिकित्सा क्षेत्र में इस प्रकार के विद्यार्थियों के लिए अंतिम विकल्प बन गए हैं जो सामान्य था विश्वविद्यालय से शिक्षा ग्रहण करने में सक्षम नहीं थे।</a:t>
            </a:r>
            <a:endParaRPr lang="en-US">
              <a:solidFill>
                <a:srgbClr val="002060"/>
              </a:solidFill>
            </a:endParaRPr>
          </a:p>
        </p:txBody>
      </p:sp>
    </p:spTree>
    <p:extLst>
      <p:ext uri="{BB962C8B-B14F-4D97-AF65-F5344CB8AC3E}">
        <p14:creationId xmlns:p14="http://schemas.microsoft.com/office/powerpoint/2010/main" val="255200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C0F85-4089-F934-00C4-A6967544A636}"/>
              </a:ext>
            </a:extLst>
          </p:cNvPr>
          <p:cNvSpPr>
            <a:spLocks noGrp="1"/>
          </p:cNvSpPr>
          <p:nvPr>
            <p:ph type="title"/>
          </p:nvPr>
        </p:nvSpPr>
        <p:spPr/>
        <p:txBody>
          <a:bodyPr/>
          <a:lstStyle/>
          <a:p>
            <a:pPr algn="ctr"/>
            <a:r>
              <a:rPr lang="en-IN" b="1">
                <a:solidFill>
                  <a:srgbClr val="FF0000"/>
                </a:solidFill>
              </a:rPr>
              <a:t>पॉडकास्ट</a:t>
            </a:r>
            <a:endParaRPr lang="en-US" b="1">
              <a:solidFill>
                <a:srgbClr val="FF0000"/>
              </a:solidFill>
            </a:endParaRPr>
          </a:p>
        </p:txBody>
      </p:sp>
      <p:sp>
        <p:nvSpPr>
          <p:cNvPr id="3" name="Content Placeholder 2">
            <a:extLst>
              <a:ext uri="{FF2B5EF4-FFF2-40B4-BE49-F238E27FC236}">
                <a16:creationId xmlns:a16="http://schemas.microsoft.com/office/drawing/2014/main" id="{81784E2B-F831-7867-042C-A8688F097734}"/>
              </a:ext>
            </a:extLst>
          </p:cNvPr>
          <p:cNvSpPr>
            <a:spLocks noGrp="1"/>
          </p:cNvSpPr>
          <p:nvPr>
            <p:ph idx="1"/>
          </p:nvPr>
        </p:nvSpPr>
        <p:spPr/>
        <p:txBody>
          <a:bodyPr/>
          <a:lstStyle/>
          <a:p>
            <a:r>
              <a:rPr lang="en-IN">
                <a:solidFill>
                  <a:srgbClr val="002060"/>
                </a:solidFill>
              </a:rPr>
              <a:t>पॉडकास्ट का अर्थ एक मीडिया संचिका से है जिसका प्रसार इंटरनेट पर फीड के माध्यम से किया जाता है जिसे कि कंप्यूटर तथा पोर्टेबल मीडिया प्लेयरों  जैसे आईपैड तथा स्मार्टफोन आदि द्वारा चलाया जा सकता है इस प्रक्रिया को पॉडकास्टिंग कहते हैं ,पॉडकास्ट का निर्माण करने वाले को पॉडकास्टर कहते है।</a:t>
            </a:r>
          </a:p>
          <a:p>
            <a:pPr marL="0" indent="0">
              <a:buNone/>
            </a:pPr>
            <a:endParaRPr lang="en-US">
              <a:solidFill>
                <a:srgbClr val="002060"/>
              </a:solidFill>
            </a:endParaRPr>
          </a:p>
        </p:txBody>
      </p:sp>
    </p:spTree>
    <p:extLst>
      <p:ext uri="{BB962C8B-B14F-4D97-AF65-F5344CB8AC3E}">
        <p14:creationId xmlns:p14="http://schemas.microsoft.com/office/powerpoint/2010/main" val="507027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AAC5-BCBA-75A3-A322-93947558FFA2}"/>
              </a:ext>
            </a:extLst>
          </p:cNvPr>
          <p:cNvSpPr>
            <a:spLocks noGrp="1"/>
          </p:cNvSpPr>
          <p:nvPr>
            <p:ph type="title"/>
          </p:nvPr>
        </p:nvSpPr>
        <p:spPr/>
        <p:txBody>
          <a:bodyPr/>
          <a:lstStyle/>
          <a:p>
            <a:pPr algn="ctr"/>
            <a:r>
              <a:rPr lang="en-IN" b="1">
                <a:solidFill>
                  <a:srgbClr val="FF0000"/>
                </a:solidFill>
              </a:rPr>
              <a:t>आभासी कक्षाएं</a:t>
            </a:r>
            <a:endParaRPr lang="en-US" b="1">
              <a:solidFill>
                <a:srgbClr val="FF0000"/>
              </a:solidFill>
            </a:endParaRPr>
          </a:p>
        </p:txBody>
      </p:sp>
      <p:sp>
        <p:nvSpPr>
          <p:cNvPr id="3" name="Content Placeholder 2">
            <a:extLst>
              <a:ext uri="{FF2B5EF4-FFF2-40B4-BE49-F238E27FC236}">
                <a16:creationId xmlns:a16="http://schemas.microsoft.com/office/drawing/2014/main" id="{88E19025-3B8F-67AB-3137-80F8CFF6A47E}"/>
              </a:ext>
            </a:extLst>
          </p:cNvPr>
          <p:cNvSpPr>
            <a:spLocks noGrp="1"/>
          </p:cNvSpPr>
          <p:nvPr>
            <p:ph idx="1"/>
          </p:nvPr>
        </p:nvSpPr>
        <p:spPr/>
        <p:txBody>
          <a:bodyPr/>
          <a:lstStyle/>
          <a:p>
            <a:r>
              <a:rPr lang="en-IN">
                <a:solidFill>
                  <a:srgbClr val="002060"/>
                </a:solidFill>
              </a:rPr>
              <a:t>आभासी कक्षा 1 ऑनलाइन अध्ययन करने का परिवेश है जो शिक्षकों व छात्रों को संवाद ,सहयोग तथा विचारों का आदान प्रदान करने कि अनुमति प्रदान करता है एक वर्चुअल कक्षा छात्रों को घर पर ही गुणवत्ता वाले शिक्षकों को पहुंचने में सहायता करती है</a:t>
            </a:r>
          </a:p>
          <a:p>
            <a:r>
              <a:rPr lang="en-IN">
                <a:solidFill>
                  <a:srgbClr val="002060"/>
                </a:solidFill>
              </a:rPr>
              <a:t>आभासी कक्षा -कक्ष इलेक्ट्रॉनिक यंत्र एवं इंटरनेट की मदद से बना हुआ है सस्थान है जहां शिक्षक तथा छात्र के बीचमीलों दूर होते हुए भी एक दूसरे को महसूस कर सकते हैं सुन सकते हैं वाह घर बैठे संवाद के माध्यम से वास्तविक कक्षा कक्ष जैसा अनुभव ग्रहण कर सकते हैं ।</a:t>
            </a:r>
            <a:endParaRPr lang="en-US">
              <a:solidFill>
                <a:srgbClr val="002060"/>
              </a:solidFill>
            </a:endParaRPr>
          </a:p>
        </p:txBody>
      </p:sp>
    </p:spTree>
    <p:extLst>
      <p:ext uri="{BB962C8B-B14F-4D97-AF65-F5344CB8AC3E}">
        <p14:creationId xmlns:p14="http://schemas.microsoft.com/office/powerpoint/2010/main" val="22856927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Unit-7</vt:lpstr>
      <vt:lpstr>इंटरनेट पर उपलब्ध पत्र-पत्रिका है</vt:lpstr>
      <vt:lpstr>इंटरनेट पर उपलब्ध दृश्य- श्रव्य सामग्री</vt:lpstr>
      <vt:lpstr>ब्लॉग ,फेसबुक पेज, ई पुस्तकालय सामग्री सरकारी तथा गैर सरकारी चैनल (ज्ञान दर्शन, ई पाठशाला ,स्वयं, मूक्स ,आदि) पॉडकास्ट,आभासी कक्षाएं</vt:lpstr>
      <vt:lpstr>फेसबुक पेज</vt:lpstr>
      <vt:lpstr>ई-पुस्तकालय सामग्री</vt:lpstr>
      <vt:lpstr>सरकारी एवं गैर सरकारी चैनल( ज्ञान दर्शन ,ई –पाठशाला, स्वयं, मूक्स‌‌‌ )</vt:lpstr>
      <vt:lpstr>ई पाठशाला</vt:lpstr>
      <vt:lpstr>स्वयं</vt:lpstr>
      <vt:lpstr>मूक्स</vt:lpstr>
      <vt:lpstr>पॉडकास्ट</vt:lpstr>
      <vt:lpstr>आभासी कक्षाएं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Unit-7</dc:title>
  <dc:creator>Unknown User</dc:creator>
  <cp:lastModifiedBy>Unknown User</cp:lastModifiedBy>
  <cp:revision>6</cp:revision>
  <dcterms:created xsi:type="dcterms:W3CDTF">2022-05-27T06:57:15Z</dcterms:created>
  <dcterms:modified xsi:type="dcterms:W3CDTF">2022-05-30T04:40:27Z</dcterms:modified>
</cp:coreProperties>
</file>