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AA18D-C5CF-7FC7-E355-0F1C0FB467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4E4D66-997F-6A69-ACC3-1E18D46089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C9738F-CDF6-373F-4EEC-969C70CB1453}"/>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5" name="Footer Placeholder 4">
            <a:extLst>
              <a:ext uri="{FF2B5EF4-FFF2-40B4-BE49-F238E27FC236}">
                <a16:creationId xmlns:a16="http://schemas.microsoft.com/office/drawing/2014/main" id="{4C8CF1C2-FD8D-1916-A329-2128D780F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0AED7-1F08-76FC-FAA7-AD81F640CBC9}"/>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3167668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8C1CD-A349-E220-CFA5-A844A759F7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3EEDEB-9FDA-DAB1-81BF-84E624AD2E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BE1CC2-BDD6-AE12-A40B-C38A0E58AA00}"/>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5" name="Footer Placeholder 4">
            <a:extLst>
              <a:ext uri="{FF2B5EF4-FFF2-40B4-BE49-F238E27FC236}">
                <a16:creationId xmlns:a16="http://schemas.microsoft.com/office/drawing/2014/main" id="{DD481D10-5BDC-486B-4724-04051614F4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E0648D-3305-7127-98B2-F78F782BB099}"/>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4076716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E2187-697E-9C0E-1D7E-555CA4CDA9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E2F72A-55CD-413C-D08D-4625C15098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27F057-C3D2-F428-398A-680DA4960D86}"/>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5" name="Footer Placeholder 4">
            <a:extLst>
              <a:ext uri="{FF2B5EF4-FFF2-40B4-BE49-F238E27FC236}">
                <a16:creationId xmlns:a16="http://schemas.microsoft.com/office/drawing/2014/main" id="{1B385A25-00C5-377D-DA3B-83921AB68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E19412-4235-A723-9B74-133FAEC71362}"/>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3146853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00433-7D8F-7BE8-7E21-7176BFF5FF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C92374-36F7-FF93-4848-8BBB6B1C4A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227489-863E-C4B9-8FD2-FD0984A5AB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FD291A-8B0B-5637-CBF9-A4BFC1C5EED6}"/>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6" name="Footer Placeholder 5">
            <a:extLst>
              <a:ext uri="{FF2B5EF4-FFF2-40B4-BE49-F238E27FC236}">
                <a16:creationId xmlns:a16="http://schemas.microsoft.com/office/drawing/2014/main" id="{A6E56BFA-C834-D557-E711-F57F0025F7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DD0968-8EE6-3A3B-033D-2ED95C90C302}"/>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618425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FC7D2-10F3-D967-F423-F13012390B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40D247-8432-8B0F-83BF-E4B51C585C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3CD0A2-25FB-97A1-406E-21F49557E6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34C0FD-4B44-3AE7-998B-F9FA575CC8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F00A1-6947-FB0E-DF8E-403B681413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475FDE-357D-991C-E555-02F2553A7B8D}"/>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8" name="Footer Placeholder 7">
            <a:extLst>
              <a:ext uri="{FF2B5EF4-FFF2-40B4-BE49-F238E27FC236}">
                <a16:creationId xmlns:a16="http://schemas.microsoft.com/office/drawing/2014/main" id="{446369B0-F539-A7B8-89C6-225CE59AD6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8E4311-9F56-453F-CB8D-C42D15AFC191}"/>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1564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30DAB-351F-960B-CEB8-429C03EBD1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9A0F7C-8AF1-92A8-DF92-13DC02A4100F}"/>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4" name="Footer Placeholder 3">
            <a:extLst>
              <a:ext uri="{FF2B5EF4-FFF2-40B4-BE49-F238E27FC236}">
                <a16:creationId xmlns:a16="http://schemas.microsoft.com/office/drawing/2014/main" id="{8F7519BF-8D69-429F-291C-785BCFA8EB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3F2F5A-952F-CAA4-ED77-A9BAA42F3A01}"/>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285757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9A7BEE-AE66-38CA-4C1C-4C9725B8C108}"/>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3" name="Footer Placeholder 2">
            <a:extLst>
              <a:ext uri="{FF2B5EF4-FFF2-40B4-BE49-F238E27FC236}">
                <a16:creationId xmlns:a16="http://schemas.microsoft.com/office/drawing/2014/main" id="{5AD8E7F3-11A4-A1FC-F21F-057B69CEFA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C31EB1-329B-3933-72AF-E7674189B9E8}"/>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290524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6EFCA-BAAF-CB19-E048-D4931B368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3D61E0-E013-D111-8999-99196A7DF6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294D48-3F30-B801-8D03-E958D0D5AC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AED96A-2834-90CB-F9B0-5F1F20009379}"/>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6" name="Footer Placeholder 5">
            <a:extLst>
              <a:ext uri="{FF2B5EF4-FFF2-40B4-BE49-F238E27FC236}">
                <a16:creationId xmlns:a16="http://schemas.microsoft.com/office/drawing/2014/main" id="{0A31B6F5-558E-31FA-780C-7E6E2AB871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DB87E0-11A8-2D74-F9D8-3258EFA6D752}"/>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3912237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25468-892F-7005-7287-3ECC71D8FC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6C7149-3343-923D-E837-C5609900B1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D12F3A-A230-C143-7753-A261AD117C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7370EF-7FB8-160E-25DE-B23DE7D9D937}"/>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6" name="Footer Placeholder 5">
            <a:extLst>
              <a:ext uri="{FF2B5EF4-FFF2-40B4-BE49-F238E27FC236}">
                <a16:creationId xmlns:a16="http://schemas.microsoft.com/office/drawing/2014/main" id="{8F54BAF6-6965-1D11-3182-FE061185CA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C9A5F-79BA-7606-9FA2-2D6EFD081D74}"/>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1664638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43D03-601C-E784-E075-85343A9E95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1247C6-0C7D-ED40-32ED-560E4E8432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1D8E0A-91E4-28D7-2919-ACF5B6AC418F}"/>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5" name="Footer Placeholder 4">
            <a:extLst>
              <a:ext uri="{FF2B5EF4-FFF2-40B4-BE49-F238E27FC236}">
                <a16:creationId xmlns:a16="http://schemas.microsoft.com/office/drawing/2014/main" id="{AABD2FAF-DD7E-B862-EABA-BBC850888E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E4197-D7C3-839E-CEED-D86099FC2916}"/>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507812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D2BB43-971D-4A81-746D-86E173A2F0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E5BD7C-7B5A-5698-67A8-82E78E592C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62F8D-6F56-C7CF-8547-08439C437490}"/>
              </a:ext>
            </a:extLst>
          </p:cNvPr>
          <p:cNvSpPr>
            <a:spLocks noGrp="1"/>
          </p:cNvSpPr>
          <p:nvPr>
            <p:ph type="dt" sz="half" idx="10"/>
          </p:nvPr>
        </p:nvSpPr>
        <p:spPr/>
        <p:txBody>
          <a:bodyPr/>
          <a:lstStyle/>
          <a:p>
            <a:fld id="{68478EE2-E8FA-F645-AF43-240243D779AB}" type="datetimeFigureOut">
              <a:rPr lang="en-US"/>
              <a:t>5/28/2022</a:t>
            </a:fld>
            <a:endParaRPr lang="en-US"/>
          </a:p>
        </p:txBody>
      </p:sp>
      <p:sp>
        <p:nvSpPr>
          <p:cNvPr id="5" name="Footer Placeholder 4">
            <a:extLst>
              <a:ext uri="{FF2B5EF4-FFF2-40B4-BE49-F238E27FC236}">
                <a16:creationId xmlns:a16="http://schemas.microsoft.com/office/drawing/2014/main" id="{48ECC4C2-D65E-486B-3636-EFC050EDBF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864C2-976A-566F-7A13-5AA4D5C710CC}"/>
              </a:ext>
            </a:extLst>
          </p:cNvPr>
          <p:cNvSpPr>
            <a:spLocks noGrp="1"/>
          </p:cNvSpPr>
          <p:nvPr>
            <p:ph type="sldNum" sz="quarter" idx="12"/>
          </p:nvPr>
        </p:nvSpPr>
        <p:spPr/>
        <p:txBody>
          <a:bodyPr/>
          <a:lstStyle/>
          <a:p>
            <a:fld id="{FFF2BB15-AA32-6848-9156-5F5BE28F2CD6}" type="slidenum">
              <a:rPr lang="en-US"/>
              <a:t>‹#›</a:t>
            </a:fld>
            <a:endParaRPr lang="en-US"/>
          </a:p>
        </p:txBody>
      </p:sp>
    </p:spTree>
    <p:extLst>
      <p:ext uri="{BB962C8B-B14F-4D97-AF65-F5344CB8AC3E}">
        <p14:creationId xmlns:p14="http://schemas.microsoft.com/office/powerpoint/2010/main" val="550451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0400F-375D-D3A0-1A43-C1D7B9D14E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A44A47-D723-C2BB-7A4E-09D4E28D33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09417-5813-4012-6546-3D3A3B17EE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478EE2-E8FA-F645-AF43-240243D779AB}" type="datetimeFigureOut">
              <a:rPr lang="en-US"/>
              <a:t>5/28/2022</a:t>
            </a:fld>
            <a:endParaRPr lang="en-US"/>
          </a:p>
        </p:txBody>
      </p:sp>
      <p:sp>
        <p:nvSpPr>
          <p:cNvPr id="5" name="Footer Placeholder 4">
            <a:extLst>
              <a:ext uri="{FF2B5EF4-FFF2-40B4-BE49-F238E27FC236}">
                <a16:creationId xmlns:a16="http://schemas.microsoft.com/office/drawing/2014/main" id="{8C4A0625-E2C0-9AE4-B7CC-AACE2386A3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B4B573-C2FC-ADE6-C69E-F072CD8D98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2BB15-AA32-6848-9156-5F5BE28F2CD6}" type="slidenum">
              <a:rPr lang="en-US"/>
              <a:t>‹#›</a:t>
            </a:fld>
            <a:endParaRPr lang="en-US"/>
          </a:p>
        </p:txBody>
      </p:sp>
    </p:spTree>
    <p:extLst>
      <p:ext uri="{BB962C8B-B14F-4D97-AF65-F5344CB8AC3E}">
        <p14:creationId xmlns:p14="http://schemas.microsoft.com/office/powerpoint/2010/main" val="3639509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A6308-D1A8-1562-15CD-B965C51CE71E}"/>
              </a:ext>
            </a:extLst>
          </p:cNvPr>
          <p:cNvSpPr>
            <a:spLocks noGrp="1"/>
          </p:cNvSpPr>
          <p:nvPr>
            <p:ph type="ctrTitle"/>
          </p:nvPr>
        </p:nvSpPr>
        <p:spPr/>
        <p:txBody>
          <a:bodyPr/>
          <a:lstStyle/>
          <a:p>
            <a:r>
              <a:rPr lang="en-IN" b="1">
                <a:solidFill>
                  <a:srgbClr val="FF0000"/>
                </a:solidFill>
              </a:rPr>
              <a:t>Unit -4</a:t>
            </a:r>
            <a:endParaRPr lang="en-US" b="1">
              <a:solidFill>
                <a:srgbClr val="FF0000"/>
              </a:solidFill>
            </a:endParaRPr>
          </a:p>
        </p:txBody>
      </p:sp>
      <p:sp>
        <p:nvSpPr>
          <p:cNvPr id="3" name="Subtitle 2">
            <a:extLst>
              <a:ext uri="{FF2B5EF4-FFF2-40B4-BE49-F238E27FC236}">
                <a16:creationId xmlns:a16="http://schemas.microsoft.com/office/drawing/2014/main" id="{A5703B18-1BD0-F916-9BED-10EBBAD5FDE9}"/>
              </a:ext>
            </a:extLst>
          </p:cNvPr>
          <p:cNvSpPr>
            <a:spLocks noGrp="1"/>
          </p:cNvSpPr>
          <p:nvPr>
            <p:ph type="subTitle" idx="1"/>
          </p:nvPr>
        </p:nvSpPr>
        <p:spPr>
          <a:xfrm>
            <a:off x="1524000" y="4456509"/>
            <a:ext cx="9144000" cy="1655762"/>
          </a:xfrm>
        </p:spPr>
        <p:txBody>
          <a:bodyPr>
            <a:normAutofit/>
          </a:bodyPr>
          <a:lstStyle/>
          <a:p>
            <a:r>
              <a:rPr lang="en-IN" sz="4000" b="1">
                <a:solidFill>
                  <a:srgbClr val="002060"/>
                </a:solidFill>
              </a:rPr>
              <a:t>प्रारूपण, टिप्पण ,संक्षेपण ,पल्लवन एवं प्रतिवेदन:</a:t>
            </a:r>
            <a:endParaRPr lang="en-US" sz="4000" b="1">
              <a:solidFill>
                <a:srgbClr val="002060"/>
              </a:solidFill>
            </a:endParaRPr>
          </a:p>
        </p:txBody>
      </p:sp>
    </p:spTree>
    <p:extLst>
      <p:ext uri="{BB962C8B-B14F-4D97-AF65-F5344CB8AC3E}">
        <p14:creationId xmlns:p14="http://schemas.microsoft.com/office/powerpoint/2010/main" val="141589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2C2CA-7F2A-01F4-60BA-890545A85B99}"/>
              </a:ext>
            </a:extLst>
          </p:cNvPr>
          <p:cNvSpPr>
            <a:spLocks noGrp="1"/>
          </p:cNvSpPr>
          <p:nvPr>
            <p:ph type="title"/>
          </p:nvPr>
        </p:nvSpPr>
        <p:spPr/>
        <p:txBody>
          <a:bodyPr>
            <a:normAutofit/>
          </a:bodyPr>
          <a:lstStyle/>
          <a:p>
            <a:pPr algn="ctr"/>
            <a:r>
              <a:rPr lang="en-IN" sz="3600" b="1">
                <a:solidFill>
                  <a:srgbClr val="FF0000"/>
                </a:solidFill>
                <a:latin typeface="+mn-lt"/>
                <a:ea typeface="+mn-ea"/>
                <a:cs typeface="+mn-cs"/>
              </a:rPr>
              <a:t>प्रारूपण का अर्थ</a:t>
            </a:r>
            <a:endParaRPr lang="en-US" sz="3600" b="1">
              <a:solidFill>
                <a:srgbClr val="FF0000"/>
              </a:solidFill>
              <a:latin typeface="+mn-lt"/>
              <a:ea typeface="+mn-ea"/>
              <a:cs typeface="+mn-cs"/>
            </a:endParaRPr>
          </a:p>
        </p:txBody>
      </p:sp>
      <p:sp>
        <p:nvSpPr>
          <p:cNvPr id="3" name="Content Placeholder 2">
            <a:extLst>
              <a:ext uri="{FF2B5EF4-FFF2-40B4-BE49-F238E27FC236}">
                <a16:creationId xmlns:a16="http://schemas.microsoft.com/office/drawing/2014/main" id="{16A07015-DE19-7F70-D08C-1C1708D3C52B}"/>
              </a:ext>
            </a:extLst>
          </p:cNvPr>
          <p:cNvSpPr>
            <a:spLocks noGrp="1"/>
          </p:cNvSpPr>
          <p:nvPr>
            <p:ph idx="1"/>
          </p:nvPr>
        </p:nvSpPr>
        <p:spPr>
          <a:xfrm>
            <a:off x="838200" y="2589609"/>
            <a:ext cx="10515600" cy="3587354"/>
          </a:xfrm>
        </p:spPr>
        <p:txBody>
          <a:bodyPr>
            <a:normAutofit/>
          </a:bodyPr>
          <a:lstStyle/>
          <a:p>
            <a:pPr marL="0" indent="0" algn="ctr">
              <a:buNone/>
            </a:pPr>
            <a:r>
              <a:rPr lang="en-IN" b="1">
                <a:solidFill>
                  <a:srgbClr val="002060"/>
                </a:solidFill>
              </a:rPr>
              <a:t>
</a:t>
            </a:r>
            <a:r>
              <a:rPr lang="en-IN">
                <a:solidFill>
                  <a:srgbClr val="002060"/>
                </a:solidFill>
              </a:rPr>
              <a:t>प्रारूपण सरकारी तथा गैर सरकारी कार्यालयों में टिप्पणी के बाद की जाने वाली एक प्रक्रिया है इसे अंग्रेजी में ड्राफ्टिंग (Drafting)कहते हैं किसी कार्यालय में विचाराधीन प्रकरण पर निर्णय ले लेने के बाद कार्यवाही का जो विवरण भेजा जाता है उसे लिखने की कला ही प्रारूपण है </a:t>
            </a:r>
            <a:endParaRPr lang="en-US">
              <a:solidFill>
                <a:srgbClr val="002060"/>
              </a:solidFill>
            </a:endParaRPr>
          </a:p>
        </p:txBody>
      </p:sp>
    </p:spTree>
    <p:extLst>
      <p:ext uri="{BB962C8B-B14F-4D97-AF65-F5344CB8AC3E}">
        <p14:creationId xmlns:p14="http://schemas.microsoft.com/office/powerpoint/2010/main" val="2228713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DA29-F8F9-2508-404F-EABBCF60FC64}"/>
              </a:ext>
            </a:extLst>
          </p:cNvPr>
          <p:cNvSpPr>
            <a:spLocks noGrp="1"/>
          </p:cNvSpPr>
          <p:nvPr>
            <p:ph type="title"/>
          </p:nvPr>
        </p:nvSpPr>
        <p:spPr>
          <a:xfrm>
            <a:off x="838200" y="767953"/>
            <a:ext cx="10515600" cy="922735"/>
          </a:xfrm>
        </p:spPr>
        <p:txBody>
          <a:bodyPr/>
          <a:lstStyle/>
          <a:p>
            <a:pPr algn="ctr"/>
            <a:r>
              <a:rPr lang="en-IN" b="1">
                <a:solidFill>
                  <a:srgbClr val="FF0000"/>
                </a:solidFill>
              </a:rPr>
              <a:t>सामान्य परिचय</a:t>
            </a:r>
            <a:endParaRPr lang="en-US" b="1">
              <a:solidFill>
                <a:srgbClr val="FF0000"/>
              </a:solidFill>
            </a:endParaRPr>
          </a:p>
        </p:txBody>
      </p:sp>
      <p:sp>
        <p:nvSpPr>
          <p:cNvPr id="3" name="Content Placeholder 2">
            <a:extLst>
              <a:ext uri="{FF2B5EF4-FFF2-40B4-BE49-F238E27FC236}">
                <a16:creationId xmlns:a16="http://schemas.microsoft.com/office/drawing/2014/main" id="{C440A4FA-AF01-BE74-7D08-162EBF07626D}"/>
              </a:ext>
            </a:extLst>
          </p:cNvPr>
          <p:cNvSpPr>
            <a:spLocks noGrp="1"/>
          </p:cNvSpPr>
          <p:nvPr>
            <p:ph idx="1"/>
          </p:nvPr>
        </p:nvSpPr>
        <p:spPr>
          <a:xfrm>
            <a:off x="606028" y="2316559"/>
            <a:ext cx="10515600" cy="5069682"/>
          </a:xfrm>
        </p:spPr>
        <p:txBody>
          <a:bodyPr>
            <a:normAutofit/>
          </a:bodyPr>
          <a:lstStyle/>
          <a:p>
            <a:pPr marL="0" indent="0">
              <a:buNone/>
            </a:pPr>
            <a:r>
              <a:rPr lang="en-IN">
                <a:solidFill>
                  <a:srgbClr val="002060"/>
                </a:solidFill>
              </a:rPr>
              <a:t>आलेखन या प्रारूपण वस्तुतः टिप्पणी कार्य का लक्ष्य और परिणाम होता है प्रारूपण एक कला एवं एक शास्त्र है जिसके माध्यम से किसी विषय पर उच्च अधिकारी के आदेश अथवा संबंधित पत्रों या उनके सारांश के आधार पर किसी आदेश सूचना स्मृति पत्र प्रस्ताव आदि का प्रारूप तैयार किया जाता है।</a:t>
            </a:r>
          </a:p>
          <a:p>
            <a:pPr marL="0" indent="0">
              <a:buNone/>
            </a:pPr>
            <a:r>
              <a:rPr lang="en-IN" b="1">
                <a:solidFill>
                  <a:srgbClr val="002060"/>
                </a:solidFill>
              </a:rPr>
              <a:t>प्रारूपण की विशेषता</a:t>
            </a:r>
            <a:endParaRPr lang="en-IN">
              <a:solidFill>
                <a:srgbClr val="002060"/>
              </a:solidFill>
            </a:endParaRPr>
          </a:p>
          <a:p>
            <a:pPr marL="0" indent="0">
              <a:buNone/>
            </a:pPr>
            <a:r>
              <a:rPr lang="en-IN">
                <a:solidFill>
                  <a:srgbClr val="002060"/>
                </a:solidFill>
              </a:rPr>
              <a:t>शुद्धता,परिपूर्णता,स्पष्टता</a:t>
            </a:r>
          </a:p>
          <a:p>
            <a:pPr marL="0" indent="0">
              <a:buNone/>
            </a:pPr>
            <a:r>
              <a:rPr lang="en-IN">
                <a:solidFill>
                  <a:srgbClr val="002060"/>
                </a:solidFill>
              </a:rPr>
              <a:t>सरलता,संक्षिप्तता</a:t>
            </a:r>
          </a:p>
          <a:p>
            <a:pPr marL="0" indent="0">
              <a:buNone/>
            </a:pPr>
            <a:r>
              <a:rPr lang="en-IN">
                <a:solidFill>
                  <a:srgbClr val="002060"/>
                </a:solidFill>
              </a:rPr>
              <a:t>उत्तम शैलीनम्रता और शिष्टता</a:t>
            </a:r>
          </a:p>
          <a:p>
            <a:pPr marL="0" indent="0">
              <a:buNone/>
            </a:pPr>
            <a:r>
              <a:rPr lang="en-IN">
                <a:solidFill>
                  <a:srgbClr val="002060"/>
                </a:solidFill>
              </a:rPr>
              <a:t>विषयउद्धरण,भाषा</a:t>
            </a:r>
          </a:p>
        </p:txBody>
      </p:sp>
    </p:spTree>
    <p:extLst>
      <p:ext uri="{BB962C8B-B14F-4D97-AF65-F5344CB8AC3E}">
        <p14:creationId xmlns:p14="http://schemas.microsoft.com/office/powerpoint/2010/main" val="2061747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C3EE8-D204-0823-5368-2470778F55FA}"/>
              </a:ext>
            </a:extLst>
          </p:cNvPr>
          <p:cNvSpPr>
            <a:spLocks noGrp="1"/>
          </p:cNvSpPr>
          <p:nvPr>
            <p:ph type="title"/>
          </p:nvPr>
        </p:nvSpPr>
        <p:spPr/>
        <p:txBody>
          <a:bodyPr/>
          <a:lstStyle/>
          <a:p>
            <a:pPr algn="ctr"/>
            <a:r>
              <a:rPr lang="en-IN" b="1">
                <a:solidFill>
                  <a:srgbClr val="FF0000"/>
                </a:solidFill>
              </a:rPr>
              <a:t>प्रारूपण लेखन की पद्धति</a:t>
            </a:r>
            <a:endParaRPr lang="en-US" b="1">
              <a:solidFill>
                <a:srgbClr val="FF0000"/>
              </a:solidFill>
            </a:endParaRPr>
          </a:p>
        </p:txBody>
      </p:sp>
      <p:sp>
        <p:nvSpPr>
          <p:cNvPr id="3" name="Content Placeholder 2">
            <a:extLst>
              <a:ext uri="{FF2B5EF4-FFF2-40B4-BE49-F238E27FC236}">
                <a16:creationId xmlns:a16="http://schemas.microsoft.com/office/drawing/2014/main" id="{AE49300E-D82E-EF84-2C1A-409E3ECF93F6}"/>
              </a:ext>
            </a:extLst>
          </p:cNvPr>
          <p:cNvSpPr>
            <a:spLocks noGrp="1"/>
          </p:cNvSpPr>
          <p:nvPr>
            <p:ph idx="1"/>
          </p:nvPr>
        </p:nvSpPr>
        <p:spPr>
          <a:xfrm>
            <a:off x="1248967" y="1690688"/>
            <a:ext cx="9788127" cy="4351338"/>
          </a:xfrm>
        </p:spPr>
        <p:txBody>
          <a:bodyPr>
            <a:normAutofit/>
          </a:bodyPr>
          <a:lstStyle/>
          <a:p>
            <a:r>
              <a:rPr lang="en-IN">
                <a:solidFill>
                  <a:srgbClr val="002060"/>
                </a:solidFill>
              </a:rPr>
              <a:t>प्रारूपण लेखन के विविध आयाम होते हैं सरकारी पत्रों का प्रारूपण क्रमिक रूप से निम्नलिखित पद्धति से किया जाता है</a:t>
            </a:r>
          </a:p>
          <a:p>
            <a:r>
              <a:rPr lang="en-IN">
                <a:solidFill>
                  <a:srgbClr val="002060"/>
                </a:solidFill>
              </a:rPr>
              <a:t>पत्र शीर्षक ,पत्रांक एवं दिनांक</a:t>
            </a:r>
          </a:p>
          <a:p>
            <a:r>
              <a:rPr lang="en-IN">
                <a:solidFill>
                  <a:srgbClr val="002060"/>
                </a:solidFill>
              </a:rPr>
              <a:t>प्रेषक ,प्रेषिति/प्रेष्य, संदर्भ संबोधन</a:t>
            </a:r>
          </a:p>
          <a:p>
            <a:r>
              <a:rPr lang="en-IN">
                <a:solidFill>
                  <a:srgbClr val="002060"/>
                </a:solidFill>
              </a:rPr>
              <a:t>मूल कथ्य निर्देश, शिवा निर्देश एवं हस्ताक्षर</a:t>
            </a:r>
          </a:p>
          <a:p>
            <a:r>
              <a:rPr lang="en-IN">
                <a:solidFill>
                  <a:srgbClr val="002060"/>
                </a:solidFill>
              </a:rPr>
              <a:t>संलग्नक, पृष्ठांकन, संकेताअक्षर</a:t>
            </a:r>
          </a:p>
          <a:p>
            <a:r>
              <a:rPr lang="en-IN">
                <a:solidFill>
                  <a:srgbClr val="002060"/>
                </a:solidFill>
              </a:rPr>
              <a:t>मूल लेखक के हस्ताक्षर, परिभाषिक शब्दावली</a:t>
            </a:r>
          </a:p>
          <a:p>
            <a:endParaRPr lang="en-IN">
              <a:solidFill>
                <a:srgbClr val="002060"/>
              </a:solidFill>
            </a:endParaRPr>
          </a:p>
          <a:p>
            <a:pPr marL="0" indent="0">
              <a:buNone/>
            </a:pPr>
            <a:endParaRPr lang="en-US">
              <a:solidFill>
                <a:srgbClr val="002060"/>
              </a:solidFill>
            </a:endParaRPr>
          </a:p>
        </p:txBody>
      </p:sp>
    </p:spTree>
    <p:extLst>
      <p:ext uri="{BB962C8B-B14F-4D97-AF65-F5344CB8AC3E}">
        <p14:creationId xmlns:p14="http://schemas.microsoft.com/office/powerpoint/2010/main" val="903933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1FF37-7E16-9320-9942-D001D0608A48}"/>
              </a:ext>
            </a:extLst>
          </p:cNvPr>
          <p:cNvSpPr>
            <a:spLocks noGrp="1"/>
          </p:cNvSpPr>
          <p:nvPr>
            <p:ph type="title"/>
          </p:nvPr>
        </p:nvSpPr>
        <p:spPr/>
        <p:txBody>
          <a:bodyPr/>
          <a:lstStyle/>
          <a:p>
            <a:pPr algn="ctr"/>
            <a:r>
              <a:rPr lang="en-IN" b="1">
                <a:solidFill>
                  <a:srgbClr val="FF0000"/>
                </a:solidFill>
              </a:rPr>
              <a:t>टिप्पण का अर्थ</a:t>
            </a:r>
            <a:endParaRPr lang="en-US" b="1">
              <a:solidFill>
                <a:srgbClr val="FF0000"/>
              </a:solidFill>
            </a:endParaRPr>
          </a:p>
        </p:txBody>
      </p:sp>
      <p:sp>
        <p:nvSpPr>
          <p:cNvPr id="3" name="Content Placeholder 2">
            <a:extLst>
              <a:ext uri="{FF2B5EF4-FFF2-40B4-BE49-F238E27FC236}">
                <a16:creationId xmlns:a16="http://schemas.microsoft.com/office/drawing/2014/main" id="{31C66206-7BB4-34F0-C0A7-C5468E416A1B}"/>
              </a:ext>
            </a:extLst>
          </p:cNvPr>
          <p:cNvSpPr>
            <a:spLocks noGrp="1"/>
          </p:cNvSpPr>
          <p:nvPr>
            <p:ph idx="1"/>
          </p:nvPr>
        </p:nvSpPr>
        <p:spPr/>
        <p:txBody>
          <a:bodyPr/>
          <a:lstStyle/>
          <a:p>
            <a:r>
              <a:rPr lang="en-IN">
                <a:solidFill>
                  <a:srgbClr val="002060"/>
                </a:solidFill>
              </a:rPr>
              <a:t>टिप्पण का अर्थ है- ‘पत्र अथवा संदर्भ के बारे में आवश्यक जानकारी तथा टिप्पणी कार का कार्यालय के विधि -विधान के अंतर्गत उस पर अपना सुझाव।’</a:t>
            </a:r>
            <a:endParaRPr lang="en-US">
              <a:solidFill>
                <a:srgbClr val="002060"/>
              </a:solidFill>
            </a:endParaRPr>
          </a:p>
        </p:txBody>
      </p:sp>
    </p:spTree>
    <p:extLst>
      <p:ext uri="{BB962C8B-B14F-4D97-AF65-F5344CB8AC3E}">
        <p14:creationId xmlns:p14="http://schemas.microsoft.com/office/powerpoint/2010/main" val="692904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940FD-DBC6-741C-25E5-AA517F2FE916}"/>
              </a:ext>
            </a:extLst>
          </p:cNvPr>
          <p:cNvSpPr>
            <a:spLocks noGrp="1"/>
          </p:cNvSpPr>
          <p:nvPr>
            <p:ph type="title"/>
          </p:nvPr>
        </p:nvSpPr>
        <p:spPr/>
        <p:txBody>
          <a:bodyPr/>
          <a:lstStyle/>
          <a:p>
            <a:pPr algn="ctr"/>
            <a:r>
              <a:rPr lang="en-IN" b="1">
                <a:solidFill>
                  <a:srgbClr val="FF0000"/>
                </a:solidFill>
              </a:rPr>
              <a:t>सामान्य परिचय</a:t>
            </a:r>
            <a:endParaRPr lang="en-US" b="1">
              <a:solidFill>
                <a:srgbClr val="FF0000"/>
              </a:solidFill>
            </a:endParaRPr>
          </a:p>
        </p:txBody>
      </p:sp>
      <p:sp>
        <p:nvSpPr>
          <p:cNvPr id="3" name="Content Placeholder 2">
            <a:extLst>
              <a:ext uri="{FF2B5EF4-FFF2-40B4-BE49-F238E27FC236}">
                <a16:creationId xmlns:a16="http://schemas.microsoft.com/office/drawing/2014/main" id="{31DFC39C-83C4-581C-59BF-717852686167}"/>
              </a:ext>
            </a:extLst>
          </p:cNvPr>
          <p:cNvSpPr>
            <a:spLocks noGrp="1"/>
          </p:cNvSpPr>
          <p:nvPr>
            <p:ph idx="1"/>
          </p:nvPr>
        </p:nvSpPr>
        <p:spPr/>
        <p:txBody>
          <a:bodyPr/>
          <a:lstStyle/>
          <a:p>
            <a:r>
              <a:rPr lang="en-IN" b="1">
                <a:solidFill>
                  <a:srgbClr val="002060"/>
                </a:solidFill>
              </a:rPr>
              <a:t>प्रो.सूर्य प्रसाद दीक्षित</a:t>
            </a:r>
            <a:r>
              <a:rPr lang="en-IN">
                <a:solidFill>
                  <a:srgbClr val="002060"/>
                </a:solidFill>
              </a:rPr>
              <a:t> के अनुसार,  “किसी पत्रावली अथवा प्रकरण का निपटारा करने के लिए सक्षम अधिकारी  जो आख्या लिखता है, उसे अधिकारी की ‘अभियुक्ति’ कहा जाता है और उसे ही कार्यालयी टिप्पण कहा जाता है।”</a:t>
            </a:r>
          </a:p>
          <a:p>
            <a:endParaRPr lang="en-IN" b="1">
              <a:solidFill>
                <a:srgbClr val="002060"/>
              </a:solidFill>
            </a:endParaRPr>
          </a:p>
          <a:p>
            <a:r>
              <a:rPr lang="en-IN" b="1">
                <a:solidFill>
                  <a:srgbClr val="002060"/>
                </a:solidFill>
              </a:rPr>
              <a:t>बलवीर सक्सेना</a:t>
            </a:r>
            <a:r>
              <a:rPr lang="en-IN">
                <a:solidFill>
                  <a:srgbClr val="002060"/>
                </a:solidFill>
              </a:rPr>
              <a:t> के अनुसार, “किसी पत्र पर की गई या की जाने वाली कार्यवाही के संबंध में लिखे जाने वाले संक्षिप्त विवरण को टिप्पण कहते हैं।”</a:t>
            </a:r>
            <a:endParaRPr lang="en-US" b="1">
              <a:solidFill>
                <a:srgbClr val="002060"/>
              </a:solidFill>
            </a:endParaRPr>
          </a:p>
        </p:txBody>
      </p:sp>
    </p:spTree>
    <p:extLst>
      <p:ext uri="{BB962C8B-B14F-4D97-AF65-F5344CB8AC3E}">
        <p14:creationId xmlns:p14="http://schemas.microsoft.com/office/powerpoint/2010/main" val="1752300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0FCCC-A355-BD22-1D3F-57C8DEBC3E05}"/>
              </a:ext>
            </a:extLst>
          </p:cNvPr>
          <p:cNvSpPr>
            <a:spLocks noGrp="1"/>
          </p:cNvSpPr>
          <p:nvPr>
            <p:ph type="title"/>
          </p:nvPr>
        </p:nvSpPr>
        <p:spPr/>
        <p:txBody>
          <a:bodyPr/>
          <a:lstStyle/>
          <a:p>
            <a:pPr algn="ctr"/>
            <a:r>
              <a:rPr lang="en-IN" b="1">
                <a:solidFill>
                  <a:srgbClr val="FF0000"/>
                </a:solidFill>
              </a:rPr>
              <a:t>टिप्पण के प्रकार</a:t>
            </a:r>
            <a:endParaRPr lang="en-US" b="1">
              <a:solidFill>
                <a:srgbClr val="FF0000"/>
              </a:solidFill>
            </a:endParaRPr>
          </a:p>
        </p:txBody>
      </p:sp>
      <p:sp>
        <p:nvSpPr>
          <p:cNvPr id="3" name="Content Placeholder 2">
            <a:extLst>
              <a:ext uri="{FF2B5EF4-FFF2-40B4-BE49-F238E27FC236}">
                <a16:creationId xmlns:a16="http://schemas.microsoft.com/office/drawing/2014/main" id="{5BC6893D-16D1-5295-9F47-6936C96AF0FE}"/>
              </a:ext>
            </a:extLst>
          </p:cNvPr>
          <p:cNvSpPr>
            <a:spLocks noGrp="1"/>
          </p:cNvSpPr>
          <p:nvPr>
            <p:ph idx="1"/>
          </p:nvPr>
        </p:nvSpPr>
        <p:spPr/>
        <p:txBody>
          <a:bodyPr/>
          <a:lstStyle/>
          <a:p>
            <a:r>
              <a:rPr lang="en-IN">
                <a:solidFill>
                  <a:srgbClr val="002060"/>
                </a:solidFill>
              </a:rPr>
              <a:t>नेमी टिप्पण</a:t>
            </a:r>
          </a:p>
          <a:p>
            <a:r>
              <a:rPr lang="en-IN">
                <a:solidFill>
                  <a:srgbClr val="002060"/>
                </a:solidFill>
              </a:rPr>
              <a:t>सामान्य टिप्पण</a:t>
            </a:r>
          </a:p>
          <a:p>
            <a:r>
              <a:rPr lang="en-IN">
                <a:solidFill>
                  <a:srgbClr val="002060"/>
                </a:solidFill>
              </a:rPr>
              <a:t>अनुभागीय  टिप्पण</a:t>
            </a:r>
          </a:p>
          <a:p>
            <a:r>
              <a:rPr lang="en-IN">
                <a:solidFill>
                  <a:srgbClr val="002060"/>
                </a:solidFill>
              </a:rPr>
              <a:t>संपूर्ण टिप्पण</a:t>
            </a:r>
          </a:p>
          <a:p>
            <a:r>
              <a:rPr lang="en-IN">
                <a:solidFill>
                  <a:srgbClr val="002060"/>
                </a:solidFill>
              </a:rPr>
              <a:t>सूक्ष्म टिप्पण</a:t>
            </a:r>
          </a:p>
          <a:p>
            <a:r>
              <a:rPr lang="en-IN">
                <a:solidFill>
                  <a:srgbClr val="002060"/>
                </a:solidFill>
              </a:rPr>
              <a:t>अनौपचारिक टिप्पण</a:t>
            </a:r>
            <a:endParaRPr lang="en-US">
              <a:solidFill>
                <a:srgbClr val="002060"/>
              </a:solidFill>
            </a:endParaRPr>
          </a:p>
        </p:txBody>
      </p:sp>
    </p:spTree>
    <p:extLst>
      <p:ext uri="{BB962C8B-B14F-4D97-AF65-F5344CB8AC3E}">
        <p14:creationId xmlns:p14="http://schemas.microsoft.com/office/powerpoint/2010/main" val="504573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C1DD-0DBD-37F3-79A2-07A580007310}"/>
              </a:ext>
            </a:extLst>
          </p:cNvPr>
          <p:cNvSpPr>
            <a:spLocks noGrp="1"/>
          </p:cNvSpPr>
          <p:nvPr>
            <p:ph type="title"/>
          </p:nvPr>
        </p:nvSpPr>
        <p:spPr/>
        <p:txBody>
          <a:bodyPr/>
          <a:lstStyle/>
          <a:p>
            <a:pPr algn="ctr"/>
            <a:r>
              <a:rPr lang="en-IN" b="1">
                <a:solidFill>
                  <a:srgbClr val="FF0000"/>
                </a:solidFill>
              </a:rPr>
              <a:t>टिप्पणी की प्रमुख विशेषताएं</a:t>
            </a:r>
            <a:endParaRPr lang="en-US" b="1">
              <a:solidFill>
                <a:srgbClr val="FF0000"/>
              </a:solidFill>
            </a:endParaRPr>
          </a:p>
        </p:txBody>
      </p:sp>
      <p:sp>
        <p:nvSpPr>
          <p:cNvPr id="3" name="Content Placeholder 2">
            <a:extLst>
              <a:ext uri="{FF2B5EF4-FFF2-40B4-BE49-F238E27FC236}">
                <a16:creationId xmlns:a16="http://schemas.microsoft.com/office/drawing/2014/main" id="{D2C84A2B-4F32-3037-0E80-ABF419076861}"/>
              </a:ext>
            </a:extLst>
          </p:cNvPr>
          <p:cNvSpPr>
            <a:spLocks noGrp="1"/>
          </p:cNvSpPr>
          <p:nvPr>
            <p:ph idx="1"/>
          </p:nvPr>
        </p:nvSpPr>
        <p:spPr/>
        <p:txBody>
          <a:bodyPr/>
          <a:lstStyle/>
          <a:p>
            <a:r>
              <a:rPr lang="en-IN">
                <a:solidFill>
                  <a:srgbClr val="002060"/>
                </a:solidFill>
              </a:rPr>
              <a:t>संक्षिप्तता</a:t>
            </a:r>
          </a:p>
          <a:p>
            <a:r>
              <a:rPr lang="en-IN">
                <a:solidFill>
                  <a:srgbClr val="002060"/>
                </a:solidFill>
              </a:rPr>
              <a:t>भाषा</a:t>
            </a:r>
          </a:p>
          <a:p>
            <a:r>
              <a:rPr lang="en-IN">
                <a:solidFill>
                  <a:srgbClr val="002060"/>
                </a:solidFill>
              </a:rPr>
              <a:t>क्रमबद्धता</a:t>
            </a:r>
          </a:p>
          <a:p>
            <a:r>
              <a:rPr lang="en-IN">
                <a:solidFill>
                  <a:srgbClr val="002060"/>
                </a:solidFill>
              </a:rPr>
              <a:t>स्पष्टता</a:t>
            </a:r>
          </a:p>
          <a:p>
            <a:r>
              <a:rPr lang="en-IN">
                <a:solidFill>
                  <a:srgbClr val="002060"/>
                </a:solidFill>
              </a:rPr>
              <a:t>प्रभावान्विति</a:t>
            </a:r>
          </a:p>
          <a:p>
            <a:r>
              <a:rPr lang="en-IN">
                <a:solidFill>
                  <a:srgbClr val="002060"/>
                </a:solidFill>
              </a:rPr>
              <a:t>शैली</a:t>
            </a:r>
            <a:endParaRPr lang="en-US">
              <a:solidFill>
                <a:srgbClr val="002060"/>
              </a:solidFill>
            </a:endParaRPr>
          </a:p>
        </p:txBody>
      </p:sp>
    </p:spTree>
    <p:extLst>
      <p:ext uri="{BB962C8B-B14F-4D97-AF65-F5344CB8AC3E}">
        <p14:creationId xmlns:p14="http://schemas.microsoft.com/office/powerpoint/2010/main" val="3963435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3412F-EA93-4717-2038-26BCCD67CB57}"/>
              </a:ext>
            </a:extLst>
          </p:cNvPr>
          <p:cNvSpPr>
            <a:spLocks noGrp="1"/>
          </p:cNvSpPr>
          <p:nvPr>
            <p:ph type="title"/>
          </p:nvPr>
        </p:nvSpPr>
        <p:spPr/>
        <p:txBody>
          <a:bodyPr/>
          <a:lstStyle/>
          <a:p>
            <a:pPr algn="ctr"/>
            <a:r>
              <a:rPr lang="en-IN" b="1">
                <a:solidFill>
                  <a:srgbClr val="FF0000"/>
                </a:solidFill>
              </a:rPr>
              <a:t>टिप्पण लेखन की पद्धति</a:t>
            </a:r>
            <a:endParaRPr lang="en-US" b="1">
              <a:solidFill>
                <a:srgbClr val="FF0000"/>
              </a:solidFill>
            </a:endParaRPr>
          </a:p>
        </p:txBody>
      </p:sp>
      <p:sp>
        <p:nvSpPr>
          <p:cNvPr id="3" name="Content Placeholder 2">
            <a:extLst>
              <a:ext uri="{FF2B5EF4-FFF2-40B4-BE49-F238E27FC236}">
                <a16:creationId xmlns:a16="http://schemas.microsoft.com/office/drawing/2014/main" id="{6EB1421E-A42E-078D-4F8E-A92806C83419}"/>
              </a:ext>
            </a:extLst>
          </p:cNvPr>
          <p:cNvSpPr>
            <a:spLocks noGrp="1"/>
          </p:cNvSpPr>
          <p:nvPr>
            <p:ph idx="1"/>
          </p:nvPr>
        </p:nvSpPr>
        <p:spPr/>
        <p:txBody>
          <a:bodyPr/>
          <a:lstStyle/>
          <a:p>
            <a:r>
              <a:rPr lang="en-IN">
                <a:solidFill>
                  <a:srgbClr val="002060"/>
                </a:solidFill>
              </a:rPr>
              <a:t>सूचनार्थ</a:t>
            </a:r>
          </a:p>
          <a:p>
            <a:r>
              <a:rPr lang="en-IN">
                <a:solidFill>
                  <a:srgbClr val="002060"/>
                </a:solidFill>
              </a:rPr>
              <a:t>प्रतिलिपि पद्धति</a:t>
            </a:r>
          </a:p>
          <a:p>
            <a:r>
              <a:rPr lang="en-IN">
                <a:solidFill>
                  <a:srgbClr val="002060"/>
                </a:solidFill>
              </a:rPr>
              <a:t>अनुमोदन पद्धति</a:t>
            </a:r>
          </a:p>
          <a:p>
            <a:r>
              <a:rPr lang="en-IN">
                <a:solidFill>
                  <a:srgbClr val="002060"/>
                </a:solidFill>
              </a:rPr>
              <a:t>मार्गदर्शन या दिशा निर्देश पद्धति</a:t>
            </a:r>
          </a:p>
          <a:p>
            <a:r>
              <a:rPr lang="en-IN">
                <a:solidFill>
                  <a:srgbClr val="002060"/>
                </a:solidFill>
              </a:rPr>
              <a:t>कार्यालय टिप्पण पद्धति</a:t>
            </a:r>
          </a:p>
          <a:p>
            <a:r>
              <a:rPr lang="en-IN">
                <a:solidFill>
                  <a:srgbClr val="002060"/>
                </a:solidFill>
              </a:rPr>
              <a:t>अंतः विभागीय टिप्पण पद्धति</a:t>
            </a:r>
            <a:endParaRPr lang="en-US">
              <a:solidFill>
                <a:srgbClr val="002060"/>
              </a:solidFill>
            </a:endParaRPr>
          </a:p>
        </p:txBody>
      </p:sp>
    </p:spTree>
    <p:extLst>
      <p:ext uri="{BB962C8B-B14F-4D97-AF65-F5344CB8AC3E}">
        <p14:creationId xmlns:p14="http://schemas.microsoft.com/office/powerpoint/2010/main" val="3773854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2FE63-1503-3853-A4C8-A8B23741701D}"/>
              </a:ext>
            </a:extLst>
          </p:cNvPr>
          <p:cNvSpPr>
            <a:spLocks noGrp="1"/>
          </p:cNvSpPr>
          <p:nvPr>
            <p:ph type="title"/>
          </p:nvPr>
        </p:nvSpPr>
        <p:spPr/>
        <p:txBody>
          <a:bodyPr/>
          <a:lstStyle/>
          <a:p>
            <a:pPr algn="ctr"/>
            <a:r>
              <a:rPr lang="en-IN" b="1">
                <a:solidFill>
                  <a:srgbClr val="FF0000"/>
                </a:solidFill>
              </a:rPr>
              <a:t>टिप्पण और टिप्पणी में अंतर</a:t>
            </a:r>
            <a:endParaRPr lang="en-US" b="1">
              <a:solidFill>
                <a:srgbClr val="FF0000"/>
              </a:solidFill>
            </a:endParaRPr>
          </a:p>
        </p:txBody>
      </p:sp>
      <p:sp>
        <p:nvSpPr>
          <p:cNvPr id="3" name="Content Placeholder 2">
            <a:extLst>
              <a:ext uri="{FF2B5EF4-FFF2-40B4-BE49-F238E27FC236}">
                <a16:creationId xmlns:a16="http://schemas.microsoft.com/office/drawing/2014/main" id="{F0846F32-8BCD-AF06-1E08-EA8665F9CBDF}"/>
              </a:ext>
            </a:extLst>
          </p:cNvPr>
          <p:cNvSpPr>
            <a:spLocks noGrp="1"/>
          </p:cNvSpPr>
          <p:nvPr>
            <p:ph idx="1"/>
          </p:nvPr>
        </p:nvSpPr>
        <p:spPr/>
        <p:txBody>
          <a:bodyPr/>
          <a:lstStyle/>
          <a:p>
            <a:r>
              <a:rPr lang="en-IN">
                <a:solidFill>
                  <a:srgbClr val="002060"/>
                </a:solidFill>
              </a:rPr>
              <a:t>टिप्पण (Noting)एक कला है यह एक सामान्य कला है जिसके माध्यम से जो सुझाव कार्यवाही के आदेश आदेश लिखे जाते हैं वह टिप्पणी(Note) कहलाते हैं।</a:t>
            </a:r>
          </a:p>
          <a:p>
            <a:r>
              <a:rPr lang="en-IN" b="1">
                <a:solidFill>
                  <a:srgbClr val="002060"/>
                </a:solidFill>
              </a:rPr>
              <a:t>टिप्पणी- </a:t>
            </a:r>
            <a:r>
              <a:rPr lang="en-IN">
                <a:solidFill>
                  <a:srgbClr val="002060"/>
                </a:solidFill>
              </a:rPr>
              <a:t>कार्यालय में आए हुए किसी विचाराधीन पत्र के निस्तारण को सुगम और सरल बनाने के लिए सहायक अथवा पदाधिकारियों द्वारा पूर्व संदर्भ, वर्तमान में तथ्य तथा कार्यवाही के सुझाव सहित जो अभ्युक्तिया (Remarks) या लिखी जाती है उन्हें टिप्पणी कहते हैं</a:t>
            </a:r>
          </a:p>
          <a:p>
            <a:r>
              <a:rPr lang="en-IN" b="1">
                <a:solidFill>
                  <a:srgbClr val="002060"/>
                </a:solidFill>
              </a:rPr>
              <a:t>टिप्पणी- </a:t>
            </a:r>
            <a:r>
              <a:rPr lang="en-IN">
                <a:solidFill>
                  <a:srgbClr val="002060"/>
                </a:solidFill>
              </a:rPr>
              <a:t>टिप्पणी लेखन की कला,कार्य अथवा प्रक्रिया को टिप्पण (Noting) कहते हैं।</a:t>
            </a:r>
            <a:endParaRPr lang="en-US" b="1">
              <a:solidFill>
                <a:srgbClr val="002060"/>
              </a:solidFill>
            </a:endParaRPr>
          </a:p>
        </p:txBody>
      </p:sp>
    </p:spTree>
    <p:extLst>
      <p:ext uri="{BB962C8B-B14F-4D97-AF65-F5344CB8AC3E}">
        <p14:creationId xmlns:p14="http://schemas.microsoft.com/office/powerpoint/2010/main" val="2052657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01946-B313-CE51-2F25-B5FA9D90A34F}"/>
              </a:ext>
            </a:extLst>
          </p:cNvPr>
          <p:cNvSpPr>
            <a:spLocks noGrp="1"/>
          </p:cNvSpPr>
          <p:nvPr>
            <p:ph type="title"/>
          </p:nvPr>
        </p:nvSpPr>
        <p:spPr/>
        <p:txBody>
          <a:bodyPr/>
          <a:lstStyle/>
          <a:p>
            <a:pPr algn="ctr"/>
            <a:r>
              <a:rPr lang="en-IN" b="1">
                <a:solidFill>
                  <a:srgbClr val="FF0000"/>
                </a:solidFill>
              </a:rPr>
              <a:t>संक्षेपण का अर्थ</a:t>
            </a:r>
            <a:endParaRPr lang="en-US" b="1">
              <a:solidFill>
                <a:srgbClr val="FF0000"/>
              </a:solidFill>
            </a:endParaRPr>
          </a:p>
        </p:txBody>
      </p:sp>
      <p:sp>
        <p:nvSpPr>
          <p:cNvPr id="3" name="Content Placeholder 2">
            <a:extLst>
              <a:ext uri="{FF2B5EF4-FFF2-40B4-BE49-F238E27FC236}">
                <a16:creationId xmlns:a16="http://schemas.microsoft.com/office/drawing/2014/main" id="{E5F87293-0637-309A-ECF7-866F18A20431}"/>
              </a:ext>
            </a:extLst>
          </p:cNvPr>
          <p:cNvSpPr>
            <a:spLocks noGrp="1"/>
          </p:cNvSpPr>
          <p:nvPr>
            <p:ph idx="1"/>
          </p:nvPr>
        </p:nvSpPr>
        <p:spPr/>
        <p:txBody>
          <a:bodyPr/>
          <a:lstStyle/>
          <a:p>
            <a:r>
              <a:rPr lang="en-IN">
                <a:solidFill>
                  <a:srgbClr val="002060"/>
                </a:solidFill>
              </a:rPr>
              <a:t>संक्षेपण अर्थात् ‘सार’ शब्द संस्कृत की 'सृ’धातु में ‘घञ’ प्रत्यय या ‘अच‘प्रत्यय लगाकर बनाया जाता है 'सार’ शब्द के विद्वानों ने अनेक अर्थ निकाले हैं किंतु अनेक अर्थों में से 'सार’ शब्द का उचित अर्थ है - तत्व अथवा निचोड़।</a:t>
            </a:r>
            <a:endParaRPr lang="en-US">
              <a:solidFill>
                <a:srgbClr val="002060"/>
              </a:solidFill>
            </a:endParaRPr>
          </a:p>
        </p:txBody>
      </p:sp>
    </p:spTree>
    <p:extLst>
      <p:ext uri="{BB962C8B-B14F-4D97-AF65-F5344CB8AC3E}">
        <p14:creationId xmlns:p14="http://schemas.microsoft.com/office/powerpoint/2010/main" val="315846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9D299-0C25-A50E-9826-AAD37872FF86}"/>
              </a:ext>
            </a:extLst>
          </p:cNvPr>
          <p:cNvSpPr>
            <a:spLocks noGrp="1"/>
          </p:cNvSpPr>
          <p:nvPr>
            <p:ph type="title"/>
          </p:nvPr>
        </p:nvSpPr>
        <p:spPr/>
        <p:txBody>
          <a:bodyPr/>
          <a:lstStyle/>
          <a:p>
            <a:pPr algn="ctr"/>
            <a:r>
              <a:rPr lang="en-IN" b="1">
                <a:solidFill>
                  <a:srgbClr val="FF0000"/>
                </a:solidFill>
              </a:rPr>
              <a:t>सामान्य परिचय</a:t>
            </a:r>
            <a:endParaRPr lang="en-US" b="1">
              <a:solidFill>
                <a:srgbClr val="FF0000"/>
              </a:solidFill>
            </a:endParaRPr>
          </a:p>
        </p:txBody>
      </p:sp>
      <p:sp>
        <p:nvSpPr>
          <p:cNvPr id="3" name="Content Placeholder 2">
            <a:extLst>
              <a:ext uri="{FF2B5EF4-FFF2-40B4-BE49-F238E27FC236}">
                <a16:creationId xmlns:a16="http://schemas.microsoft.com/office/drawing/2014/main" id="{BCA6CD8F-0CB8-FA85-C9E5-6A3E3E3634D5}"/>
              </a:ext>
            </a:extLst>
          </p:cNvPr>
          <p:cNvSpPr>
            <a:spLocks noGrp="1"/>
          </p:cNvSpPr>
          <p:nvPr>
            <p:ph idx="1"/>
          </p:nvPr>
        </p:nvSpPr>
        <p:spPr/>
        <p:txBody>
          <a:bodyPr/>
          <a:lstStyle/>
          <a:p>
            <a:r>
              <a:rPr lang="en-IN">
                <a:solidFill>
                  <a:srgbClr val="002060"/>
                </a:solidFill>
              </a:rPr>
              <a:t>भारतवर्ष में भी किसी वक्तव्य का संक्षिप्त रूप लिखने की परंपरा अत्यधिक प्राचीन है सूत्रों के माध्यम से बड़े-बड़े गूढ़, दार्शनिक, सामाजिक, धार्मिक आदि विषयों को लघु रूप में लिख दिया जाता है वस्तुतः संक्षेपण एक पूर्ण रचना है, जिसे पढ़ लेने के बाद मूल को पढ़ने की कोई आवश्यकता नहीं रह जाती। संक्षेपण को मानसिक प्रशिक्षण भी कहा जाता है जिससे लेखन में स्पष्टता सरलता तथा प्रभावशीलता पैदा होती है</a:t>
            </a:r>
            <a:endParaRPr lang="en-US">
              <a:solidFill>
                <a:srgbClr val="002060"/>
              </a:solidFill>
            </a:endParaRPr>
          </a:p>
        </p:txBody>
      </p:sp>
    </p:spTree>
    <p:extLst>
      <p:ext uri="{BB962C8B-B14F-4D97-AF65-F5344CB8AC3E}">
        <p14:creationId xmlns:p14="http://schemas.microsoft.com/office/powerpoint/2010/main" val="1104075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343F5-2C4D-E814-D972-B649EDD4FEF8}"/>
              </a:ext>
            </a:extLst>
          </p:cNvPr>
          <p:cNvSpPr>
            <a:spLocks noGrp="1"/>
          </p:cNvSpPr>
          <p:nvPr>
            <p:ph type="title"/>
          </p:nvPr>
        </p:nvSpPr>
        <p:spPr>
          <a:xfrm>
            <a:off x="628650" y="609601"/>
            <a:ext cx="10515600" cy="1325563"/>
          </a:xfrm>
        </p:spPr>
        <p:txBody>
          <a:bodyPr/>
          <a:lstStyle/>
          <a:p>
            <a:pPr algn="ctr"/>
            <a:r>
              <a:rPr lang="en-IN" b="1">
                <a:solidFill>
                  <a:srgbClr val="FF0000"/>
                </a:solidFill>
              </a:rPr>
              <a:t>संक्षेपण की पद्धति</a:t>
            </a:r>
            <a:endParaRPr lang="en-US" b="1">
              <a:solidFill>
                <a:srgbClr val="FF0000"/>
              </a:solidFill>
            </a:endParaRPr>
          </a:p>
        </p:txBody>
      </p:sp>
      <p:sp>
        <p:nvSpPr>
          <p:cNvPr id="3" name="Content Placeholder 2">
            <a:extLst>
              <a:ext uri="{FF2B5EF4-FFF2-40B4-BE49-F238E27FC236}">
                <a16:creationId xmlns:a16="http://schemas.microsoft.com/office/drawing/2014/main" id="{CBE04ED3-88D7-E173-40D5-D528C20E9483}"/>
              </a:ext>
            </a:extLst>
          </p:cNvPr>
          <p:cNvSpPr>
            <a:spLocks noGrp="1"/>
          </p:cNvSpPr>
          <p:nvPr>
            <p:ph idx="1"/>
          </p:nvPr>
        </p:nvSpPr>
        <p:spPr>
          <a:xfrm>
            <a:off x="888142" y="2201046"/>
            <a:ext cx="10256108" cy="4047353"/>
          </a:xfrm>
        </p:spPr>
        <p:txBody>
          <a:bodyPr/>
          <a:lstStyle/>
          <a:p>
            <a:r>
              <a:rPr lang="en-IN" b="1">
                <a:solidFill>
                  <a:srgbClr val="002060"/>
                </a:solidFill>
              </a:rPr>
              <a:t>संक्षेपण के मुख्यता: दो पक्ष होते हैं</a:t>
            </a:r>
          </a:p>
          <a:p>
            <a:r>
              <a:rPr lang="en-IN">
                <a:solidFill>
                  <a:srgbClr val="002060"/>
                </a:solidFill>
              </a:rPr>
              <a:t>एक मूल अवतरण के विषय से संबंधित है।</a:t>
            </a:r>
          </a:p>
          <a:p>
            <a:r>
              <a:rPr lang="en-IN">
                <a:solidFill>
                  <a:srgbClr val="002060"/>
                </a:solidFill>
              </a:rPr>
              <a:t>और दूसरा से शैलीगत है।</a:t>
            </a:r>
            <a:endParaRPr lang="en-US">
              <a:solidFill>
                <a:srgbClr val="002060"/>
              </a:solidFill>
            </a:endParaRPr>
          </a:p>
        </p:txBody>
      </p:sp>
    </p:spTree>
    <p:extLst>
      <p:ext uri="{BB962C8B-B14F-4D97-AF65-F5344CB8AC3E}">
        <p14:creationId xmlns:p14="http://schemas.microsoft.com/office/powerpoint/2010/main" val="1117703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E41D-5444-E313-98E9-3FEBCFF54FE8}"/>
              </a:ext>
            </a:extLst>
          </p:cNvPr>
          <p:cNvSpPr>
            <a:spLocks noGrp="1"/>
          </p:cNvSpPr>
          <p:nvPr>
            <p:ph type="title"/>
          </p:nvPr>
        </p:nvSpPr>
        <p:spPr/>
        <p:txBody>
          <a:bodyPr/>
          <a:lstStyle/>
          <a:p>
            <a:pPr algn="ctr"/>
            <a:r>
              <a:rPr lang="en-IN" b="1">
                <a:solidFill>
                  <a:srgbClr val="FF0000"/>
                </a:solidFill>
              </a:rPr>
              <a:t>पल्लवन का अर्थ</a:t>
            </a:r>
            <a:endParaRPr lang="en-US" b="1">
              <a:solidFill>
                <a:srgbClr val="FF0000"/>
              </a:solidFill>
            </a:endParaRPr>
          </a:p>
        </p:txBody>
      </p:sp>
      <p:sp>
        <p:nvSpPr>
          <p:cNvPr id="3" name="Content Placeholder 2">
            <a:extLst>
              <a:ext uri="{FF2B5EF4-FFF2-40B4-BE49-F238E27FC236}">
                <a16:creationId xmlns:a16="http://schemas.microsoft.com/office/drawing/2014/main" id="{964344B5-ECB0-F64A-DA4C-EA85F48F4D57}"/>
              </a:ext>
            </a:extLst>
          </p:cNvPr>
          <p:cNvSpPr>
            <a:spLocks noGrp="1"/>
          </p:cNvSpPr>
          <p:nvPr>
            <p:ph idx="1"/>
          </p:nvPr>
        </p:nvSpPr>
        <p:spPr/>
        <p:txBody>
          <a:bodyPr/>
          <a:lstStyle/>
          <a:p>
            <a:r>
              <a:rPr lang="en-IN">
                <a:solidFill>
                  <a:srgbClr val="002060"/>
                </a:solidFill>
              </a:rPr>
              <a:t>पल्लवन’ का अर्थ है  विशदीकरण, अर्थात् किसी सूत्रबद्ध अथवा विचार को विस्तार के साथ प्रस्तुत करना। पल्लवन थोड़े को बहुत में कहने या लिखने की रचना-प्रक्रिया है ।</a:t>
            </a:r>
            <a:endParaRPr lang="en-US">
              <a:solidFill>
                <a:srgbClr val="002060"/>
              </a:solidFill>
            </a:endParaRPr>
          </a:p>
        </p:txBody>
      </p:sp>
    </p:spTree>
    <p:extLst>
      <p:ext uri="{BB962C8B-B14F-4D97-AF65-F5344CB8AC3E}">
        <p14:creationId xmlns:p14="http://schemas.microsoft.com/office/powerpoint/2010/main" val="4030814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09B0A-4998-8374-DFFC-45713FEB2103}"/>
              </a:ext>
            </a:extLst>
          </p:cNvPr>
          <p:cNvSpPr>
            <a:spLocks noGrp="1"/>
          </p:cNvSpPr>
          <p:nvPr>
            <p:ph type="title"/>
          </p:nvPr>
        </p:nvSpPr>
        <p:spPr/>
        <p:txBody>
          <a:bodyPr/>
          <a:lstStyle/>
          <a:p>
            <a:pPr algn="ctr"/>
            <a:r>
              <a:rPr lang="en-IN" b="1">
                <a:solidFill>
                  <a:srgbClr val="FF0000"/>
                </a:solidFill>
              </a:rPr>
              <a:t>सामान्य परिचय</a:t>
            </a:r>
            <a:endParaRPr lang="en-US" b="1">
              <a:solidFill>
                <a:srgbClr val="FF0000"/>
              </a:solidFill>
            </a:endParaRPr>
          </a:p>
        </p:txBody>
      </p:sp>
      <p:sp>
        <p:nvSpPr>
          <p:cNvPr id="3" name="Content Placeholder 2">
            <a:extLst>
              <a:ext uri="{FF2B5EF4-FFF2-40B4-BE49-F238E27FC236}">
                <a16:creationId xmlns:a16="http://schemas.microsoft.com/office/drawing/2014/main" id="{1B68F6C7-2E10-F872-B181-3D5C04E880AA}"/>
              </a:ext>
            </a:extLst>
          </p:cNvPr>
          <p:cNvSpPr>
            <a:spLocks noGrp="1"/>
          </p:cNvSpPr>
          <p:nvPr>
            <p:ph idx="1"/>
          </p:nvPr>
        </p:nvSpPr>
        <p:spPr/>
        <p:txBody>
          <a:bodyPr/>
          <a:lstStyle/>
          <a:p>
            <a:r>
              <a:rPr lang="en-IN">
                <a:solidFill>
                  <a:srgbClr val="002060"/>
                </a:solidFill>
              </a:rPr>
              <a:t>पल्लवन किसी विचार सूत्र का विस्तृत विवेचन है।–</a:t>
            </a:r>
          </a:p>
          <a:p>
            <a:r>
              <a:rPr lang="en-IN">
                <a:solidFill>
                  <a:srgbClr val="002060"/>
                </a:solidFill>
              </a:rPr>
              <a:t>पलवल में मूल भाव को स्पष्ट किया जाता है। इसमें विस्तार की कोई सीमा नहीं होती। इसमें कई अनुच्छेद हो सकते हैं।</a:t>
            </a:r>
            <a:endParaRPr lang="en-US">
              <a:solidFill>
                <a:srgbClr val="002060"/>
              </a:solidFill>
            </a:endParaRPr>
          </a:p>
        </p:txBody>
      </p:sp>
    </p:spTree>
    <p:extLst>
      <p:ext uri="{BB962C8B-B14F-4D97-AF65-F5344CB8AC3E}">
        <p14:creationId xmlns:p14="http://schemas.microsoft.com/office/powerpoint/2010/main" val="987482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7898E-F779-31A0-43E3-416FB9A9CDE1}"/>
              </a:ext>
            </a:extLst>
          </p:cNvPr>
          <p:cNvSpPr>
            <a:spLocks noGrp="1"/>
          </p:cNvSpPr>
          <p:nvPr>
            <p:ph type="title"/>
          </p:nvPr>
        </p:nvSpPr>
        <p:spPr/>
        <p:txBody>
          <a:bodyPr/>
          <a:lstStyle/>
          <a:p>
            <a:pPr algn="ctr"/>
            <a:r>
              <a:rPr lang="en-IN" b="1">
                <a:solidFill>
                  <a:srgbClr val="FF0000"/>
                </a:solidFill>
              </a:rPr>
              <a:t>पल्लवन के सिद्धांत</a:t>
            </a:r>
            <a:endParaRPr lang="en-US" b="1">
              <a:solidFill>
                <a:srgbClr val="FF0000"/>
              </a:solidFill>
            </a:endParaRPr>
          </a:p>
        </p:txBody>
      </p:sp>
      <p:sp>
        <p:nvSpPr>
          <p:cNvPr id="3" name="Content Placeholder 2">
            <a:extLst>
              <a:ext uri="{FF2B5EF4-FFF2-40B4-BE49-F238E27FC236}">
                <a16:creationId xmlns:a16="http://schemas.microsoft.com/office/drawing/2014/main" id="{3830474F-EF47-88B3-4CCD-8F7A2729EFDA}"/>
              </a:ext>
            </a:extLst>
          </p:cNvPr>
          <p:cNvSpPr>
            <a:spLocks noGrp="1"/>
          </p:cNvSpPr>
          <p:nvPr>
            <p:ph idx="1"/>
          </p:nvPr>
        </p:nvSpPr>
        <p:spPr/>
        <p:txBody>
          <a:bodyPr/>
          <a:lstStyle/>
          <a:p>
            <a:pPr marL="0" indent="0" algn="ctr">
              <a:buNone/>
            </a:pPr>
            <a:r>
              <a:rPr lang="en-IN">
                <a:solidFill>
                  <a:srgbClr val="002060"/>
                </a:solidFill>
              </a:rPr>
              <a:t> ‌‌पल्लवन के प्रमुख सिद्धांत निम्नलिखित हैं-</a:t>
            </a:r>
          </a:p>
          <a:p>
            <a:pPr marL="514350" indent="-514350">
              <a:buFont typeface="+mj-lt"/>
              <a:buAutoNum type="arabicPeriod"/>
            </a:pPr>
            <a:r>
              <a:rPr lang="en-IN">
                <a:solidFill>
                  <a:srgbClr val="002060"/>
                </a:solidFill>
              </a:rPr>
              <a:t>पल्लवन सदैव व्यास शैली में ही होना चाहिए।</a:t>
            </a:r>
          </a:p>
          <a:p>
            <a:pPr marL="514350" indent="-514350">
              <a:buFont typeface="+mj-lt"/>
              <a:buAutoNum type="arabicPeriod"/>
            </a:pPr>
            <a:r>
              <a:rPr lang="en-IN">
                <a:solidFill>
                  <a:srgbClr val="002060"/>
                </a:solidFill>
              </a:rPr>
              <a:t>पल्लवन में विचारों की क्रमबद्धता  अति आवश्यक है।</a:t>
            </a:r>
          </a:p>
          <a:p>
            <a:pPr marL="514350" indent="-514350">
              <a:buFont typeface="+mj-lt"/>
              <a:buAutoNum type="arabicPeriod"/>
            </a:pPr>
            <a:r>
              <a:rPr lang="en-IN">
                <a:solidFill>
                  <a:srgbClr val="002060"/>
                </a:solidFill>
              </a:rPr>
              <a:t>पल्लवन में सरल शब्दावली का ही प्रयोग करना चाहिए।</a:t>
            </a:r>
          </a:p>
          <a:p>
            <a:pPr marL="514350" indent="-514350">
              <a:buFont typeface="+mj-lt"/>
              <a:buAutoNum type="arabicPeriod"/>
            </a:pPr>
            <a:r>
              <a:rPr lang="en-IN">
                <a:solidFill>
                  <a:srgbClr val="002060"/>
                </a:solidFill>
              </a:rPr>
              <a:t>पल्लवन की भाषा शुद्ध ,सरल और संयत होनी चाहिए</a:t>
            </a:r>
          </a:p>
          <a:p>
            <a:pPr marL="514350" indent="-514350">
              <a:buFont typeface="+mj-lt"/>
              <a:buAutoNum type="arabicPeriod"/>
            </a:pPr>
            <a:r>
              <a:rPr lang="en-IN">
                <a:solidFill>
                  <a:srgbClr val="002060"/>
                </a:solidFill>
              </a:rPr>
              <a:t> पल्लवन में अनावश्यक विस्तार ना हो</a:t>
            </a:r>
            <a:endParaRPr lang="en-US">
              <a:solidFill>
                <a:srgbClr val="002060"/>
              </a:solidFill>
            </a:endParaRPr>
          </a:p>
        </p:txBody>
      </p:sp>
    </p:spTree>
    <p:extLst>
      <p:ext uri="{BB962C8B-B14F-4D97-AF65-F5344CB8AC3E}">
        <p14:creationId xmlns:p14="http://schemas.microsoft.com/office/powerpoint/2010/main" val="3122900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0B807-34C3-5BB5-B14C-7B24E3F6F139}"/>
              </a:ext>
            </a:extLst>
          </p:cNvPr>
          <p:cNvSpPr>
            <a:spLocks noGrp="1"/>
          </p:cNvSpPr>
          <p:nvPr>
            <p:ph type="title"/>
          </p:nvPr>
        </p:nvSpPr>
        <p:spPr/>
        <p:txBody>
          <a:bodyPr/>
          <a:lstStyle/>
          <a:p>
            <a:pPr algn="ctr"/>
            <a:r>
              <a:rPr lang="en-IN" b="1">
                <a:solidFill>
                  <a:srgbClr val="FF0000"/>
                </a:solidFill>
              </a:rPr>
              <a:t>पल्लवन और निबंध लेखन में अंतर</a:t>
            </a:r>
            <a:endParaRPr lang="en-US" b="1">
              <a:solidFill>
                <a:srgbClr val="FF0000"/>
              </a:solidFill>
            </a:endParaRPr>
          </a:p>
        </p:txBody>
      </p:sp>
      <p:sp>
        <p:nvSpPr>
          <p:cNvPr id="3" name="Content Placeholder 2">
            <a:extLst>
              <a:ext uri="{FF2B5EF4-FFF2-40B4-BE49-F238E27FC236}">
                <a16:creationId xmlns:a16="http://schemas.microsoft.com/office/drawing/2014/main" id="{567F898B-3BE4-6E14-44F0-29CEDA4ECDCF}"/>
              </a:ext>
            </a:extLst>
          </p:cNvPr>
          <p:cNvSpPr>
            <a:spLocks noGrp="1"/>
          </p:cNvSpPr>
          <p:nvPr>
            <p:ph idx="1"/>
          </p:nvPr>
        </p:nvSpPr>
        <p:spPr/>
        <p:txBody>
          <a:bodyPr/>
          <a:lstStyle/>
          <a:p>
            <a:r>
              <a:rPr lang="en-IN">
                <a:solidFill>
                  <a:srgbClr val="002060"/>
                </a:solidFill>
              </a:rPr>
              <a:t>पल्लवन तथा निबंध लेखन में पर्याप्त अंतर होता है। एक अच्छे वाक्यांश या अनुच्छेद लिखने के लिए पल्लवन और निबंध लेखन के अंतर को समझना अत्यंत आवश्यक है।</a:t>
            </a:r>
          </a:p>
          <a:p>
            <a:pPr marL="514350" indent="-514350">
              <a:buFont typeface="+mj-lt"/>
              <a:buAutoNum type="arabicPeriod"/>
            </a:pPr>
            <a:r>
              <a:rPr lang="en-IN">
                <a:solidFill>
                  <a:srgbClr val="002060"/>
                </a:solidFill>
              </a:rPr>
              <a:t>निबंध में भूमिका , विकास तथा उप संहार होता है, किंतु पल्लवन में लेखक प्रथम वाक्य से ही विचार का विस्तार उसके सभी आयामों के साथ होता है।</a:t>
            </a:r>
          </a:p>
          <a:p>
            <a:pPr marL="514350" indent="-514350">
              <a:buFont typeface="+mj-lt"/>
              <a:buAutoNum type="arabicPeriod"/>
            </a:pPr>
            <a:r>
              <a:rPr lang="en-IN">
                <a:solidFill>
                  <a:srgbClr val="002060"/>
                </a:solidFill>
              </a:rPr>
              <a:t>पल्लवन में किसी सूक्ति या वाक्यांश के विस्तारीकरण की एक निश्चित सीमा होती है, उस सीमा से अधिक बड़ा पल्लवन नहीं किया जा सकता लेकिन निबंध लेखन में ऐसी कोई सीमा नहीं होती।</a:t>
            </a:r>
          </a:p>
          <a:p>
            <a:pPr marL="514350" indent="-514350">
              <a:buFont typeface="+mj-lt"/>
              <a:buAutoNum type="arabicPeriod"/>
            </a:pPr>
            <a:r>
              <a:rPr lang="en-IN">
                <a:solidFill>
                  <a:srgbClr val="002060"/>
                </a:solidFill>
              </a:rPr>
              <a:t>पलवल में सदैव व्यास शैली का प्रयोग किया जाता है, जबकि निबंध लेखन में अन्य कई प्रकार की शैलियों का प्रयोग भी किया जा सकता है।</a:t>
            </a:r>
          </a:p>
          <a:p>
            <a:pPr marL="514350" indent="-514350">
              <a:buFont typeface="+mj-lt"/>
              <a:buAutoNum type="arabicPeriod"/>
            </a:pPr>
            <a:endParaRPr lang="en-US">
              <a:solidFill>
                <a:srgbClr val="002060"/>
              </a:solidFill>
            </a:endParaRPr>
          </a:p>
        </p:txBody>
      </p:sp>
    </p:spTree>
    <p:extLst>
      <p:ext uri="{BB962C8B-B14F-4D97-AF65-F5344CB8AC3E}">
        <p14:creationId xmlns:p14="http://schemas.microsoft.com/office/powerpoint/2010/main" val="3703874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5C4E9-B199-B994-9172-C4CDB051EA1C}"/>
              </a:ext>
            </a:extLst>
          </p:cNvPr>
          <p:cNvSpPr>
            <a:spLocks noGrp="1"/>
          </p:cNvSpPr>
          <p:nvPr>
            <p:ph type="title"/>
          </p:nvPr>
        </p:nvSpPr>
        <p:spPr/>
        <p:txBody>
          <a:bodyPr/>
          <a:lstStyle/>
          <a:p>
            <a:pPr algn="ctr"/>
            <a:r>
              <a:rPr lang="en-IN" b="1">
                <a:solidFill>
                  <a:srgbClr val="FF0000"/>
                </a:solidFill>
              </a:rPr>
              <a:t>प्रतिवेदन का अर्थ</a:t>
            </a:r>
            <a:endParaRPr lang="en-US" b="1">
              <a:solidFill>
                <a:srgbClr val="FF0000"/>
              </a:solidFill>
            </a:endParaRPr>
          </a:p>
        </p:txBody>
      </p:sp>
      <p:sp>
        <p:nvSpPr>
          <p:cNvPr id="3" name="Content Placeholder 2">
            <a:extLst>
              <a:ext uri="{FF2B5EF4-FFF2-40B4-BE49-F238E27FC236}">
                <a16:creationId xmlns:a16="http://schemas.microsoft.com/office/drawing/2014/main" id="{F95AA241-CE30-B02B-F6A9-ED4E3A632890}"/>
              </a:ext>
            </a:extLst>
          </p:cNvPr>
          <p:cNvSpPr>
            <a:spLocks noGrp="1"/>
          </p:cNvSpPr>
          <p:nvPr>
            <p:ph idx="1"/>
          </p:nvPr>
        </p:nvSpPr>
        <p:spPr/>
        <p:txBody>
          <a:bodyPr/>
          <a:lstStyle/>
          <a:p>
            <a:r>
              <a:rPr lang="en-IN">
                <a:solidFill>
                  <a:srgbClr val="002060"/>
                </a:solidFill>
              </a:rPr>
              <a:t>किसी विशेष घटना, अधिवेशन की कार्यवाही ,दंगा, लूटपाट, आर्थिक अथवा राजनैतिक अपराध तथा महत्वपूर्ण सम्मेलनों आदि का समीक्षात्मक विवरण प्रस्तुत करना प्रतिवेदन कहलाता है।</a:t>
            </a:r>
          </a:p>
          <a:p>
            <a:pPr marL="0" indent="0">
              <a:buNone/>
            </a:pPr>
            <a:r>
              <a:rPr lang="en-IN">
                <a:solidFill>
                  <a:srgbClr val="002060"/>
                </a:solidFill>
              </a:rPr>
              <a:t>          प्राय: तीज- त्यौहारों पर होने वाले समारोहों का विवरण प्रस्तुत करना भी          प्रतिवेदन की श्रेणी में आता है।</a:t>
            </a:r>
            <a:endParaRPr lang="en-US">
              <a:solidFill>
                <a:srgbClr val="002060"/>
              </a:solidFill>
            </a:endParaRPr>
          </a:p>
        </p:txBody>
      </p:sp>
    </p:spTree>
    <p:extLst>
      <p:ext uri="{BB962C8B-B14F-4D97-AF65-F5344CB8AC3E}">
        <p14:creationId xmlns:p14="http://schemas.microsoft.com/office/powerpoint/2010/main" val="341309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B6C4-0A04-EA7E-5B30-B7844E0D7B99}"/>
              </a:ext>
            </a:extLst>
          </p:cNvPr>
          <p:cNvSpPr>
            <a:spLocks noGrp="1"/>
          </p:cNvSpPr>
          <p:nvPr>
            <p:ph type="title"/>
          </p:nvPr>
        </p:nvSpPr>
        <p:spPr/>
        <p:txBody>
          <a:bodyPr/>
          <a:lstStyle/>
          <a:p>
            <a:pPr algn="ctr"/>
            <a:r>
              <a:rPr lang="en-IN" b="1">
                <a:solidFill>
                  <a:srgbClr val="FF0000"/>
                </a:solidFill>
              </a:rPr>
              <a:t>सामान्य परिचय</a:t>
            </a:r>
            <a:endParaRPr lang="en-US" b="1">
              <a:solidFill>
                <a:srgbClr val="FF0000"/>
              </a:solidFill>
            </a:endParaRPr>
          </a:p>
        </p:txBody>
      </p:sp>
      <p:sp>
        <p:nvSpPr>
          <p:cNvPr id="3" name="Content Placeholder 2">
            <a:extLst>
              <a:ext uri="{FF2B5EF4-FFF2-40B4-BE49-F238E27FC236}">
                <a16:creationId xmlns:a16="http://schemas.microsoft.com/office/drawing/2014/main" id="{F58610AF-39F0-6E70-620E-9E0B241D45F0}"/>
              </a:ext>
            </a:extLst>
          </p:cNvPr>
          <p:cNvSpPr>
            <a:spLocks noGrp="1"/>
          </p:cNvSpPr>
          <p:nvPr>
            <p:ph idx="1"/>
          </p:nvPr>
        </p:nvSpPr>
        <p:spPr/>
        <p:txBody>
          <a:bodyPr/>
          <a:lstStyle/>
          <a:p>
            <a:r>
              <a:rPr lang="en-IN">
                <a:solidFill>
                  <a:srgbClr val="002060"/>
                </a:solidFill>
              </a:rPr>
              <a:t>हिंदी पत्रकारिता तथा दूरसंचार आदि में भी घटनाओं की जानकारी तथा मामलों की खोजबीन आदि को प्रस्तुत करने के लिए ‘रिपोर्टिंग’ का सहारा लिया जाता है हिंदी साहित्य में रिपोर्ताज के रूप में एक स्वतंत्र विधा ही मौजूद है जिसके अंतर्गत घटनाओं के यथा तथ्य वर्णन के सहारे कहानियां, नाटक या उपन्यास लिखे जाते हैं साहित्य क्षेत्र में ‘रिपोर्ट’ के साहित्यिक एवं कलात्मक रूप को ही ‘रिपोर्ताज’ शैली कहा जाता है।</a:t>
            </a:r>
            <a:endParaRPr lang="en-US">
              <a:solidFill>
                <a:srgbClr val="002060"/>
              </a:solidFill>
            </a:endParaRPr>
          </a:p>
        </p:txBody>
      </p:sp>
    </p:spTree>
    <p:extLst>
      <p:ext uri="{BB962C8B-B14F-4D97-AF65-F5344CB8AC3E}">
        <p14:creationId xmlns:p14="http://schemas.microsoft.com/office/powerpoint/2010/main" val="3445009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0B1EA-882C-3A85-EE7F-8F42D8A76177}"/>
              </a:ext>
            </a:extLst>
          </p:cNvPr>
          <p:cNvSpPr>
            <a:spLocks noGrp="1"/>
          </p:cNvSpPr>
          <p:nvPr>
            <p:ph type="title"/>
          </p:nvPr>
        </p:nvSpPr>
        <p:spPr/>
        <p:txBody>
          <a:bodyPr/>
          <a:lstStyle/>
          <a:p>
            <a:pPr algn="ctr"/>
            <a:r>
              <a:rPr lang="en-IN" b="1">
                <a:solidFill>
                  <a:srgbClr val="FF0000"/>
                </a:solidFill>
              </a:rPr>
              <a:t>प्रतिवेदन प्रयोग</a:t>
            </a:r>
            <a:endParaRPr lang="en-US" b="1">
              <a:solidFill>
                <a:srgbClr val="FF0000"/>
              </a:solidFill>
            </a:endParaRPr>
          </a:p>
        </p:txBody>
      </p:sp>
      <p:sp>
        <p:nvSpPr>
          <p:cNvPr id="3" name="Content Placeholder 2">
            <a:extLst>
              <a:ext uri="{FF2B5EF4-FFF2-40B4-BE49-F238E27FC236}">
                <a16:creationId xmlns:a16="http://schemas.microsoft.com/office/drawing/2014/main" id="{B4C04377-CCF6-9749-88BA-273D5FE332A5}"/>
              </a:ext>
            </a:extLst>
          </p:cNvPr>
          <p:cNvSpPr>
            <a:spLocks noGrp="1"/>
          </p:cNvSpPr>
          <p:nvPr>
            <p:ph idx="1"/>
          </p:nvPr>
        </p:nvSpPr>
        <p:spPr/>
        <p:txBody>
          <a:bodyPr/>
          <a:lstStyle/>
          <a:p>
            <a:r>
              <a:rPr lang="en-IN">
                <a:solidFill>
                  <a:srgbClr val="002060"/>
                </a:solidFill>
              </a:rPr>
              <a:t>विभिन्न सरकारी मंत्रालयों ,विभागों ,संस्थाओं तथा कंपनियों आदि के प्रशासन में सामान्यता: प्रतिवेदन का प्रयोग और प्रचलन हो रहा है। प्रतिवेदन एक विवरण है जो किसी प्रश्न के उत्तर या जांच के फल स्वरुप प्रस्तुत किया जाता है इसमें किसी निर्दिष्ट विषय पर पूरी पूछताछ की ठोस और पूरी जानकारी रहती है। साथ ही मामले को समझाने या उसका सुधार करने या उसके बारे में कुछ निष्कर्ष निकालकर सिफारिशें की जाती हैं ऐसा विवरण लिखित भी हो सकता है और मौखिक भी ,परंतु लिखित रूप अधिक सुगठित और स्थाई होता है।</a:t>
            </a:r>
            <a:endParaRPr lang="en-US">
              <a:solidFill>
                <a:srgbClr val="002060"/>
              </a:solidFill>
            </a:endParaRPr>
          </a:p>
        </p:txBody>
      </p:sp>
    </p:spTree>
    <p:extLst>
      <p:ext uri="{BB962C8B-B14F-4D97-AF65-F5344CB8AC3E}">
        <p14:creationId xmlns:p14="http://schemas.microsoft.com/office/powerpoint/2010/main" val="21826829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0</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Unit -4</vt:lpstr>
      <vt:lpstr>प्रारूपण का अर्थ</vt:lpstr>
      <vt:lpstr>सामान्य परिचय</vt:lpstr>
      <vt:lpstr>प्रारूपण लेखन की पद्धति</vt:lpstr>
      <vt:lpstr>टिप्पण का अर्थ</vt:lpstr>
      <vt:lpstr>सामान्य परिचय</vt:lpstr>
      <vt:lpstr>टिप्पण के प्रकार</vt:lpstr>
      <vt:lpstr>टिप्पणी की प्रमुख विशेषताएं</vt:lpstr>
      <vt:lpstr>टिप्पण लेखन की पद्धति</vt:lpstr>
      <vt:lpstr>टिप्पण और टिप्पणी में अंतर</vt:lpstr>
      <vt:lpstr>संक्षेपण का अर्थ</vt:lpstr>
      <vt:lpstr>सामान्य परिचय</vt:lpstr>
      <vt:lpstr>संक्षेपण की पद्धति</vt:lpstr>
      <vt:lpstr>पल्लवन का अर्थ</vt:lpstr>
      <vt:lpstr>सामान्य परिचय</vt:lpstr>
      <vt:lpstr>पल्लवन के सिद्धांत</vt:lpstr>
      <vt:lpstr>पल्लवन और निबंध लेखन में अंतर</vt:lpstr>
      <vt:lpstr>प्रतिवेदन का अर्थ</vt:lpstr>
      <vt:lpstr>सामान्य परिचय</vt:lpstr>
      <vt:lpstr>प्रतिवेदन प्रयोग</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प्रारूपण टिप्पण संक्षेपण पल्लवन एवं प्रतिवेदन</dc:title>
  <dc:creator>Unknown User</dc:creator>
  <cp:lastModifiedBy>Unknown User</cp:lastModifiedBy>
  <cp:revision>5</cp:revision>
  <dcterms:created xsi:type="dcterms:W3CDTF">2022-05-26T05:53:26Z</dcterms:created>
  <dcterms:modified xsi:type="dcterms:W3CDTF">2022-05-28T07:30:34Z</dcterms:modified>
</cp:coreProperties>
</file>