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48640-AFB9-A5A3-66C9-E6061B1D84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3CCB443-874D-0A02-680A-4ACA4C5719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C554F3-DEE7-F36F-08CD-D7D14ECC0821}"/>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5" name="Footer Placeholder 4">
            <a:extLst>
              <a:ext uri="{FF2B5EF4-FFF2-40B4-BE49-F238E27FC236}">
                <a16:creationId xmlns:a16="http://schemas.microsoft.com/office/drawing/2014/main" id="{4B9A32A4-3734-84B7-8B2A-7302C75D4D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652CC1-A2BE-F7D3-E85A-5535A0FB6FC3}"/>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1912230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8FA5B-A1B4-8308-E79B-C8434F0B65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E1D3A1-A3BF-8FD7-B2C6-F6EABDF2031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12DB3A-BA11-1687-A415-AB3DD3713770}"/>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5" name="Footer Placeholder 4">
            <a:extLst>
              <a:ext uri="{FF2B5EF4-FFF2-40B4-BE49-F238E27FC236}">
                <a16:creationId xmlns:a16="http://schemas.microsoft.com/office/drawing/2014/main" id="{4C54A631-6F36-1029-81E4-4B9EBB6E39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70D3A2-AFE3-DEDF-503B-113734FA93A6}"/>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716207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B71B2-54A2-CF4F-ECAF-45C5C558EEA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227E92-266D-7792-D259-11439DEB8A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383062B-6EF2-1C10-353D-290B47322AC7}"/>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5" name="Footer Placeholder 4">
            <a:extLst>
              <a:ext uri="{FF2B5EF4-FFF2-40B4-BE49-F238E27FC236}">
                <a16:creationId xmlns:a16="http://schemas.microsoft.com/office/drawing/2014/main" id="{794AF90C-4607-8B0F-A97D-7C47018DB8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A98D54-09CE-648A-B95F-791AC8D80416}"/>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1316099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FAACA-83A1-10EC-4C9F-72784C464B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6DF22F-13B0-AE3E-3146-A4E2E63A717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8D01203-84CB-AB7A-DD94-A9CB7BA0EA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908A4A6-8E3A-FDD2-F6CA-BD35A5C61CCD}"/>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6" name="Footer Placeholder 5">
            <a:extLst>
              <a:ext uri="{FF2B5EF4-FFF2-40B4-BE49-F238E27FC236}">
                <a16:creationId xmlns:a16="http://schemas.microsoft.com/office/drawing/2014/main" id="{E5EB4AF3-C30A-B33D-6061-C45569346E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FAAF77-F455-858E-4A88-2AE647D81A22}"/>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637161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E006B-1D9B-4042-4991-B6CE7E03E6C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36725ED-C8DF-CE1C-ACC0-5550013EF0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30BA46-8D9A-7EB0-CDCE-FF92769B31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4E95E5-6057-2358-9AFF-CC1E746596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1E4FFCD-5301-51CC-8E6F-FF5842D0C3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70C041-D4F4-2079-7917-2E7AC1ECEF41}"/>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8" name="Footer Placeholder 7">
            <a:extLst>
              <a:ext uri="{FF2B5EF4-FFF2-40B4-BE49-F238E27FC236}">
                <a16:creationId xmlns:a16="http://schemas.microsoft.com/office/drawing/2014/main" id="{DB941963-F08E-E041-59B0-52B5BDB76F1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BAF276-146E-3786-546F-3A46032EC5C0}"/>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824510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42B27-3724-CD4E-64A9-27D81011A3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1767A4-81E5-35D3-391C-10E54C48D543}"/>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4" name="Footer Placeholder 3">
            <a:extLst>
              <a:ext uri="{FF2B5EF4-FFF2-40B4-BE49-F238E27FC236}">
                <a16:creationId xmlns:a16="http://schemas.microsoft.com/office/drawing/2014/main" id="{EC853364-DC93-10C5-E3FB-2BA89A387C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2B871B-6038-0EF1-A670-CFEE931CBC19}"/>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3181839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053777-9E3B-AF76-E44D-DB17CA33410A}"/>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3" name="Footer Placeholder 2">
            <a:extLst>
              <a:ext uri="{FF2B5EF4-FFF2-40B4-BE49-F238E27FC236}">
                <a16:creationId xmlns:a16="http://schemas.microsoft.com/office/drawing/2014/main" id="{5E2A527A-F478-F13D-52B0-44157291EA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77CAEB-6BBC-8EEF-167E-1437FEDD6B92}"/>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4131316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B117-13A4-CA39-44CD-9B1B232A0C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12E6EC-9FCB-4DBF-4B3A-2D562CA637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743A4A2-94A2-0754-6CEF-7632A9F876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E74F3FE-AA81-5F5A-38F6-05AF0B79DACD}"/>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6" name="Footer Placeholder 5">
            <a:extLst>
              <a:ext uri="{FF2B5EF4-FFF2-40B4-BE49-F238E27FC236}">
                <a16:creationId xmlns:a16="http://schemas.microsoft.com/office/drawing/2014/main" id="{90B01E28-49CE-334F-57F3-78C94C3912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EB966E-1BCB-4339-6C7A-01D09C9052A7}"/>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8953466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6EE63-C1E3-DF41-5AB7-A902B5B8BC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5D46414-E287-11B2-98A6-D85A849BD5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D8F677-1F76-DE9E-15CD-863CB933AF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4F53A-C8BD-7BC7-3974-6E8D5472D53A}"/>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6" name="Footer Placeholder 5">
            <a:extLst>
              <a:ext uri="{FF2B5EF4-FFF2-40B4-BE49-F238E27FC236}">
                <a16:creationId xmlns:a16="http://schemas.microsoft.com/office/drawing/2014/main" id="{5B76B701-A891-8527-365D-9821F8D757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D10FA1-0411-1FE7-F5F0-916AD5865432}"/>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2644258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C6E04-A63A-E5A6-1630-1E8D3F32C9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1D27AA-795C-2C63-C784-A5FE9C945A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2F434-36BB-7144-45B5-31233C81D60C}"/>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5" name="Footer Placeholder 4">
            <a:extLst>
              <a:ext uri="{FF2B5EF4-FFF2-40B4-BE49-F238E27FC236}">
                <a16:creationId xmlns:a16="http://schemas.microsoft.com/office/drawing/2014/main" id="{3A9BECBA-B4D2-B816-B90C-1DC46AFA0C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231B18-B69D-0F96-A871-5E301F29CBBF}"/>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3325397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4B6BE6-FE52-7E0B-0A3F-809227B65C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36AD6-B24B-D2BC-E180-18B6740AEE2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A440B1-56D8-AD81-F810-76C41E4A2115}"/>
              </a:ext>
            </a:extLst>
          </p:cNvPr>
          <p:cNvSpPr>
            <a:spLocks noGrp="1"/>
          </p:cNvSpPr>
          <p:nvPr>
            <p:ph type="dt" sz="half" idx="10"/>
          </p:nvPr>
        </p:nvSpPr>
        <p:spPr/>
        <p:txBody>
          <a:bodyPr/>
          <a:lstStyle/>
          <a:p>
            <a:fld id="{F542C66E-37E0-BF4D-8A3D-4E7D47874795}" type="datetimeFigureOut">
              <a:rPr lang="en-US"/>
              <a:t>5/28/2022</a:t>
            </a:fld>
            <a:endParaRPr lang="en-US"/>
          </a:p>
        </p:txBody>
      </p:sp>
      <p:sp>
        <p:nvSpPr>
          <p:cNvPr id="5" name="Footer Placeholder 4">
            <a:extLst>
              <a:ext uri="{FF2B5EF4-FFF2-40B4-BE49-F238E27FC236}">
                <a16:creationId xmlns:a16="http://schemas.microsoft.com/office/drawing/2014/main" id="{6CC7D46D-9C6D-51BE-4078-4DCDDD4FC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5C9186-6CD2-21D0-99DD-444F0AB510E1}"/>
              </a:ext>
            </a:extLst>
          </p:cNvPr>
          <p:cNvSpPr>
            <a:spLocks noGrp="1"/>
          </p:cNvSpPr>
          <p:nvPr>
            <p:ph type="sldNum" sz="quarter" idx="12"/>
          </p:nvPr>
        </p:nvSpPr>
        <p:spPr/>
        <p:txBody>
          <a:bodyPr/>
          <a:lstStyle/>
          <a:p>
            <a:fld id="{148D739B-009B-C049-AEAC-967A4AC6565C}" type="slidenum">
              <a:rPr lang="en-US"/>
              <a:t>‹#›</a:t>
            </a:fld>
            <a:endParaRPr lang="en-US"/>
          </a:p>
        </p:txBody>
      </p:sp>
    </p:spTree>
    <p:extLst>
      <p:ext uri="{BB962C8B-B14F-4D97-AF65-F5344CB8AC3E}">
        <p14:creationId xmlns:p14="http://schemas.microsoft.com/office/powerpoint/2010/main" val="998715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5951D4-E60F-82EC-15EE-F98F60C5FA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6EE07B-1D67-FB34-B2B1-F60CFE4957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6BEAA7-E353-98AC-5663-E26B4FC62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42C66E-37E0-BF4D-8A3D-4E7D47874795}" type="datetimeFigureOut">
              <a:rPr lang="en-US"/>
              <a:t>5/28/2022</a:t>
            </a:fld>
            <a:endParaRPr lang="en-US"/>
          </a:p>
        </p:txBody>
      </p:sp>
      <p:sp>
        <p:nvSpPr>
          <p:cNvPr id="5" name="Footer Placeholder 4">
            <a:extLst>
              <a:ext uri="{FF2B5EF4-FFF2-40B4-BE49-F238E27FC236}">
                <a16:creationId xmlns:a16="http://schemas.microsoft.com/office/drawing/2014/main" id="{FF260163-5ABF-F5CE-D74C-19283DA297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FDDBE8-500D-7FEB-E558-AE1F8817E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8D739B-009B-C049-AEAC-967A4AC6565C}" type="slidenum">
              <a:rPr lang="en-US"/>
              <a:t>‹#›</a:t>
            </a:fld>
            <a:endParaRPr lang="en-US"/>
          </a:p>
        </p:txBody>
      </p:sp>
    </p:spTree>
    <p:extLst>
      <p:ext uri="{BB962C8B-B14F-4D97-AF65-F5344CB8AC3E}">
        <p14:creationId xmlns:p14="http://schemas.microsoft.com/office/powerpoint/2010/main" val="13428763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16ECF-3AB6-A364-C223-7D316DEA840B}"/>
              </a:ext>
            </a:extLst>
          </p:cNvPr>
          <p:cNvSpPr>
            <a:spLocks noGrp="1"/>
          </p:cNvSpPr>
          <p:nvPr>
            <p:ph type="ctrTitle"/>
          </p:nvPr>
        </p:nvSpPr>
        <p:spPr>
          <a:xfrm>
            <a:off x="1256109" y="-449262"/>
            <a:ext cx="9144000" cy="2387600"/>
          </a:xfrm>
        </p:spPr>
        <p:txBody>
          <a:bodyPr/>
          <a:lstStyle/>
          <a:p>
            <a:r>
              <a:rPr lang="en-IN" b="1">
                <a:solidFill>
                  <a:srgbClr val="FF0000"/>
                </a:solidFill>
              </a:rPr>
              <a:t>Unit -3</a:t>
            </a:r>
            <a:endParaRPr lang="en-US" b="1">
              <a:solidFill>
                <a:srgbClr val="FF0000"/>
              </a:solidFill>
            </a:endParaRPr>
          </a:p>
        </p:txBody>
      </p:sp>
      <p:sp>
        <p:nvSpPr>
          <p:cNvPr id="3" name="Subtitle 2">
            <a:extLst>
              <a:ext uri="{FF2B5EF4-FFF2-40B4-BE49-F238E27FC236}">
                <a16:creationId xmlns:a16="http://schemas.microsoft.com/office/drawing/2014/main" id="{AEDB4EC9-51E7-C092-FBC5-CFF10CDB13D2}"/>
              </a:ext>
            </a:extLst>
          </p:cNvPr>
          <p:cNvSpPr>
            <a:spLocks noGrp="1"/>
          </p:cNvSpPr>
          <p:nvPr>
            <p:ph type="subTitle" idx="1"/>
          </p:nvPr>
        </p:nvSpPr>
        <p:spPr>
          <a:xfrm>
            <a:off x="1256109" y="3263901"/>
            <a:ext cx="9144000" cy="1655762"/>
          </a:xfrm>
        </p:spPr>
        <p:txBody>
          <a:bodyPr>
            <a:normAutofit/>
          </a:bodyPr>
          <a:lstStyle/>
          <a:p>
            <a:r>
              <a:rPr lang="en-IN" sz="4000" b="1">
                <a:solidFill>
                  <a:srgbClr val="FF0000"/>
                </a:solidFill>
              </a:rPr>
              <a:t>कार्यालयी हिंदी पत्राचार</a:t>
            </a:r>
            <a:endParaRPr lang="en-US" sz="4000" b="1">
              <a:solidFill>
                <a:srgbClr val="FF0000"/>
              </a:solidFill>
            </a:endParaRPr>
          </a:p>
        </p:txBody>
      </p:sp>
    </p:spTree>
    <p:extLst>
      <p:ext uri="{BB962C8B-B14F-4D97-AF65-F5344CB8AC3E}">
        <p14:creationId xmlns:p14="http://schemas.microsoft.com/office/powerpoint/2010/main" val="1248900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F078-D8C6-107A-3FBE-20084361D71A}"/>
              </a:ext>
            </a:extLst>
          </p:cNvPr>
          <p:cNvSpPr>
            <a:spLocks noGrp="1"/>
          </p:cNvSpPr>
          <p:nvPr>
            <p:ph type="title"/>
          </p:nvPr>
        </p:nvSpPr>
        <p:spPr/>
        <p:txBody>
          <a:bodyPr/>
          <a:lstStyle/>
          <a:p>
            <a:r>
              <a:rPr lang="en-IN">
                <a:solidFill>
                  <a:srgbClr val="FF0000"/>
                </a:solidFill>
              </a:rPr>
              <a:t>आवेदन पत्र</a:t>
            </a:r>
            <a:endParaRPr lang="en-US">
              <a:solidFill>
                <a:srgbClr val="FF0000"/>
              </a:solidFill>
            </a:endParaRPr>
          </a:p>
        </p:txBody>
      </p:sp>
      <p:sp>
        <p:nvSpPr>
          <p:cNvPr id="3" name="Content Placeholder 2">
            <a:extLst>
              <a:ext uri="{FF2B5EF4-FFF2-40B4-BE49-F238E27FC236}">
                <a16:creationId xmlns:a16="http://schemas.microsoft.com/office/drawing/2014/main" id="{029F3CE2-D58C-2AA0-133D-3E2B52C692A6}"/>
              </a:ext>
            </a:extLst>
          </p:cNvPr>
          <p:cNvSpPr>
            <a:spLocks noGrp="1"/>
          </p:cNvSpPr>
          <p:nvPr>
            <p:ph idx="1"/>
          </p:nvPr>
        </p:nvSpPr>
        <p:spPr/>
        <p:txBody>
          <a:bodyPr>
            <a:normAutofit lnSpcReduction="10000"/>
          </a:bodyPr>
          <a:lstStyle/>
          <a:p>
            <a:r>
              <a:rPr lang="en-IN">
                <a:solidFill>
                  <a:srgbClr val="002060"/>
                </a:solidFill>
              </a:rPr>
              <a:t>आवेदन पत्र आप किसी को तब लिखते है जब आपको किसी भी व्यक्ति से कोई आग्रह या कोई निवेदन करना हो अथवा जब हम किसी व्यक्ति को किसी भी चीज के लिए आवेदन करते है, तब आवेदन पत्र लिखे जाते है। अपने से किसी बड़े अधिकारी को लिखा जाने वाला पत्र आवेदन - पत्र कहलाता है</a:t>
            </a:r>
          </a:p>
          <a:p>
            <a:endParaRPr lang="en-IN">
              <a:solidFill>
                <a:srgbClr val="002060"/>
              </a:solidFill>
            </a:endParaRPr>
          </a:p>
          <a:p>
            <a:r>
              <a:rPr lang="en-IN" b="1">
                <a:solidFill>
                  <a:srgbClr val="002060"/>
                </a:solidFill>
              </a:rPr>
              <a:t>आवेदन पत्र के प्रकार</a:t>
            </a:r>
            <a:endParaRPr lang="en-IN">
              <a:solidFill>
                <a:srgbClr val="002060"/>
              </a:solidFill>
            </a:endParaRPr>
          </a:p>
          <a:p>
            <a:r>
              <a:rPr lang="en-IN">
                <a:solidFill>
                  <a:srgbClr val="002060"/>
                </a:solidFill>
              </a:rPr>
              <a:t>छात्रों के आवेदन- पत्र</a:t>
            </a:r>
          </a:p>
          <a:p>
            <a:r>
              <a:rPr lang="en-IN">
                <a:solidFill>
                  <a:srgbClr val="002060"/>
                </a:solidFill>
              </a:rPr>
              <a:t>नौकरी पाने के लिए आवेदन -पत्र</a:t>
            </a:r>
          </a:p>
          <a:p>
            <a:r>
              <a:rPr lang="en-IN">
                <a:solidFill>
                  <a:srgbClr val="002060"/>
                </a:solidFill>
              </a:rPr>
              <a:t>कर्मचारियों के आवेदन -पत्र</a:t>
            </a:r>
          </a:p>
          <a:p>
            <a:r>
              <a:rPr lang="en-IN">
                <a:solidFill>
                  <a:srgbClr val="002060"/>
                </a:solidFill>
              </a:rPr>
              <a:t>जनसाधारण के आवेदन -पत्र</a:t>
            </a:r>
          </a:p>
          <a:p>
            <a:endParaRPr lang="en-US">
              <a:solidFill>
                <a:srgbClr val="002060"/>
              </a:solidFill>
            </a:endParaRPr>
          </a:p>
        </p:txBody>
      </p:sp>
    </p:spTree>
    <p:extLst>
      <p:ext uri="{BB962C8B-B14F-4D97-AF65-F5344CB8AC3E}">
        <p14:creationId xmlns:p14="http://schemas.microsoft.com/office/powerpoint/2010/main" val="1590913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12E85-8D5E-C132-E55D-0DD16B4C2DD8}"/>
              </a:ext>
            </a:extLst>
          </p:cNvPr>
          <p:cNvSpPr>
            <a:spLocks noGrp="1"/>
          </p:cNvSpPr>
          <p:nvPr>
            <p:ph type="title"/>
          </p:nvPr>
        </p:nvSpPr>
        <p:spPr/>
        <p:txBody>
          <a:bodyPr/>
          <a:lstStyle/>
          <a:p>
            <a:r>
              <a:rPr lang="en-IN">
                <a:solidFill>
                  <a:srgbClr val="FF0000"/>
                </a:solidFill>
              </a:rPr>
              <a:t>सरकारी पत्र</a:t>
            </a:r>
            <a:endParaRPr lang="en-US">
              <a:solidFill>
                <a:srgbClr val="FF0000"/>
              </a:solidFill>
            </a:endParaRPr>
          </a:p>
        </p:txBody>
      </p:sp>
      <p:sp>
        <p:nvSpPr>
          <p:cNvPr id="3" name="Content Placeholder 2">
            <a:extLst>
              <a:ext uri="{FF2B5EF4-FFF2-40B4-BE49-F238E27FC236}">
                <a16:creationId xmlns:a16="http://schemas.microsoft.com/office/drawing/2014/main" id="{FCE22D21-1DF6-D86B-9942-43453BCE60C4}"/>
              </a:ext>
            </a:extLst>
          </p:cNvPr>
          <p:cNvSpPr>
            <a:spLocks noGrp="1"/>
          </p:cNvSpPr>
          <p:nvPr>
            <p:ph idx="1"/>
          </p:nvPr>
        </p:nvSpPr>
        <p:spPr/>
        <p:txBody>
          <a:bodyPr/>
          <a:lstStyle/>
          <a:p>
            <a:r>
              <a:rPr lang="en-IN">
                <a:solidFill>
                  <a:srgbClr val="002060"/>
                </a:solidFill>
              </a:rPr>
              <a:t>वह पत्र जो किसी सरकारी कार्यालय से किसी अन्य सरकारी कार्यालय को भेजा जाए और उसमें सरकार की ही नीति या समस्या या उसके किसी निर्णय या विषय का उल्लेख हो जो नितांत और औपचारिक हो उसे शासकीय पत्र कहते हैं।</a:t>
            </a:r>
          </a:p>
          <a:p>
            <a:endParaRPr lang="en-IN">
              <a:solidFill>
                <a:srgbClr val="002060"/>
              </a:solidFill>
            </a:endParaRPr>
          </a:p>
          <a:p>
            <a:endParaRPr lang="en-US">
              <a:solidFill>
                <a:srgbClr val="002060"/>
              </a:solidFill>
            </a:endParaRPr>
          </a:p>
        </p:txBody>
      </p:sp>
    </p:spTree>
    <p:extLst>
      <p:ext uri="{BB962C8B-B14F-4D97-AF65-F5344CB8AC3E}">
        <p14:creationId xmlns:p14="http://schemas.microsoft.com/office/powerpoint/2010/main" val="2155572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A766-9597-7491-269E-EE4077EC23CE}"/>
              </a:ext>
            </a:extLst>
          </p:cNvPr>
          <p:cNvSpPr>
            <a:spLocks noGrp="1"/>
          </p:cNvSpPr>
          <p:nvPr>
            <p:ph type="title"/>
          </p:nvPr>
        </p:nvSpPr>
        <p:spPr/>
        <p:txBody>
          <a:bodyPr/>
          <a:lstStyle/>
          <a:p>
            <a:r>
              <a:rPr lang="en-IN">
                <a:solidFill>
                  <a:srgbClr val="FF0000"/>
                </a:solidFill>
              </a:rPr>
              <a:t>अर्ध सरकारी पत्र</a:t>
            </a:r>
            <a:endParaRPr lang="en-US">
              <a:solidFill>
                <a:srgbClr val="FF0000"/>
              </a:solidFill>
            </a:endParaRPr>
          </a:p>
        </p:txBody>
      </p:sp>
      <p:sp>
        <p:nvSpPr>
          <p:cNvPr id="3" name="Content Placeholder 2">
            <a:extLst>
              <a:ext uri="{FF2B5EF4-FFF2-40B4-BE49-F238E27FC236}">
                <a16:creationId xmlns:a16="http://schemas.microsoft.com/office/drawing/2014/main" id="{06B2C4B2-7301-D513-5A50-0F2439291965}"/>
              </a:ext>
            </a:extLst>
          </p:cNvPr>
          <p:cNvSpPr>
            <a:spLocks noGrp="1"/>
          </p:cNvSpPr>
          <p:nvPr>
            <p:ph idx="1"/>
          </p:nvPr>
        </p:nvSpPr>
        <p:spPr/>
        <p:txBody>
          <a:bodyPr/>
          <a:lstStyle/>
          <a:p>
            <a:r>
              <a:rPr lang="en-IN">
                <a:solidFill>
                  <a:srgbClr val="002060"/>
                </a:solidFill>
              </a:rPr>
              <a:t>जब किसी आवश्यक काम की ओर संबंधित अधिकारी का ध्यान तुरंतआकृष्ट कराना हो सरकार के किसी आदेश का परिपालन शीघ्रता से कराना हो किसी विभाग से कोई जानकारी अभिलंब लेना हो तब अर्ध सरकारी पत्र भेजे जाते हैं इन पत्रों मैं औपचारिकता का पालन नहीं किया जाता है।</a:t>
            </a:r>
            <a:endParaRPr lang="en-US">
              <a:solidFill>
                <a:srgbClr val="002060"/>
              </a:solidFill>
            </a:endParaRPr>
          </a:p>
        </p:txBody>
      </p:sp>
    </p:spTree>
    <p:extLst>
      <p:ext uri="{BB962C8B-B14F-4D97-AF65-F5344CB8AC3E}">
        <p14:creationId xmlns:p14="http://schemas.microsoft.com/office/powerpoint/2010/main" val="3508358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4DAF1-455F-E589-2647-B6700C9F9EA0}"/>
              </a:ext>
            </a:extLst>
          </p:cNvPr>
          <p:cNvSpPr>
            <a:spLocks noGrp="1"/>
          </p:cNvSpPr>
          <p:nvPr>
            <p:ph type="title"/>
          </p:nvPr>
        </p:nvSpPr>
        <p:spPr>
          <a:xfrm>
            <a:off x="3677840" y="597297"/>
            <a:ext cx="10515600" cy="1325563"/>
          </a:xfrm>
        </p:spPr>
        <p:txBody>
          <a:bodyPr/>
          <a:lstStyle/>
          <a:p>
            <a:r>
              <a:rPr lang="en-IN" b="1">
                <a:solidFill>
                  <a:srgbClr val="FF0000"/>
                </a:solidFill>
              </a:rPr>
              <a:t>कार्यालय आदेश</a:t>
            </a:r>
            <a:endParaRPr lang="en-US" b="1">
              <a:solidFill>
                <a:srgbClr val="FF0000"/>
              </a:solidFill>
            </a:endParaRPr>
          </a:p>
        </p:txBody>
      </p:sp>
      <p:sp>
        <p:nvSpPr>
          <p:cNvPr id="5" name="Content Placeholder 4">
            <a:extLst>
              <a:ext uri="{FF2B5EF4-FFF2-40B4-BE49-F238E27FC236}">
                <a16:creationId xmlns:a16="http://schemas.microsoft.com/office/drawing/2014/main" id="{21AC5BEC-6D39-6743-FE47-269B934F3C48}"/>
              </a:ext>
            </a:extLst>
          </p:cNvPr>
          <p:cNvSpPr>
            <a:spLocks noGrp="1"/>
          </p:cNvSpPr>
          <p:nvPr>
            <p:ph idx="1"/>
          </p:nvPr>
        </p:nvSpPr>
        <p:spPr/>
        <p:txBody>
          <a:bodyPr/>
          <a:lstStyle/>
          <a:p>
            <a:r>
              <a:rPr lang="en-IN">
                <a:solidFill>
                  <a:srgbClr val="002060"/>
                </a:solidFill>
              </a:rPr>
              <a:t>सरकारी कामकाज के एक प्रमुख संपर्क माध्यम के रूप में कार्यालय आदेश का प्रयोग किया जाता है कार्यालय आदेश का प्रयोग किसी कार्यालय/ मंत्रालय के सामान्यता: आंतरिक प्रशासन संबंधी अनुदेश जारी करने के लिए किया जाता है । यह आदेश किसी कार्यालय अथवा मंत्रालय के सभी कर्मचारियों या एक -से -अधिक कर्मचारियों को से अधिक कर्मचारियों को उनसे संम्बद्ध सूचनाएं देने के लिए लिखे जाते हैं।</a:t>
            </a:r>
            <a:endParaRPr lang="en-US">
              <a:solidFill>
                <a:srgbClr val="002060"/>
              </a:solidFill>
            </a:endParaRPr>
          </a:p>
        </p:txBody>
      </p:sp>
    </p:spTree>
    <p:extLst>
      <p:ext uri="{BB962C8B-B14F-4D97-AF65-F5344CB8AC3E}">
        <p14:creationId xmlns:p14="http://schemas.microsoft.com/office/powerpoint/2010/main" val="3354754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1045D-03EB-FD81-D02F-84107876A475}"/>
              </a:ext>
            </a:extLst>
          </p:cNvPr>
          <p:cNvSpPr>
            <a:spLocks noGrp="1"/>
          </p:cNvSpPr>
          <p:nvPr>
            <p:ph type="title"/>
          </p:nvPr>
        </p:nvSpPr>
        <p:spPr/>
        <p:txBody>
          <a:bodyPr/>
          <a:lstStyle/>
          <a:p>
            <a:pPr algn="ctr"/>
            <a:r>
              <a:rPr lang="en-IN" b="1">
                <a:solidFill>
                  <a:srgbClr val="FF0000"/>
                </a:solidFill>
              </a:rPr>
              <a:t>परिपत्र</a:t>
            </a:r>
            <a:endParaRPr lang="en-US" b="1">
              <a:solidFill>
                <a:srgbClr val="FF0000"/>
              </a:solidFill>
            </a:endParaRPr>
          </a:p>
        </p:txBody>
      </p:sp>
      <p:sp>
        <p:nvSpPr>
          <p:cNvPr id="3" name="Content Placeholder 2">
            <a:extLst>
              <a:ext uri="{FF2B5EF4-FFF2-40B4-BE49-F238E27FC236}">
                <a16:creationId xmlns:a16="http://schemas.microsoft.com/office/drawing/2014/main" id="{DB594D66-145E-63EC-0039-E5CABAD07805}"/>
              </a:ext>
            </a:extLst>
          </p:cNvPr>
          <p:cNvSpPr>
            <a:spLocks noGrp="1"/>
          </p:cNvSpPr>
          <p:nvPr>
            <p:ph idx="1"/>
          </p:nvPr>
        </p:nvSpPr>
        <p:spPr/>
        <p:txBody>
          <a:bodyPr>
            <a:normAutofit/>
          </a:bodyPr>
          <a:lstStyle/>
          <a:p>
            <a:r>
              <a:rPr lang="en-IN" sz="3200">
                <a:solidFill>
                  <a:srgbClr val="002060"/>
                </a:solidFill>
              </a:rPr>
              <a:t>जब कोई सरकारी पत्र ,कार्यालय ज्ञापन या ज्ञापन। एक साथ बहुत से लोगों को भेजा जाता है तो वह ‘परिपत्र’ कहलाता है।</a:t>
            </a:r>
            <a:endParaRPr lang="en-US" sz="3200">
              <a:solidFill>
                <a:srgbClr val="002060"/>
              </a:solidFill>
            </a:endParaRPr>
          </a:p>
        </p:txBody>
      </p:sp>
    </p:spTree>
    <p:extLst>
      <p:ext uri="{BB962C8B-B14F-4D97-AF65-F5344CB8AC3E}">
        <p14:creationId xmlns:p14="http://schemas.microsoft.com/office/powerpoint/2010/main" val="149561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0267-651E-4C22-0898-931D682FCE8F}"/>
              </a:ext>
            </a:extLst>
          </p:cNvPr>
          <p:cNvSpPr>
            <a:spLocks noGrp="1"/>
          </p:cNvSpPr>
          <p:nvPr>
            <p:ph type="title"/>
          </p:nvPr>
        </p:nvSpPr>
        <p:spPr/>
        <p:txBody>
          <a:bodyPr/>
          <a:lstStyle/>
          <a:p>
            <a:pPr algn="ctr"/>
            <a:r>
              <a:rPr lang="en-IN" b="1">
                <a:solidFill>
                  <a:srgbClr val="FF0000"/>
                </a:solidFill>
              </a:rPr>
              <a:t>अधिसूचना</a:t>
            </a:r>
            <a:r>
              <a:rPr lang="en-IN"/>
              <a:t> </a:t>
            </a:r>
            <a:endParaRPr lang="en-US"/>
          </a:p>
        </p:txBody>
      </p:sp>
      <p:sp>
        <p:nvSpPr>
          <p:cNvPr id="3" name="Content Placeholder 2">
            <a:extLst>
              <a:ext uri="{FF2B5EF4-FFF2-40B4-BE49-F238E27FC236}">
                <a16:creationId xmlns:a16="http://schemas.microsoft.com/office/drawing/2014/main" id="{0FCA9F8A-6493-A018-8D57-F671F7F27130}"/>
              </a:ext>
            </a:extLst>
          </p:cNvPr>
          <p:cNvSpPr>
            <a:spLocks noGrp="1"/>
          </p:cNvSpPr>
          <p:nvPr>
            <p:ph idx="1"/>
          </p:nvPr>
        </p:nvSpPr>
        <p:spPr/>
        <p:txBody>
          <a:bodyPr/>
          <a:lstStyle/>
          <a:p>
            <a:r>
              <a:rPr lang="en-IN">
                <a:solidFill>
                  <a:srgbClr val="002060"/>
                </a:solidFill>
              </a:rPr>
              <a:t>शासन की ओर से जनगणना के सूचनार्थ या सरकारी कार्यालयों, तत्संबंधी अधिकारियों और कर्मचारियों की जानकारी के लिए केंद्रीय अथवा प्रांतीय सरकारों द्वारा जो घोषणाएं राज पत्रों में प्रकाशित होती हैं, उन्हें अधिसूचना कहा जाता है</a:t>
            </a:r>
            <a:endParaRPr lang="en-US">
              <a:solidFill>
                <a:srgbClr val="002060"/>
              </a:solidFill>
            </a:endParaRPr>
          </a:p>
        </p:txBody>
      </p:sp>
    </p:spTree>
    <p:extLst>
      <p:ext uri="{BB962C8B-B14F-4D97-AF65-F5344CB8AC3E}">
        <p14:creationId xmlns:p14="http://schemas.microsoft.com/office/powerpoint/2010/main" val="3725130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6401C-4691-1C15-4052-381101036009}"/>
              </a:ext>
            </a:extLst>
          </p:cNvPr>
          <p:cNvSpPr>
            <a:spLocks noGrp="1"/>
          </p:cNvSpPr>
          <p:nvPr>
            <p:ph type="title"/>
          </p:nvPr>
        </p:nvSpPr>
        <p:spPr/>
        <p:txBody>
          <a:bodyPr/>
          <a:lstStyle/>
          <a:p>
            <a:pPr algn="ctr"/>
            <a:r>
              <a:rPr lang="en-IN" b="1">
                <a:solidFill>
                  <a:srgbClr val="FF0000"/>
                </a:solidFill>
              </a:rPr>
              <a:t>कार्यालय ज्ञापन</a:t>
            </a:r>
            <a:endParaRPr lang="en-US" b="1">
              <a:solidFill>
                <a:srgbClr val="FF0000"/>
              </a:solidFill>
            </a:endParaRPr>
          </a:p>
        </p:txBody>
      </p:sp>
      <p:sp>
        <p:nvSpPr>
          <p:cNvPr id="3" name="Content Placeholder 2">
            <a:extLst>
              <a:ext uri="{FF2B5EF4-FFF2-40B4-BE49-F238E27FC236}">
                <a16:creationId xmlns:a16="http://schemas.microsoft.com/office/drawing/2014/main" id="{07B431A6-D9CA-0A18-7045-A9CD9BE531D2}"/>
              </a:ext>
            </a:extLst>
          </p:cNvPr>
          <p:cNvSpPr>
            <a:spLocks noGrp="1"/>
          </p:cNvSpPr>
          <p:nvPr>
            <p:ph idx="1"/>
          </p:nvPr>
        </p:nvSpPr>
        <p:spPr/>
        <p:txBody>
          <a:bodyPr/>
          <a:lstStyle/>
          <a:p>
            <a:r>
              <a:rPr lang="en-IN">
                <a:solidFill>
                  <a:srgbClr val="002060"/>
                </a:solidFill>
              </a:rPr>
              <a:t>विभिन्न मंत्रालयों के बीच सूचनाओं के आदान-प्रदान तथा पत्र - व्यवहार कार्यालय ज्ञापन कहलाता है इसे दफ्तर यादी भी कहा जाता है यह एक अनौपचारिक पत्राचार   होता है जो अपने से छोटे या समान अधिकारियों और कर्मचारियों को या अधीनस्थ      कार्यालयों के साथ होता है।</a:t>
            </a:r>
            <a:endParaRPr lang="en-US">
              <a:solidFill>
                <a:srgbClr val="002060"/>
              </a:solidFill>
            </a:endParaRPr>
          </a:p>
        </p:txBody>
      </p:sp>
    </p:spTree>
    <p:extLst>
      <p:ext uri="{BB962C8B-B14F-4D97-AF65-F5344CB8AC3E}">
        <p14:creationId xmlns:p14="http://schemas.microsoft.com/office/powerpoint/2010/main" val="589117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7CF0A-BDFD-0800-52A4-0135AB1841D5}"/>
              </a:ext>
            </a:extLst>
          </p:cNvPr>
          <p:cNvSpPr>
            <a:spLocks noGrp="1"/>
          </p:cNvSpPr>
          <p:nvPr>
            <p:ph type="title"/>
          </p:nvPr>
        </p:nvSpPr>
        <p:spPr/>
        <p:txBody>
          <a:bodyPr/>
          <a:lstStyle/>
          <a:p>
            <a:pPr algn="ctr"/>
            <a:r>
              <a:rPr lang="en-IN" b="1">
                <a:solidFill>
                  <a:srgbClr val="FF0000"/>
                </a:solidFill>
              </a:rPr>
              <a:t>विज्ञापन</a:t>
            </a:r>
            <a:endParaRPr lang="en-US" b="1">
              <a:solidFill>
                <a:srgbClr val="FF0000"/>
              </a:solidFill>
            </a:endParaRPr>
          </a:p>
        </p:txBody>
      </p:sp>
      <p:sp>
        <p:nvSpPr>
          <p:cNvPr id="3" name="Content Placeholder 2">
            <a:extLst>
              <a:ext uri="{FF2B5EF4-FFF2-40B4-BE49-F238E27FC236}">
                <a16:creationId xmlns:a16="http://schemas.microsoft.com/office/drawing/2014/main" id="{DBD8285D-1676-AC6A-2D62-9996A5B968C2}"/>
              </a:ext>
            </a:extLst>
          </p:cNvPr>
          <p:cNvSpPr>
            <a:spLocks noGrp="1"/>
          </p:cNvSpPr>
          <p:nvPr>
            <p:ph idx="1"/>
          </p:nvPr>
        </p:nvSpPr>
        <p:spPr/>
        <p:txBody>
          <a:bodyPr/>
          <a:lstStyle/>
          <a:p>
            <a:r>
              <a:rPr lang="en-IN">
                <a:solidFill>
                  <a:srgbClr val="002060"/>
                </a:solidFill>
              </a:rPr>
              <a:t>विज्ञापन एक प्रकार की शासकीय सूचना है,जिसके माध्यम से किसी मंत्रालय, विभाग या कार्यालय में, अथवा किसी सरकारी कार्य के लिए रिक्त पद हेतु आवेदन- पत्र या किसी सरकारी उत्पादन की बिक्री करने के लिए या विभिन्न निर्माण कार्यों हेतु टेंडर आदि आमंत्रित किए जाते हैं इस प्रकार वस्तु या तथ्य की विशिष्ट प्रस्तुति ही विज्ञापन है।</a:t>
            </a:r>
            <a:endParaRPr lang="en-US">
              <a:solidFill>
                <a:srgbClr val="002060"/>
              </a:solidFill>
            </a:endParaRPr>
          </a:p>
        </p:txBody>
      </p:sp>
    </p:spTree>
    <p:extLst>
      <p:ext uri="{BB962C8B-B14F-4D97-AF65-F5344CB8AC3E}">
        <p14:creationId xmlns:p14="http://schemas.microsoft.com/office/powerpoint/2010/main" val="3695538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BD00A-5BED-457D-5E9A-A5AA66FDA20D}"/>
              </a:ext>
            </a:extLst>
          </p:cNvPr>
          <p:cNvSpPr>
            <a:spLocks noGrp="1"/>
          </p:cNvSpPr>
          <p:nvPr>
            <p:ph type="title"/>
          </p:nvPr>
        </p:nvSpPr>
        <p:spPr/>
        <p:txBody>
          <a:bodyPr/>
          <a:lstStyle/>
          <a:p>
            <a:pPr algn="ctr"/>
            <a:r>
              <a:rPr lang="en-IN" b="1">
                <a:solidFill>
                  <a:srgbClr val="FF0000"/>
                </a:solidFill>
              </a:rPr>
              <a:t>निविदा</a:t>
            </a:r>
            <a:endParaRPr lang="en-US" b="1">
              <a:solidFill>
                <a:srgbClr val="FF0000"/>
              </a:solidFill>
            </a:endParaRPr>
          </a:p>
        </p:txBody>
      </p:sp>
      <p:sp>
        <p:nvSpPr>
          <p:cNvPr id="3" name="Content Placeholder 2">
            <a:extLst>
              <a:ext uri="{FF2B5EF4-FFF2-40B4-BE49-F238E27FC236}">
                <a16:creationId xmlns:a16="http://schemas.microsoft.com/office/drawing/2014/main" id="{2A162864-F203-F332-B992-5EA329855A1D}"/>
              </a:ext>
            </a:extLst>
          </p:cNvPr>
          <p:cNvSpPr>
            <a:spLocks noGrp="1"/>
          </p:cNvSpPr>
          <p:nvPr>
            <p:ph idx="1"/>
          </p:nvPr>
        </p:nvSpPr>
        <p:spPr/>
        <p:txBody>
          <a:bodyPr>
            <a:normAutofit fontScale="92500" lnSpcReduction="20000"/>
          </a:bodyPr>
          <a:lstStyle/>
          <a:p>
            <a:r>
              <a:rPr lang="en-IN">
                <a:solidFill>
                  <a:srgbClr val="002060"/>
                </a:solidFill>
              </a:rPr>
              <a:t>किसी निर्माण कार्य जैसे-कार्यालय भवन, निम्न आय वर्ग के लिए क्वार्टर, मध्य आय वर्ग  या उच्च वर्ग के लिए फ्लैट ,किसी सड़क ट्रॉली, डिब्बे आदि के निर्माण हेतु मोहर बंद ,निर्धारित प्रपत्र पर जो आवेदन पत्र पंजीकृत ठेकेदारों से आमंत्रित किया जाता है उसे टेंडर या निविदा कहते हैं इस प्रक्रिया में किसी वस्तु की खरीद या कार्य को करने के मूल्य को सबसे कम रखने के लिए निविदा की व्यवस्था की जाती है</a:t>
            </a:r>
          </a:p>
          <a:p>
            <a:endParaRPr lang="en-IN">
              <a:solidFill>
                <a:srgbClr val="002060"/>
              </a:solidFill>
            </a:endParaRPr>
          </a:p>
          <a:p>
            <a:r>
              <a:rPr lang="en-IN" b="1">
                <a:solidFill>
                  <a:srgbClr val="002060"/>
                </a:solidFill>
              </a:rPr>
              <a:t>निविदा के प्रकार</a:t>
            </a:r>
          </a:p>
          <a:p>
            <a:r>
              <a:rPr lang="en-IN">
                <a:solidFill>
                  <a:srgbClr val="002060"/>
                </a:solidFill>
              </a:rPr>
              <a:t>एकल निविदा</a:t>
            </a:r>
          </a:p>
          <a:p>
            <a:r>
              <a:rPr lang="en-IN">
                <a:solidFill>
                  <a:srgbClr val="002060"/>
                </a:solidFill>
              </a:rPr>
              <a:t>सीमित निविदा</a:t>
            </a:r>
          </a:p>
          <a:p>
            <a:r>
              <a:rPr lang="en-IN">
                <a:solidFill>
                  <a:srgbClr val="002060"/>
                </a:solidFill>
              </a:rPr>
              <a:t>खुली निविदा</a:t>
            </a:r>
          </a:p>
          <a:p>
            <a:r>
              <a:rPr lang="en-IN">
                <a:solidFill>
                  <a:srgbClr val="002060"/>
                </a:solidFill>
              </a:rPr>
              <a:t>ग्लोबल निविदा</a:t>
            </a:r>
            <a:endParaRPr lang="en-US">
              <a:solidFill>
                <a:srgbClr val="002060"/>
              </a:solidFill>
            </a:endParaRPr>
          </a:p>
        </p:txBody>
      </p:sp>
    </p:spTree>
    <p:extLst>
      <p:ext uri="{BB962C8B-B14F-4D97-AF65-F5344CB8AC3E}">
        <p14:creationId xmlns:p14="http://schemas.microsoft.com/office/powerpoint/2010/main" val="1329733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101F8-43FF-F9C3-8E8C-EAABD2DB5A76}"/>
              </a:ext>
            </a:extLst>
          </p:cNvPr>
          <p:cNvSpPr>
            <a:spLocks noGrp="1"/>
          </p:cNvSpPr>
          <p:nvPr>
            <p:ph type="title"/>
          </p:nvPr>
        </p:nvSpPr>
        <p:spPr/>
        <p:txBody>
          <a:bodyPr/>
          <a:lstStyle/>
          <a:p>
            <a:r>
              <a:rPr lang="en-IN" b="1">
                <a:solidFill>
                  <a:srgbClr val="FF0000"/>
                </a:solidFill>
              </a:rPr>
              <a:t>संकल्प</a:t>
            </a:r>
            <a:endParaRPr lang="en-US" b="1">
              <a:solidFill>
                <a:srgbClr val="FF0000"/>
              </a:solidFill>
            </a:endParaRPr>
          </a:p>
        </p:txBody>
      </p:sp>
      <p:sp>
        <p:nvSpPr>
          <p:cNvPr id="3" name="Content Placeholder 2">
            <a:extLst>
              <a:ext uri="{FF2B5EF4-FFF2-40B4-BE49-F238E27FC236}">
                <a16:creationId xmlns:a16="http://schemas.microsoft.com/office/drawing/2014/main" id="{CBC63703-927A-789C-D101-176E143EED43}"/>
              </a:ext>
            </a:extLst>
          </p:cNvPr>
          <p:cNvSpPr>
            <a:spLocks noGrp="1"/>
          </p:cNvSpPr>
          <p:nvPr>
            <p:ph idx="1"/>
          </p:nvPr>
        </p:nvSpPr>
        <p:spPr/>
        <p:txBody>
          <a:bodyPr/>
          <a:lstStyle/>
          <a:p>
            <a:r>
              <a:rPr lang="en-IN">
                <a:solidFill>
                  <a:srgbClr val="002060"/>
                </a:solidFill>
              </a:rPr>
              <a:t>किसी सरकारी कार्यालय संस्था या निकाय अथवा एकत्रित जनसमूह द्वारा किसी विषय पर अपना निश्चित और औपचारिक मत अथवा किसी विवाद ग्रस्त प्रश्न पर सरकार की नीति और निर्णय तथा इस प्रश्न को समझाने के लिए सिफारिशों का जो लिखित प्रस्ताव तैयार किया जाता है उसे संकल्प या प्रस्ताव कहते हैं ।</a:t>
            </a:r>
          </a:p>
          <a:p>
            <a:endParaRPr lang="en-IN">
              <a:solidFill>
                <a:srgbClr val="002060"/>
              </a:solidFill>
            </a:endParaRPr>
          </a:p>
          <a:p>
            <a:r>
              <a:rPr lang="en-IN" b="1">
                <a:solidFill>
                  <a:srgbClr val="002060"/>
                </a:solidFill>
              </a:rPr>
              <a:t>संकल्प के अंग</a:t>
            </a:r>
          </a:p>
          <a:p>
            <a:r>
              <a:rPr lang="en-IN">
                <a:solidFill>
                  <a:srgbClr val="002060"/>
                </a:solidFill>
              </a:rPr>
              <a:t>भूमिका</a:t>
            </a:r>
          </a:p>
          <a:p>
            <a:r>
              <a:rPr lang="en-IN">
                <a:solidFill>
                  <a:srgbClr val="002060"/>
                </a:solidFill>
              </a:rPr>
              <a:t>संकल्प</a:t>
            </a:r>
          </a:p>
          <a:p>
            <a:r>
              <a:rPr lang="en-IN">
                <a:solidFill>
                  <a:srgbClr val="002060"/>
                </a:solidFill>
              </a:rPr>
              <a:t>आदेशप</a:t>
            </a:r>
            <a:endParaRPr lang="en-US">
              <a:solidFill>
                <a:srgbClr val="002060"/>
              </a:solidFill>
            </a:endParaRPr>
          </a:p>
        </p:txBody>
      </p:sp>
    </p:spTree>
    <p:extLst>
      <p:ext uri="{BB962C8B-B14F-4D97-AF65-F5344CB8AC3E}">
        <p14:creationId xmlns:p14="http://schemas.microsoft.com/office/powerpoint/2010/main" val="4225279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90FA8-C6B9-351F-6F3E-1693F7202DB5}"/>
              </a:ext>
            </a:extLst>
          </p:cNvPr>
          <p:cNvSpPr>
            <a:spLocks noGrp="1"/>
          </p:cNvSpPr>
          <p:nvPr>
            <p:ph type="title"/>
          </p:nvPr>
        </p:nvSpPr>
        <p:spPr/>
        <p:txBody>
          <a:bodyPr/>
          <a:lstStyle/>
          <a:p>
            <a:pPr algn="ctr"/>
            <a:r>
              <a:rPr lang="en-IN" b="1">
                <a:solidFill>
                  <a:srgbClr val="FF0000"/>
                </a:solidFill>
              </a:rPr>
              <a:t>प्रेस विज्ञप्ति (press note)</a:t>
            </a:r>
            <a:endParaRPr lang="en-US" b="1">
              <a:solidFill>
                <a:srgbClr val="FF0000"/>
              </a:solidFill>
            </a:endParaRPr>
          </a:p>
        </p:txBody>
      </p:sp>
      <p:sp>
        <p:nvSpPr>
          <p:cNvPr id="3" name="Content Placeholder 2">
            <a:extLst>
              <a:ext uri="{FF2B5EF4-FFF2-40B4-BE49-F238E27FC236}">
                <a16:creationId xmlns:a16="http://schemas.microsoft.com/office/drawing/2014/main" id="{EE1B6D73-B1E1-A743-E194-6472B27A4724}"/>
              </a:ext>
            </a:extLst>
          </p:cNvPr>
          <p:cNvSpPr>
            <a:spLocks noGrp="1"/>
          </p:cNvSpPr>
          <p:nvPr>
            <p:ph idx="1"/>
          </p:nvPr>
        </p:nvSpPr>
        <p:spPr/>
        <p:txBody>
          <a:bodyPr/>
          <a:lstStyle/>
          <a:p>
            <a:r>
              <a:rPr lang="en-IN">
                <a:solidFill>
                  <a:srgbClr val="002060"/>
                </a:solidFill>
              </a:rPr>
              <a:t>किसी सूचना को जब विधिवत समाचार - पत्रों में प्रकाशनार्थ भेजा जाता है, तो उसे प्रेस विज्ञप्ति कहते हैं ।अर्थात किसी सरकारी सूचना, निर्णय अथवा नीति को जनसामान्य तक पहुंचाने की दृष्टि से प्रेस विज्ञप्ति का उपयोग किया जाता है।</a:t>
            </a:r>
            <a:endParaRPr lang="en-US">
              <a:solidFill>
                <a:srgbClr val="002060"/>
              </a:solidFill>
            </a:endParaRPr>
          </a:p>
        </p:txBody>
      </p:sp>
    </p:spTree>
    <p:extLst>
      <p:ext uri="{BB962C8B-B14F-4D97-AF65-F5344CB8AC3E}">
        <p14:creationId xmlns:p14="http://schemas.microsoft.com/office/powerpoint/2010/main" val="34659945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Unit -3</vt:lpstr>
      <vt:lpstr>आवेदन पत्र</vt:lpstr>
      <vt:lpstr>सरकारी पत्र</vt:lpstr>
      <vt:lpstr>अर्ध सरकारी पत्र</vt:lpstr>
      <vt:lpstr>कार्यालय आदेश</vt:lpstr>
      <vt:lpstr>परिपत्र</vt:lpstr>
      <vt:lpstr>अधिसूचना </vt:lpstr>
      <vt:lpstr>कार्यालय ज्ञापन</vt:lpstr>
      <vt:lpstr>विज्ञापन</vt:lpstr>
      <vt:lpstr>निविदा</vt:lpstr>
      <vt:lpstr>संकल्प</vt:lpstr>
      <vt:lpstr>प्रेस विज्ञप्ति (press 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dc:title>
  <dc:creator>Unknown User</dc:creator>
  <cp:lastModifiedBy>Unknown User</cp:lastModifiedBy>
  <cp:revision>4</cp:revision>
  <dcterms:created xsi:type="dcterms:W3CDTF">2022-05-25T07:06:43Z</dcterms:created>
  <dcterms:modified xsi:type="dcterms:W3CDTF">2022-05-28T07:36:22Z</dcterms:modified>
</cp:coreProperties>
</file>