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20" y="-144"/>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9B4102-4C92-CFD9-D481-885247BA14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256C8FD-BA15-F843-F4A5-A023AAF06B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1C28A7C-1A66-934F-72E8-7CABBB760602}"/>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73C00902-296D-346B-99F7-2B377EE53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20A60DD-7D48-5860-05B6-9691E3357D53}"/>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3195496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71F4A6-467A-CF8B-5039-38F9864D1F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1006D64-88A1-1BD2-2A43-BD576E339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A434B0C-5347-5DF0-B70C-D4660CE81372}"/>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308E35F2-05F1-6B27-5AD4-EFF1DF4975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671C6D0-32F8-977B-E268-6FF7D2A086F1}"/>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4241384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783DD8-13EB-BDEE-34FB-0AD6527439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3A007E4-878F-0776-47B6-ABE394514D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BD9E1F0-AD7C-C167-5BFF-E9D20E0E7AE2}"/>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905D4373-80B6-7CA3-FC9D-D2A4F841C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4AD1667-2239-46E1-EB37-F6288C59149D}"/>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2828375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073ECC-A763-2D2F-74BE-347F89CB40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153DBF9-D3E0-99B0-5D38-2BE61B2BC9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31BA8DA-B4C3-20A6-0B04-9BF93B4A49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E7C6AD7-E5F7-FB3B-0382-0CBE8B9D8E1C}"/>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6" name="Footer Placeholder 5">
            <a:extLst>
              <a:ext uri="{FF2B5EF4-FFF2-40B4-BE49-F238E27FC236}">
                <a16:creationId xmlns:a16="http://schemas.microsoft.com/office/drawing/2014/main" xmlns="" id="{6E69D0A4-420A-E3F0-DADF-CCCD85132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A8D8FF4-1AA2-45FE-E5E4-5069796BFE8D}"/>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351936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6D65C8-F080-A768-0C69-A6983EBC08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7BCA56B-BE05-2245-2036-572CD3FFD9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B9CA626-8F92-57B6-5B09-6987F185B8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0688717-2571-CDED-D59B-009DFEB9F0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409F554-856A-5FAC-C163-CAAF0E592C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D3C65F3-B342-FA87-56AB-6ECF17E25B19}"/>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8" name="Footer Placeholder 7">
            <a:extLst>
              <a:ext uri="{FF2B5EF4-FFF2-40B4-BE49-F238E27FC236}">
                <a16:creationId xmlns:a16="http://schemas.microsoft.com/office/drawing/2014/main" xmlns="" id="{1567380F-4465-9211-223E-07F2257265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B08F3A82-E896-2C97-0F12-5CC79A75776B}"/>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346222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E8DE90-8F7E-CFB1-C273-48F68AC919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BC6DC38F-E6F1-8962-3D2E-5CC963666AF6}"/>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4" name="Footer Placeholder 3">
            <a:extLst>
              <a:ext uri="{FF2B5EF4-FFF2-40B4-BE49-F238E27FC236}">
                <a16:creationId xmlns:a16="http://schemas.microsoft.com/office/drawing/2014/main" xmlns="" id="{A46CB542-5987-6358-024C-C3B1270CD0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1E04AE5-1D4E-0231-1B26-C04C843086C2}"/>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278946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B5512C0-65CC-7871-3C84-E8DE0AEA6C4B}"/>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3" name="Footer Placeholder 2">
            <a:extLst>
              <a:ext uri="{FF2B5EF4-FFF2-40B4-BE49-F238E27FC236}">
                <a16:creationId xmlns:a16="http://schemas.microsoft.com/office/drawing/2014/main" xmlns="" id="{30B21A6A-2F32-007C-4E75-1068F60F84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2899905-D6B4-30FC-98C8-AA71AFF34418}"/>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94272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2293FB-47EF-82C6-6889-B54D7086F5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2948E30-254E-C7C3-CF35-06F4678A08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0131608-2659-230C-0EB8-5ABB4D912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D4CBF01-D8EF-D1C2-2229-2B0D9A2D506B}"/>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6" name="Footer Placeholder 5">
            <a:extLst>
              <a:ext uri="{FF2B5EF4-FFF2-40B4-BE49-F238E27FC236}">
                <a16:creationId xmlns:a16="http://schemas.microsoft.com/office/drawing/2014/main" xmlns="" id="{3C188C62-2BEE-CFBD-46B6-D6C1D8CC5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0AF7C55-E305-A728-FE78-E1E4EEE12931}"/>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684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632FA1-86B5-1C14-DE4B-CED29BB0A9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F06470C-2C74-39C9-7E44-993F5ED78C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5598D0E-D2D8-08E7-3E6A-3C2FE1D3B6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7EE1A42-A05D-54E8-CCDF-3F80E6B5B290}"/>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6" name="Footer Placeholder 5">
            <a:extLst>
              <a:ext uri="{FF2B5EF4-FFF2-40B4-BE49-F238E27FC236}">
                <a16:creationId xmlns:a16="http://schemas.microsoft.com/office/drawing/2014/main" xmlns="" id="{C7AB33ED-55A8-5350-C195-73154256B1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AD31E55-DEA7-9770-5688-F26C1CAA282B}"/>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104361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CE6E19-73A0-8E37-5F33-DBA75EDE54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DFA456FD-C0BB-4B07-94BB-96D7D0C71A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95563DA-90B1-1AFA-2F2A-9EE3C433B025}"/>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7847C0E1-99E6-A125-9ED8-DB30D97D36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C5B7AA-8717-424D-00A1-2BC5F815A43A}"/>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3481278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A11A59F-7800-BFF8-D894-62509B5395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B24C8AC-1920-9AD3-E29D-2103650010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D59F663-B2B8-E339-B58D-85F40B3D0CF2}"/>
              </a:ext>
            </a:extLst>
          </p:cNvPr>
          <p:cNvSpPr>
            <a:spLocks noGrp="1"/>
          </p:cNvSpPr>
          <p:nvPr>
            <p:ph type="dt" sz="half" idx="10"/>
          </p:nvPr>
        </p:nvSpPr>
        <p:spPr/>
        <p:txBody>
          <a:body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DA680FD7-D9D2-565B-A2E4-2C1E134E9B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09D1D21-25BE-FFBA-CCCD-7D19663CFFFA}"/>
              </a:ext>
            </a:extLst>
          </p:cNvPr>
          <p:cNvSpPr>
            <a:spLocks noGrp="1"/>
          </p:cNvSpPr>
          <p:nvPr>
            <p:ph type="sldNum" sz="quarter" idx="12"/>
          </p:nvPr>
        </p:nvSpPr>
        <p:spPr/>
        <p:txBody>
          <a:bodyPr/>
          <a:lstStyle/>
          <a:p>
            <a:fld id="{C45D4BED-B6DC-2E4F-AC3A-C6470FB03F45}" type="slidenum">
              <a:rPr lang="en-US"/>
              <a:pPr/>
              <a:t>‹#›</a:t>
            </a:fld>
            <a:endParaRPr lang="en-US"/>
          </a:p>
        </p:txBody>
      </p:sp>
    </p:spTree>
    <p:extLst>
      <p:ext uri="{BB962C8B-B14F-4D97-AF65-F5344CB8AC3E}">
        <p14:creationId xmlns:p14="http://schemas.microsoft.com/office/powerpoint/2010/main" xmlns="" val="251948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BB6EF38-003E-1F84-F0DD-0A3ADD1E64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D2802B7-41D8-8DF2-1A69-F78D1E8312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5802F8B-32C8-07D6-93B7-FEAE72C311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EAF3EF-D5E2-4E4C-9133-C9A733CA76C4}" type="datetimeFigureOut">
              <a:rPr lang="en-US"/>
              <a:pPr/>
              <a:t>30-May-22</a:t>
            </a:fld>
            <a:endParaRPr lang="en-US"/>
          </a:p>
        </p:txBody>
      </p:sp>
      <p:sp>
        <p:nvSpPr>
          <p:cNvPr id="5" name="Footer Placeholder 4">
            <a:extLst>
              <a:ext uri="{FF2B5EF4-FFF2-40B4-BE49-F238E27FC236}">
                <a16:creationId xmlns:a16="http://schemas.microsoft.com/office/drawing/2014/main" xmlns="" id="{3E25EB3B-29EA-D5F3-8BA0-C8C323D329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0F527C1C-FDFF-3963-1B1E-D4F988CB59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D4BED-B6DC-2E4F-AC3A-C6470FB03F45}" type="slidenum">
              <a:rPr lang="en-US"/>
              <a:pPr/>
              <a:t>‹#›</a:t>
            </a:fld>
            <a:endParaRPr lang="en-US"/>
          </a:p>
        </p:txBody>
      </p:sp>
    </p:spTree>
    <p:extLst>
      <p:ext uri="{BB962C8B-B14F-4D97-AF65-F5344CB8AC3E}">
        <p14:creationId xmlns:p14="http://schemas.microsoft.com/office/powerpoint/2010/main" xmlns="" val="1178790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5CC594C7-4F45-1452-A023-4E288B6F3313}"/>
              </a:ext>
            </a:extLst>
          </p:cNvPr>
          <p:cNvSpPr>
            <a:spLocks noGrp="1"/>
          </p:cNvSpPr>
          <p:nvPr>
            <p:ph type="subTitle" idx="1"/>
          </p:nvPr>
        </p:nvSpPr>
        <p:spPr>
          <a:xfrm>
            <a:off x="1524000" y="3125390"/>
            <a:ext cx="9144000" cy="6793310"/>
          </a:xfrm>
        </p:spPr>
        <p:txBody>
          <a:bodyPr>
            <a:normAutofit/>
          </a:bodyPr>
          <a:lstStyle/>
          <a:p>
            <a:r>
              <a:rPr lang="en-IN" sz="6000" b="1">
                <a:solidFill>
                  <a:srgbClr val="002060"/>
                </a:solidFill>
                <a:latin typeface="+mj-lt"/>
                <a:ea typeface="+mj-ea"/>
                <a:cs typeface="+mj-cs"/>
              </a:rPr>
              <a:t>कार्यालयी हिंदी का स्वरूप, उद्देश्य, एवं क्षेत्र</a:t>
            </a:r>
            <a:endParaRPr lang="en-US" sz="6000" b="1">
              <a:solidFill>
                <a:srgbClr val="002060"/>
              </a:solidFill>
              <a:latin typeface="+mj-lt"/>
              <a:ea typeface="+mj-ea"/>
              <a:cs typeface="+mj-cs"/>
            </a:endParaRPr>
          </a:p>
        </p:txBody>
      </p:sp>
      <p:sp>
        <p:nvSpPr>
          <p:cNvPr id="7" name="Title 6">
            <a:extLst>
              <a:ext uri="{FF2B5EF4-FFF2-40B4-BE49-F238E27FC236}">
                <a16:creationId xmlns:a16="http://schemas.microsoft.com/office/drawing/2014/main" xmlns="" id="{60081A68-F764-3D6D-8265-B816CF9DEA25}"/>
              </a:ext>
            </a:extLst>
          </p:cNvPr>
          <p:cNvSpPr>
            <a:spLocks noGrp="1"/>
          </p:cNvSpPr>
          <p:nvPr>
            <p:ph type="ctrTitle"/>
          </p:nvPr>
        </p:nvSpPr>
        <p:spPr>
          <a:xfrm>
            <a:off x="1738312" y="-386755"/>
            <a:ext cx="9144000" cy="2387600"/>
          </a:xfrm>
        </p:spPr>
        <p:txBody>
          <a:bodyPr/>
          <a:lstStyle/>
          <a:p>
            <a:r>
              <a:rPr lang="en-IN" b="1">
                <a:solidFill>
                  <a:srgbClr val="FF0000"/>
                </a:solidFill>
              </a:rPr>
              <a:t>Unit -1</a:t>
            </a:r>
            <a:endParaRPr lang="en-US" b="1">
              <a:solidFill>
                <a:srgbClr val="FF0000"/>
              </a:solidFill>
            </a:endParaRPr>
          </a:p>
        </p:txBody>
      </p:sp>
      <p:sp>
        <p:nvSpPr>
          <p:cNvPr id="8" name="TextBox 7">
            <a:extLst>
              <a:ext uri="{FF2B5EF4-FFF2-40B4-BE49-F238E27FC236}">
                <a16:creationId xmlns:a16="http://schemas.microsoft.com/office/drawing/2014/main" xmlns="" id="{DD67A079-5707-F057-36AE-47CCE232D6F5}"/>
              </a:ext>
            </a:extLst>
          </p:cNvPr>
          <p:cNvSpPr txBox="1"/>
          <p:nvPr/>
        </p:nvSpPr>
        <p:spPr>
          <a:xfrm>
            <a:off x="5184576" y="3845123"/>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xmlns="" val="2843861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9CEECC-66B6-5FCC-4A8C-97480A53A397}"/>
              </a:ext>
            </a:extLst>
          </p:cNvPr>
          <p:cNvSpPr>
            <a:spLocks noGrp="1"/>
          </p:cNvSpPr>
          <p:nvPr>
            <p:ph type="title"/>
          </p:nvPr>
        </p:nvSpPr>
        <p:spPr>
          <a:xfrm>
            <a:off x="2713434" y="500062"/>
            <a:ext cx="10515600" cy="1325563"/>
          </a:xfrm>
        </p:spPr>
        <p:txBody>
          <a:bodyPr/>
          <a:lstStyle/>
          <a:p>
            <a:r>
              <a:rPr lang="en-IN" b="1">
                <a:solidFill>
                  <a:srgbClr val="FF0000"/>
                </a:solidFill>
              </a:rPr>
              <a:t>कार्यालय हिंदी की संकल्पना</a:t>
            </a:r>
            <a:endParaRPr lang="en-US" b="1">
              <a:solidFill>
                <a:srgbClr val="FF0000"/>
              </a:solidFill>
            </a:endParaRPr>
          </a:p>
        </p:txBody>
      </p:sp>
      <p:sp>
        <p:nvSpPr>
          <p:cNvPr id="3" name="Content Placeholder 2">
            <a:extLst>
              <a:ext uri="{FF2B5EF4-FFF2-40B4-BE49-F238E27FC236}">
                <a16:creationId xmlns:a16="http://schemas.microsoft.com/office/drawing/2014/main" xmlns="" id="{F4E1B29C-C4B5-7130-82EC-C8E633E7B6CA}"/>
              </a:ext>
            </a:extLst>
          </p:cNvPr>
          <p:cNvSpPr>
            <a:spLocks noGrp="1"/>
          </p:cNvSpPr>
          <p:nvPr>
            <p:ph idx="1"/>
          </p:nvPr>
        </p:nvSpPr>
        <p:spPr>
          <a:xfrm>
            <a:off x="1143000" y="2438400"/>
            <a:ext cx="9572386" cy="2834640"/>
          </a:xfrm>
        </p:spPr>
        <p:txBody>
          <a:bodyPr/>
          <a:lstStyle/>
          <a:p>
            <a:pPr marL="0" indent="0">
              <a:buNone/>
            </a:pPr>
            <a:r>
              <a:rPr lang="en-IN" dirty="0" err="1">
                <a:solidFill>
                  <a:srgbClr val="002060"/>
                </a:solidFill>
              </a:rPr>
              <a:t>कार्यालयी</a:t>
            </a:r>
            <a:r>
              <a:rPr lang="en-IN" dirty="0">
                <a:solidFill>
                  <a:srgbClr val="002060"/>
                </a:solidFill>
              </a:rPr>
              <a:t> </a:t>
            </a:r>
            <a:r>
              <a:rPr lang="en-IN" dirty="0" err="1">
                <a:solidFill>
                  <a:srgbClr val="002060"/>
                </a:solidFill>
              </a:rPr>
              <a:t>हिंदी</a:t>
            </a:r>
            <a:r>
              <a:rPr lang="en-IN" dirty="0">
                <a:solidFill>
                  <a:srgbClr val="002060"/>
                </a:solidFill>
              </a:rPr>
              <a:t> </a:t>
            </a:r>
            <a:r>
              <a:rPr lang="en-IN" dirty="0" err="1">
                <a:solidFill>
                  <a:srgbClr val="002060"/>
                </a:solidFill>
              </a:rPr>
              <a:t>सामान्य</a:t>
            </a:r>
            <a:r>
              <a:rPr lang="en-IN" dirty="0">
                <a:solidFill>
                  <a:srgbClr val="002060"/>
                </a:solidFill>
              </a:rPr>
              <a:t> </a:t>
            </a:r>
            <a:r>
              <a:rPr lang="en-IN" dirty="0" err="1">
                <a:solidFill>
                  <a:srgbClr val="002060"/>
                </a:solidFill>
              </a:rPr>
              <a:t>रूप</a:t>
            </a:r>
            <a:r>
              <a:rPr lang="en-IN" dirty="0">
                <a:solidFill>
                  <a:srgbClr val="002060"/>
                </a:solidFill>
              </a:rPr>
              <a:t> </a:t>
            </a:r>
            <a:r>
              <a:rPr lang="en-IN" dirty="0" err="1">
                <a:solidFill>
                  <a:srgbClr val="002060"/>
                </a:solidFill>
              </a:rPr>
              <a:t>से</a:t>
            </a:r>
            <a:r>
              <a:rPr lang="en-IN" dirty="0">
                <a:solidFill>
                  <a:srgbClr val="002060"/>
                </a:solidFill>
              </a:rPr>
              <a:t> </a:t>
            </a:r>
            <a:r>
              <a:rPr lang="en-IN" dirty="0" err="1">
                <a:solidFill>
                  <a:srgbClr val="002060"/>
                </a:solidFill>
              </a:rPr>
              <a:t>वह</a:t>
            </a:r>
            <a:r>
              <a:rPr lang="en-IN" dirty="0">
                <a:solidFill>
                  <a:srgbClr val="002060"/>
                </a:solidFill>
              </a:rPr>
              <a:t> </a:t>
            </a:r>
            <a:r>
              <a:rPr lang="en-IN" dirty="0" err="1">
                <a:solidFill>
                  <a:srgbClr val="002060"/>
                </a:solidFill>
              </a:rPr>
              <a:t>हिंदी</a:t>
            </a:r>
            <a:r>
              <a:rPr lang="en-IN" dirty="0">
                <a:solidFill>
                  <a:srgbClr val="002060"/>
                </a:solidFill>
              </a:rPr>
              <a:t> </a:t>
            </a:r>
            <a:r>
              <a:rPr lang="en-IN" dirty="0" err="1">
                <a:solidFill>
                  <a:srgbClr val="002060"/>
                </a:solidFill>
              </a:rPr>
              <a:t>है</a:t>
            </a:r>
            <a:r>
              <a:rPr lang="en-IN" dirty="0">
                <a:solidFill>
                  <a:srgbClr val="002060"/>
                </a:solidFill>
              </a:rPr>
              <a:t> </a:t>
            </a:r>
            <a:r>
              <a:rPr lang="en-IN" dirty="0" err="1">
                <a:solidFill>
                  <a:srgbClr val="002060"/>
                </a:solidFill>
              </a:rPr>
              <a:t>जिसका</a:t>
            </a:r>
            <a:r>
              <a:rPr lang="en-IN" dirty="0">
                <a:solidFill>
                  <a:srgbClr val="002060"/>
                </a:solidFill>
              </a:rPr>
              <a:t> </a:t>
            </a:r>
            <a:r>
              <a:rPr lang="en-IN" dirty="0" err="1">
                <a:solidFill>
                  <a:srgbClr val="002060"/>
                </a:solidFill>
              </a:rPr>
              <a:t>प्रयोग</a:t>
            </a:r>
            <a:r>
              <a:rPr lang="en-IN" dirty="0">
                <a:solidFill>
                  <a:srgbClr val="002060"/>
                </a:solidFill>
              </a:rPr>
              <a:t> </a:t>
            </a:r>
            <a:r>
              <a:rPr lang="en-IN" dirty="0" err="1">
                <a:solidFill>
                  <a:srgbClr val="002060"/>
                </a:solidFill>
              </a:rPr>
              <a:t>कार्यालयों</a:t>
            </a:r>
            <a:r>
              <a:rPr lang="en-IN" dirty="0">
                <a:solidFill>
                  <a:srgbClr val="002060"/>
                </a:solidFill>
              </a:rPr>
              <a:t> </a:t>
            </a:r>
            <a:r>
              <a:rPr lang="en-IN" dirty="0" err="1">
                <a:solidFill>
                  <a:srgbClr val="002060"/>
                </a:solidFill>
              </a:rPr>
              <a:t>के</a:t>
            </a:r>
            <a:r>
              <a:rPr lang="en-IN" dirty="0">
                <a:solidFill>
                  <a:srgbClr val="002060"/>
                </a:solidFill>
              </a:rPr>
              <a:t> </a:t>
            </a:r>
            <a:r>
              <a:rPr lang="en-IN" dirty="0" err="1">
                <a:solidFill>
                  <a:srgbClr val="002060"/>
                </a:solidFill>
              </a:rPr>
              <a:t>दैनिक</a:t>
            </a:r>
            <a:r>
              <a:rPr lang="en-IN" dirty="0">
                <a:solidFill>
                  <a:srgbClr val="002060"/>
                </a:solidFill>
              </a:rPr>
              <a:t> </a:t>
            </a:r>
            <a:r>
              <a:rPr lang="en-IN" dirty="0" err="1">
                <a:solidFill>
                  <a:srgbClr val="002060"/>
                </a:solidFill>
              </a:rPr>
              <a:t>कामकाज</a:t>
            </a:r>
            <a:r>
              <a:rPr lang="en-IN" dirty="0">
                <a:solidFill>
                  <a:srgbClr val="002060"/>
                </a:solidFill>
              </a:rPr>
              <a:t> </a:t>
            </a:r>
            <a:r>
              <a:rPr lang="en-IN" dirty="0" err="1">
                <a:solidFill>
                  <a:srgbClr val="002060"/>
                </a:solidFill>
              </a:rPr>
              <a:t>में</a:t>
            </a:r>
            <a:r>
              <a:rPr lang="en-IN" dirty="0">
                <a:solidFill>
                  <a:srgbClr val="002060"/>
                </a:solidFill>
              </a:rPr>
              <a:t> </a:t>
            </a:r>
            <a:r>
              <a:rPr lang="en-IN" dirty="0" err="1">
                <a:solidFill>
                  <a:srgbClr val="002060"/>
                </a:solidFill>
              </a:rPr>
              <a:t>व्यवहार</a:t>
            </a:r>
            <a:r>
              <a:rPr lang="en-IN" dirty="0">
                <a:solidFill>
                  <a:srgbClr val="002060"/>
                </a:solidFill>
              </a:rPr>
              <a:t> </a:t>
            </a:r>
            <a:r>
              <a:rPr lang="en-IN" dirty="0" err="1">
                <a:solidFill>
                  <a:srgbClr val="002060"/>
                </a:solidFill>
              </a:rPr>
              <a:t>में</a:t>
            </a:r>
            <a:r>
              <a:rPr lang="en-IN" dirty="0">
                <a:solidFill>
                  <a:srgbClr val="002060"/>
                </a:solidFill>
              </a:rPr>
              <a:t> </a:t>
            </a:r>
            <a:r>
              <a:rPr lang="en-IN" dirty="0" err="1">
                <a:solidFill>
                  <a:srgbClr val="002060"/>
                </a:solidFill>
              </a:rPr>
              <a:t>लिया</a:t>
            </a:r>
            <a:r>
              <a:rPr lang="en-IN" dirty="0">
                <a:solidFill>
                  <a:srgbClr val="002060"/>
                </a:solidFill>
              </a:rPr>
              <a:t> </a:t>
            </a:r>
            <a:r>
              <a:rPr lang="en-IN" dirty="0" err="1">
                <a:solidFill>
                  <a:srgbClr val="002060"/>
                </a:solidFill>
              </a:rPr>
              <a:t>जाता</a:t>
            </a:r>
            <a:r>
              <a:rPr lang="en-IN" dirty="0">
                <a:solidFill>
                  <a:srgbClr val="002060"/>
                </a:solidFill>
              </a:rPr>
              <a:t> </a:t>
            </a:r>
            <a:r>
              <a:rPr lang="en-IN" dirty="0" err="1">
                <a:solidFill>
                  <a:srgbClr val="002060"/>
                </a:solidFill>
              </a:rPr>
              <a:t>है</a:t>
            </a:r>
            <a:r>
              <a:rPr lang="en-IN" dirty="0">
                <a:solidFill>
                  <a:srgbClr val="002060"/>
                </a:solidFill>
              </a:rPr>
              <a:t> </a:t>
            </a:r>
            <a:r>
              <a:rPr lang="en-IN" dirty="0" err="1">
                <a:solidFill>
                  <a:srgbClr val="002060"/>
                </a:solidFill>
              </a:rPr>
              <a:t>विभिन्न</a:t>
            </a:r>
            <a:r>
              <a:rPr lang="en-IN" dirty="0">
                <a:solidFill>
                  <a:srgbClr val="002060"/>
                </a:solidFill>
              </a:rPr>
              <a:t> </a:t>
            </a:r>
            <a:r>
              <a:rPr lang="en-IN" dirty="0" err="1">
                <a:solidFill>
                  <a:srgbClr val="002060"/>
                </a:solidFill>
              </a:rPr>
              <a:t>विद्वानों</a:t>
            </a:r>
            <a:r>
              <a:rPr lang="en-IN" dirty="0">
                <a:solidFill>
                  <a:srgbClr val="002060"/>
                </a:solidFill>
              </a:rPr>
              <a:t> </a:t>
            </a:r>
            <a:r>
              <a:rPr lang="en-IN" dirty="0" err="1">
                <a:solidFill>
                  <a:srgbClr val="002060"/>
                </a:solidFill>
              </a:rPr>
              <a:t>ने</a:t>
            </a:r>
            <a:r>
              <a:rPr lang="en-IN" dirty="0">
                <a:solidFill>
                  <a:srgbClr val="002060"/>
                </a:solidFill>
              </a:rPr>
              <a:t> </a:t>
            </a:r>
            <a:r>
              <a:rPr lang="en-IN" dirty="0" err="1">
                <a:solidFill>
                  <a:srgbClr val="002060"/>
                </a:solidFill>
              </a:rPr>
              <a:t>यह</a:t>
            </a:r>
            <a:r>
              <a:rPr lang="en-IN" dirty="0">
                <a:solidFill>
                  <a:srgbClr val="002060"/>
                </a:solidFill>
              </a:rPr>
              <a:t> </a:t>
            </a:r>
            <a:r>
              <a:rPr lang="en-IN" dirty="0" err="1">
                <a:solidFill>
                  <a:srgbClr val="002060"/>
                </a:solidFill>
              </a:rPr>
              <a:t>माना</a:t>
            </a:r>
            <a:r>
              <a:rPr lang="en-IN" dirty="0">
                <a:solidFill>
                  <a:srgbClr val="002060"/>
                </a:solidFill>
              </a:rPr>
              <a:t> </a:t>
            </a:r>
            <a:r>
              <a:rPr lang="en-IN" dirty="0" err="1">
                <a:solidFill>
                  <a:srgbClr val="002060"/>
                </a:solidFill>
              </a:rPr>
              <a:t>है</a:t>
            </a:r>
            <a:r>
              <a:rPr lang="en-IN" dirty="0">
                <a:solidFill>
                  <a:srgbClr val="002060"/>
                </a:solidFill>
              </a:rPr>
              <a:t> </a:t>
            </a:r>
            <a:r>
              <a:rPr lang="en-IN" dirty="0" err="1">
                <a:solidFill>
                  <a:srgbClr val="002060"/>
                </a:solidFill>
              </a:rPr>
              <a:t>कि</a:t>
            </a:r>
            <a:r>
              <a:rPr lang="en-IN" dirty="0">
                <a:solidFill>
                  <a:srgbClr val="002060"/>
                </a:solidFill>
              </a:rPr>
              <a:t> </a:t>
            </a:r>
            <a:r>
              <a:rPr lang="en-IN" dirty="0" err="1">
                <a:solidFill>
                  <a:srgbClr val="002060"/>
                </a:solidFill>
              </a:rPr>
              <a:t>चाहे</a:t>
            </a:r>
            <a:r>
              <a:rPr lang="en-IN" dirty="0">
                <a:solidFill>
                  <a:srgbClr val="002060"/>
                </a:solidFill>
              </a:rPr>
              <a:t> </a:t>
            </a:r>
            <a:r>
              <a:rPr lang="en-IN" dirty="0" err="1">
                <a:solidFill>
                  <a:srgbClr val="002060"/>
                </a:solidFill>
              </a:rPr>
              <a:t>वह</a:t>
            </a:r>
            <a:r>
              <a:rPr lang="en-IN" dirty="0">
                <a:solidFill>
                  <a:srgbClr val="002060"/>
                </a:solidFill>
              </a:rPr>
              <a:t> </a:t>
            </a:r>
            <a:r>
              <a:rPr lang="en-IN" dirty="0" err="1">
                <a:solidFill>
                  <a:srgbClr val="002060"/>
                </a:solidFill>
              </a:rPr>
              <a:t>किसी</a:t>
            </a:r>
            <a:r>
              <a:rPr lang="en-IN" dirty="0">
                <a:solidFill>
                  <a:srgbClr val="002060"/>
                </a:solidFill>
              </a:rPr>
              <a:t> </a:t>
            </a:r>
            <a:r>
              <a:rPr lang="en-IN" dirty="0" err="1">
                <a:solidFill>
                  <a:srgbClr val="002060"/>
                </a:solidFill>
              </a:rPr>
              <a:t>भी</a:t>
            </a:r>
            <a:r>
              <a:rPr lang="en-IN" dirty="0">
                <a:solidFill>
                  <a:srgbClr val="002060"/>
                </a:solidFill>
              </a:rPr>
              <a:t> </a:t>
            </a:r>
            <a:r>
              <a:rPr lang="en-IN" dirty="0" err="1">
                <a:solidFill>
                  <a:srgbClr val="002060"/>
                </a:solidFill>
              </a:rPr>
              <a:t>क्षेत्र</a:t>
            </a:r>
            <a:r>
              <a:rPr lang="en-IN" dirty="0">
                <a:solidFill>
                  <a:srgbClr val="002060"/>
                </a:solidFill>
              </a:rPr>
              <a:t> </a:t>
            </a:r>
            <a:r>
              <a:rPr lang="en-IN" dirty="0" err="1">
                <a:solidFill>
                  <a:srgbClr val="002060"/>
                </a:solidFill>
              </a:rPr>
              <a:t>का</a:t>
            </a:r>
            <a:r>
              <a:rPr lang="en-IN" dirty="0">
                <a:solidFill>
                  <a:srgbClr val="002060"/>
                </a:solidFill>
              </a:rPr>
              <a:t> </a:t>
            </a:r>
            <a:r>
              <a:rPr lang="en-IN" dirty="0" err="1" smtClean="0">
                <a:solidFill>
                  <a:srgbClr val="002060"/>
                </a:solidFill>
              </a:rPr>
              <a:t>कार्यालय</a:t>
            </a:r>
            <a:r>
              <a:rPr lang="en-IN" dirty="0">
                <a:solidFill>
                  <a:srgbClr val="002060"/>
                </a:solidFill>
              </a:rPr>
              <a:t>,</a:t>
            </a:r>
            <a:r>
              <a:rPr lang="en-IN" dirty="0" smtClean="0">
                <a:solidFill>
                  <a:srgbClr val="002060"/>
                </a:solidFill>
              </a:rPr>
              <a:t> </a:t>
            </a:r>
            <a:r>
              <a:rPr lang="en-IN" dirty="0" err="1">
                <a:solidFill>
                  <a:srgbClr val="002060"/>
                </a:solidFill>
              </a:rPr>
              <a:t>उसमें</a:t>
            </a:r>
            <a:r>
              <a:rPr lang="en-IN" dirty="0">
                <a:solidFill>
                  <a:srgbClr val="002060"/>
                </a:solidFill>
              </a:rPr>
              <a:t> </a:t>
            </a:r>
            <a:r>
              <a:rPr lang="en-IN" dirty="0" err="1">
                <a:solidFill>
                  <a:srgbClr val="002060"/>
                </a:solidFill>
              </a:rPr>
              <a:t>प्रयोग</a:t>
            </a:r>
            <a:r>
              <a:rPr lang="en-IN" dirty="0">
                <a:solidFill>
                  <a:srgbClr val="002060"/>
                </a:solidFill>
              </a:rPr>
              <a:t> </a:t>
            </a:r>
            <a:r>
              <a:rPr lang="en-IN" dirty="0" err="1">
                <a:solidFill>
                  <a:srgbClr val="002060"/>
                </a:solidFill>
              </a:rPr>
              <a:t>में</a:t>
            </a:r>
            <a:r>
              <a:rPr lang="en-IN" dirty="0">
                <a:solidFill>
                  <a:srgbClr val="002060"/>
                </a:solidFill>
              </a:rPr>
              <a:t> </a:t>
            </a:r>
            <a:r>
              <a:rPr lang="en-IN" dirty="0" err="1">
                <a:solidFill>
                  <a:srgbClr val="002060"/>
                </a:solidFill>
              </a:rPr>
              <a:t>ली</a:t>
            </a:r>
            <a:r>
              <a:rPr lang="en-IN" dirty="0">
                <a:solidFill>
                  <a:srgbClr val="002060"/>
                </a:solidFill>
              </a:rPr>
              <a:t> </a:t>
            </a:r>
            <a:r>
              <a:rPr lang="en-IN" dirty="0" err="1">
                <a:solidFill>
                  <a:srgbClr val="002060"/>
                </a:solidFill>
              </a:rPr>
              <a:t>जाने</a:t>
            </a:r>
            <a:r>
              <a:rPr lang="en-IN" dirty="0">
                <a:solidFill>
                  <a:srgbClr val="002060"/>
                </a:solidFill>
              </a:rPr>
              <a:t> </a:t>
            </a:r>
            <a:r>
              <a:rPr lang="en-IN" dirty="0" err="1">
                <a:solidFill>
                  <a:srgbClr val="002060"/>
                </a:solidFill>
              </a:rPr>
              <a:t>वाली</a:t>
            </a:r>
            <a:r>
              <a:rPr lang="en-IN" dirty="0">
                <a:solidFill>
                  <a:srgbClr val="002060"/>
                </a:solidFill>
              </a:rPr>
              <a:t> </a:t>
            </a:r>
            <a:r>
              <a:rPr lang="en-IN" dirty="0" err="1">
                <a:solidFill>
                  <a:srgbClr val="002060"/>
                </a:solidFill>
              </a:rPr>
              <a:t>हिंदी</a:t>
            </a:r>
            <a:r>
              <a:rPr lang="en-IN" dirty="0">
                <a:solidFill>
                  <a:srgbClr val="002060"/>
                </a:solidFill>
              </a:rPr>
              <a:t> </a:t>
            </a:r>
            <a:r>
              <a:rPr lang="en-IN" dirty="0" err="1">
                <a:solidFill>
                  <a:srgbClr val="002060"/>
                </a:solidFill>
              </a:rPr>
              <a:t>कार्यालयी</a:t>
            </a:r>
            <a:r>
              <a:rPr lang="en-IN" dirty="0">
                <a:solidFill>
                  <a:srgbClr val="002060"/>
                </a:solidFill>
              </a:rPr>
              <a:t> </a:t>
            </a:r>
            <a:r>
              <a:rPr lang="en-IN" dirty="0" err="1">
                <a:solidFill>
                  <a:srgbClr val="002060"/>
                </a:solidFill>
              </a:rPr>
              <a:t>हिंदी</a:t>
            </a:r>
            <a:r>
              <a:rPr lang="en-IN" dirty="0">
                <a:solidFill>
                  <a:srgbClr val="002060"/>
                </a:solidFill>
              </a:rPr>
              <a:t> </a:t>
            </a:r>
            <a:r>
              <a:rPr lang="en-IN" dirty="0" err="1">
                <a:solidFill>
                  <a:srgbClr val="002060"/>
                </a:solidFill>
              </a:rPr>
              <a:t>ही</a:t>
            </a:r>
            <a:r>
              <a:rPr lang="en-IN" dirty="0">
                <a:solidFill>
                  <a:srgbClr val="002060"/>
                </a:solidFill>
              </a:rPr>
              <a:t> </a:t>
            </a:r>
            <a:r>
              <a:rPr lang="en-IN" dirty="0" err="1">
                <a:solidFill>
                  <a:srgbClr val="002060"/>
                </a:solidFill>
              </a:rPr>
              <a:t>कहलाती</a:t>
            </a:r>
            <a:r>
              <a:rPr lang="en-IN" dirty="0">
                <a:solidFill>
                  <a:srgbClr val="002060"/>
                </a:solidFill>
              </a:rPr>
              <a:t> </a:t>
            </a:r>
            <a:r>
              <a:rPr lang="en-IN" dirty="0" err="1">
                <a:solidFill>
                  <a:srgbClr val="002060"/>
                </a:solidFill>
              </a:rPr>
              <a:t>है</a:t>
            </a:r>
            <a:endParaRPr lang="en-US" dirty="0">
              <a:solidFill>
                <a:srgbClr val="002060"/>
              </a:solidFill>
            </a:endParaRPr>
          </a:p>
        </p:txBody>
      </p:sp>
    </p:spTree>
    <p:extLst>
      <p:ext uri="{BB962C8B-B14F-4D97-AF65-F5344CB8AC3E}">
        <p14:creationId xmlns:p14="http://schemas.microsoft.com/office/powerpoint/2010/main" xmlns="" val="1650124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EA9BF6-2B04-5F46-3D48-CD1D665D6D01}"/>
              </a:ext>
            </a:extLst>
          </p:cNvPr>
          <p:cNvSpPr>
            <a:spLocks noGrp="1"/>
          </p:cNvSpPr>
          <p:nvPr>
            <p:ph type="title"/>
          </p:nvPr>
        </p:nvSpPr>
        <p:spPr/>
        <p:txBody>
          <a:bodyPr/>
          <a:lstStyle/>
          <a:p>
            <a:pPr algn="ctr"/>
            <a:r>
              <a:rPr lang="en-IN" b="1">
                <a:solidFill>
                  <a:srgbClr val="FF0000"/>
                </a:solidFill>
              </a:rPr>
              <a:t>उद्देश्य एवं क्षेत्र</a:t>
            </a:r>
            <a:endParaRPr lang="en-US" b="1">
              <a:solidFill>
                <a:srgbClr val="FF0000"/>
              </a:solidFill>
            </a:endParaRPr>
          </a:p>
        </p:txBody>
      </p:sp>
      <p:sp>
        <p:nvSpPr>
          <p:cNvPr id="3" name="Content Placeholder 2">
            <a:extLst>
              <a:ext uri="{FF2B5EF4-FFF2-40B4-BE49-F238E27FC236}">
                <a16:creationId xmlns:a16="http://schemas.microsoft.com/office/drawing/2014/main" xmlns="" id="{6591CB2C-82DF-4244-EBC2-2922957F33E1}"/>
              </a:ext>
            </a:extLst>
          </p:cNvPr>
          <p:cNvSpPr>
            <a:spLocks noGrp="1"/>
          </p:cNvSpPr>
          <p:nvPr>
            <p:ph idx="1"/>
          </p:nvPr>
        </p:nvSpPr>
        <p:spPr/>
        <p:txBody>
          <a:bodyPr/>
          <a:lstStyle/>
          <a:p>
            <a:r>
              <a:rPr lang="en-IN" b="1">
                <a:solidFill>
                  <a:srgbClr val="002060"/>
                </a:solidFill>
              </a:rPr>
              <a:t>उद्देश्य</a:t>
            </a:r>
          </a:p>
          <a:p>
            <a:r>
              <a:rPr lang="en-IN">
                <a:solidFill>
                  <a:srgbClr val="002060"/>
                </a:solidFill>
              </a:rPr>
              <a:t>समाज तथा बहुसंख्यक वर्ग तक शासन की नीतियों को सहज रूप से पहुंचाते हुए सामान्य नागरिक को उसके अधिकारों के प्रति जानकारी देना कार्यालय हिंदी का उद्देश्य है</a:t>
            </a:r>
          </a:p>
          <a:p>
            <a:r>
              <a:rPr lang="en-IN" b="1">
                <a:solidFill>
                  <a:srgbClr val="002060"/>
                </a:solidFill>
              </a:rPr>
              <a:t>क्षेत्र</a:t>
            </a:r>
          </a:p>
          <a:p>
            <a:r>
              <a:rPr lang="en-IN">
                <a:solidFill>
                  <a:srgbClr val="002060"/>
                </a:solidFill>
              </a:rPr>
              <a:t>वाणिज्यिक पत्राचार प्रशासन व्यापार चिकित्सा योग संगीत विज्ञान तथा प्रौद्योगिकी आदि क्षेत्रों में कार्यालयी हिंदी या कामकाजी हिंदी का प्रयोग होता है</a:t>
            </a:r>
            <a:endParaRPr lang="en-US">
              <a:solidFill>
                <a:srgbClr val="002060"/>
              </a:solidFill>
            </a:endParaRPr>
          </a:p>
        </p:txBody>
      </p:sp>
    </p:spTree>
    <p:extLst>
      <p:ext uri="{BB962C8B-B14F-4D97-AF65-F5344CB8AC3E}">
        <p14:creationId xmlns:p14="http://schemas.microsoft.com/office/powerpoint/2010/main" xmlns="" val="2942133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6EFE0-6AEF-47AD-4FF7-196E89C6B9C1}"/>
              </a:ext>
            </a:extLst>
          </p:cNvPr>
          <p:cNvSpPr>
            <a:spLocks noGrp="1"/>
          </p:cNvSpPr>
          <p:nvPr>
            <p:ph type="title"/>
          </p:nvPr>
        </p:nvSpPr>
        <p:spPr>
          <a:xfrm>
            <a:off x="1676400" y="1043781"/>
            <a:ext cx="10515600" cy="1325563"/>
          </a:xfrm>
        </p:spPr>
        <p:txBody>
          <a:bodyPr/>
          <a:lstStyle/>
          <a:p>
            <a:r>
              <a:rPr lang="en-IN" b="1">
                <a:solidFill>
                  <a:srgbClr val="FF0000"/>
                </a:solidFill>
              </a:rPr>
              <a:t>कार्यालयी हिंदी तथा सामान्य हिंदी का संबंध</a:t>
            </a:r>
            <a:endParaRPr lang="en-US" b="1">
              <a:solidFill>
                <a:srgbClr val="FF0000"/>
              </a:solidFill>
            </a:endParaRPr>
          </a:p>
        </p:txBody>
      </p:sp>
      <p:sp>
        <p:nvSpPr>
          <p:cNvPr id="3" name="Content Placeholder 2">
            <a:extLst>
              <a:ext uri="{FF2B5EF4-FFF2-40B4-BE49-F238E27FC236}">
                <a16:creationId xmlns:a16="http://schemas.microsoft.com/office/drawing/2014/main" xmlns="" id="{63C6BCCA-105F-250E-6E71-280D5772A31B}"/>
              </a:ext>
            </a:extLst>
          </p:cNvPr>
          <p:cNvSpPr>
            <a:spLocks noGrp="1"/>
          </p:cNvSpPr>
          <p:nvPr>
            <p:ph idx="1"/>
          </p:nvPr>
        </p:nvSpPr>
        <p:spPr>
          <a:xfrm>
            <a:off x="1088231" y="3272234"/>
            <a:ext cx="10515600" cy="4351338"/>
          </a:xfrm>
        </p:spPr>
        <p:txBody>
          <a:bodyPr/>
          <a:lstStyle/>
          <a:p>
            <a:r>
              <a:rPr lang="en-IN">
                <a:solidFill>
                  <a:srgbClr val="002060"/>
                </a:solidFill>
              </a:rPr>
              <a:t>कार्यालय हिंदी का संबंध सामाजिक संवेदनाओ या भावनाओं से नहीं होता है ना ही वह सामाजिक विचारों को अभिव्यक्ति प्रदान करता हैं सामान्य हिंदी का प्रयोग संवेदनाओ की अभिव्यक्ति के लिए किया जाता है इसमें सामाजिक अपने राग द्वेष आक्रोश राष्ट्रप्रेम तथा विद्रोह आदि सभी व्यक्ति आवश्यकता अनुरूप प्रयोग में लाता है</a:t>
            </a:r>
            <a:endParaRPr lang="en-US">
              <a:solidFill>
                <a:srgbClr val="002060"/>
              </a:solidFill>
            </a:endParaRPr>
          </a:p>
        </p:txBody>
      </p:sp>
    </p:spTree>
    <p:extLst>
      <p:ext uri="{BB962C8B-B14F-4D97-AF65-F5344CB8AC3E}">
        <p14:creationId xmlns:p14="http://schemas.microsoft.com/office/powerpoint/2010/main" xmlns="" val="100618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3505BF-6B25-7981-2668-FA0F5C572135}"/>
              </a:ext>
            </a:extLst>
          </p:cNvPr>
          <p:cNvSpPr>
            <a:spLocks noGrp="1"/>
          </p:cNvSpPr>
          <p:nvPr>
            <p:ph type="title"/>
          </p:nvPr>
        </p:nvSpPr>
        <p:spPr/>
        <p:txBody>
          <a:bodyPr/>
          <a:lstStyle/>
          <a:p>
            <a:r>
              <a:rPr lang="en-IN">
                <a:solidFill>
                  <a:srgbClr val="FF0000"/>
                </a:solidFill>
              </a:rPr>
              <a:t>            </a:t>
            </a:r>
            <a:r>
              <a:rPr lang="en-IN" b="1">
                <a:solidFill>
                  <a:srgbClr val="FF0000"/>
                </a:solidFill>
              </a:rPr>
              <a:t>कार्यालयी हिंदी की संभावनाएं</a:t>
            </a:r>
            <a:endParaRPr lang="en-US" b="1">
              <a:solidFill>
                <a:srgbClr val="FF0000"/>
              </a:solidFill>
            </a:endParaRPr>
          </a:p>
        </p:txBody>
      </p:sp>
      <p:sp>
        <p:nvSpPr>
          <p:cNvPr id="3" name="Content Placeholder 2">
            <a:extLst>
              <a:ext uri="{FF2B5EF4-FFF2-40B4-BE49-F238E27FC236}">
                <a16:creationId xmlns:a16="http://schemas.microsoft.com/office/drawing/2014/main" xmlns="" id="{AE6AA7C8-374F-B305-0110-9097F58FDC2E}"/>
              </a:ext>
            </a:extLst>
          </p:cNvPr>
          <p:cNvSpPr>
            <a:spLocks noGrp="1"/>
          </p:cNvSpPr>
          <p:nvPr>
            <p:ph idx="1"/>
          </p:nvPr>
        </p:nvSpPr>
        <p:spPr/>
        <p:txBody>
          <a:bodyPr/>
          <a:lstStyle/>
          <a:p>
            <a:r>
              <a:rPr lang="en-IN">
                <a:solidFill>
                  <a:srgbClr val="002060"/>
                </a:solidFill>
              </a:rPr>
              <a:t>हिन्दी के इन विभिन्न रूपों और अनेक अन्य रूपों में भाषा का जो स्वरूप होता है वह कार्यालयी हिन्दी में प्रयुक्त नहीं होता। कार्यालयी हिन्दी इससे भिन्न पूर्णतः मानक एवं पारिभाषिक शब्दों को ग्रहण करके चलती है। कार्यालयी हिन्दी सामान्य रूप से वह हिन्दी है जिसका प्रयोग कार्यालयों के दैनिक कामकाज में व्यवहार में लिया जाता</a:t>
            </a:r>
            <a:endParaRPr lang="en-US">
              <a:solidFill>
                <a:srgbClr val="002060"/>
              </a:solidFill>
            </a:endParaRPr>
          </a:p>
        </p:txBody>
      </p:sp>
    </p:spTree>
    <p:extLst>
      <p:ext uri="{BB962C8B-B14F-4D97-AF65-F5344CB8AC3E}">
        <p14:creationId xmlns:p14="http://schemas.microsoft.com/office/powerpoint/2010/main" xmlns="" val="329149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3CBCA7-C599-737B-19FA-82CC4E0604FB}"/>
              </a:ext>
            </a:extLst>
          </p:cNvPr>
          <p:cNvSpPr>
            <a:spLocks noGrp="1"/>
          </p:cNvSpPr>
          <p:nvPr>
            <p:ph type="title"/>
          </p:nvPr>
        </p:nvSpPr>
        <p:spPr/>
        <p:txBody>
          <a:bodyPr/>
          <a:lstStyle/>
          <a:p>
            <a:r>
              <a:rPr lang="en-IN" b="1">
                <a:solidFill>
                  <a:srgbClr val="FF0000"/>
                </a:solidFill>
              </a:rPr>
              <a:t>    कार्यालय कार्यकलाप की सामान्य जानकारी</a:t>
            </a:r>
            <a:endParaRPr lang="en-US" b="1">
              <a:solidFill>
                <a:srgbClr val="FF0000"/>
              </a:solidFill>
            </a:endParaRPr>
          </a:p>
        </p:txBody>
      </p:sp>
      <p:sp>
        <p:nvSpPr>
          <p:cNvPr id="3" name="Content Placeholder 2">
            <a:extLst>
              <a:ext uri="{FF2B5EF4-FFF2-40B4-BE49-F238E27FC236}">
                <a16:creationId xmlns:a16="http://schemas.microsoft.com/office/drawing/2014/main" xmlns="" id="{3F813771-0715-9940-357D-2CFF571A88B5}"/>
              </a:ext>
            </a:extLst>
          </p:cNvPr>
          <p:cNvSpPr>
            <a:spLocks noGrp="1"/>
          </p:cNvSpPr>
          <p:nvPr>
            <p:ph idx="1"/>
          </p:nvPr>
        </p:nvSpPr>
        <p:spPr>
          <a:xfrm>
            <a:off x="838200" y="1825625"/>
            <a:ext cx="10515600" cy="3103563"/>
          </a:xfrm>
        </p:spPr>
        <p:txBody>
          <a:bodyPr/>
          <a:lstStyle/>
          <a:p>
            <a:r>
              <a:rPr lang="en-IN">
                <a:solidFill>
                  <a:srgbClr val="002060"/>
                </a:solidFill>
              </a:rPr>
              <a:t>कार्यालय (संस्कृत: कार्य = काम + आलय = घर) या दफ्तर एक कमरा या इमारत होती है जिसका प्रयोग मुख्य रूप से लिपीकीय या प्रशासनिक कार्य करने के लिए किया जाता है। कार्यालय शब्द का प्रयोग किसी संगठन के अंतर्गत किसी विशेष ओहदे जिसके साथ कई विशिष्ट कर्तव्य समाहित हों, को भी निरूपित करता है, जैसे कि प्रधान मंत्री कार्यालय।</a:t>
            </a:r>
            <a:endParaRPr lang="en-US">
              <a:solidFill>
                <a:srgbClr val="002060"/>
              </a:solidFill>
            </a:endParaRPr>
          </a:p>
        </p:txBody>
      </p:sp>
    </p:spTree>
    <p:extLst>
      <p:ext uri="{BB962C8B-B14F-4D97-AF65-F5344CB8AC3E}">
        <p14:creationId xmlns:p14="http://schemas.microsoft.com/office/powerpoint/2010/main" xmlns="" val="1283794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Words>
  <Application>Microsoft Office PowerPoint</Application>
  <PresentationFormat>Custom</PresentationFormat>
  <Paragraphs>15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Unit -1</vt:lpstr>
      <vt:lpstr>कार्यालय हिंदी की संकल्पना</vt:lpstr>
      <vt:lpstr>उद्देश्य एवं क्षेत्र</vt:lpstr>
      <vt:lpstr>कार्यालयी हिंदी तथा सामान्य हिंदी का संबंध</vt:lpstr>
      <vt:lpstr>            कार्यालयी हिंदी की संभावनाएं</vt:lpstr>
      <vt:lpstr>    कार्यालय कार्यकलाप की सामान्य जानकारी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dc:title>
  <dc:creator>Unknown User</dc:creator>
  <cp:lastModifiedBy>LENOVO</cp:lastModifiedBy>
  <cp:revision>4</cp:revision>
  <dcterms:created xsi:type="dcterms:W3CDTF">2022-05-25T05:36:04Z</dcterms:created>
  <dcterms:modified xsi:type="dcterms:W3CDTF">2022-05-30T05:08:24Z</dcterms:modified>
</cp:coreProperties>
</file>