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EFCEF-A2A6-939E-3B0D-67663D216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9239FD-10FD-DD9D-7829-7959008CA3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A894E-1648-3DD0-8B8F-CFF44A9A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CCC5-4EE6-4C4C-BABF-A147E032BE80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39F8B-487D-9D35-AE1D-F50BADDFA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43FA8-95FD-1C1D-582D-ED08A39A2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A7D4-E347-7D4B-9E01-FDB39DBC4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606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81462-C467-0FB2-E097-FC7F5C9C6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E6641-A722-BC66-E31D-03851EFFE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EE0306-44DE-E6DE-B5D6-DD55EE165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CCC5-4EE6-4C4C-BABF-A147E032BE80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4771E-EF49-0301-0BFA-3F74FB2B5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322ED-D56B-4A6E-1037-D9C7EF94E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A7D4-E347-7D4B-9E01-FDB39DBC4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44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F632E-E444-337C-A276-1F92F16AF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F32AA-4C91-068A-F485-F188D11F6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C1A19-C292-924B-2050-6127A813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CCC5-4EE6-4C4C-BABF-A147E032BE80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AD38B-DAF9-4DBB-F8C9-8B65B4B03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71F19-BF3D-D9DA-6F7B-0C1323788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A7D4-E347-7D4B-9E01-FDB39DBC4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718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F51D9-732B-BCC2-58CF-A25D94A0C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5CF17-2295-5968-7B5A-21B7E684F4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6E1A8D-1C78-8AC6-04A2-BDA640797B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9DA9B1-11FD-34F4-BDE6-67DCD4FE5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CCC5-4EE6-4C4C-BABF-A147E032BE80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1B82B-C8CB-3054-60DD-899041646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97E942-8F20-D72A-3D30-8ED1A8F0C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A7D4-E347-7D4B-9E01-FDB39DBC4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38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1760F-3C69-97B4-661F-66B7764B1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D659EA-4157-F9B7-8120-038C92060A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0743D6-84AF-6A11-B0F3-27908D5282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090A58-9745-15D9-3E1F-382B27BF71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C4A48-A9C7-6985-2B45-1D4EF802E2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1B73D7-D520-950D-20A5-041B8DB6A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CCC5-4EE6-4C4C-BABF-A147E032BE80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13B96A-8FCB-F5EA-E99B-159E7BB15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830C2B-1AC1-9DE8-75B7-BEAEE6AC4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A7D4-E347-7D4B-9E01-FDB39DBC4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273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1B329-F0E5-1CED-181B-9439FFA8F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899D14-EC7D-F892-91CB-99271711F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CCC5-4EE6-4C4C-BABF-A147E032BE80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A45F5D-8D8B-C2F4-8207-E0D6805A1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D98173-23AE-3651-1473-ABD5261B1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A7D4-E347-7D4B-9E01-FDB39DBC4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607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E5DFFE-F839-8D48-0671-026A61AC7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CCC5-4EE6-4C4C-BABF-A147E032BE80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B62764-9C88-636C-C7B8-DBCFEAC7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74D2ED-5791-9459-B42B-761A1A2CE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A7D4-E347-7D4B-9E01-FDB39DBC4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430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1E850-0A63-F7F5-530D-E5593C417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9689E-69F6-E786-FABF-88EF5C42E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7CA22-49EC-18E1-7AC4-783397D3FD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C608BA-4992-7448-3245-55D851E92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CCC5-4EE6-4C4C-BABF-A147E032BE80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F4C25-1270-1837-FBC7-B52ECC6AA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8E6C1-5A18-202A-270A-D5FCC891E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A7D4-E347-7D4B-9E01-FDB39DBC4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372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AC30-F327-1287-EB8C-F9A094AF8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79DAD-B0AB-D441-5CCC-59653B642F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4899D-EA7A-0FF2-68C1-68FDA10B26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01F48D-C875-9A8E-4235-80D2F9CE4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CCC5-4EE6-4C4C-BABF-A147E032BE80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BC31AC-FEF9-0FA7-878E-E20D80406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D9FFA-C65F-6DFB-C22F-1EE9895DE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A7D4-E347-7D4B-9E01-FDB39DBC4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731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DE2ED-4F79-3264-EDBA-238477EDB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3D1FB4-AC77-CB5B-EB80-4E30FAD4E3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EEAEC9-9E35-31A1-BEA2-A4DC575EF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CCC5-4EE6-4C4C-BABF-A147E032BE80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A9545-6A3A-75FA-FA87-6366DEA49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590DB-DB96-3E6E-7299-3CB5C4D76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A7D4-E347-7D4B-9E01-FDB39DBC4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69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851F25-3887-EA36-39A5-CFCE58CC2B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370D70-F91D-9035-ED26-DCFA959DCB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5E066F-3843-D3BE-CD7C-AD500E304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CCC5-4EE6-4C4C-BABF-A147E032BE80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6158A-7904-4ABA-A7F1-92119475C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850EA-9004-007A-1204-6FDB06014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A7D4-E347-7D4B-9E01-FDB39DBC4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756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E197D6-0D76-B0D5-B74A-069DD7F3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0CBA75-AA7F-09A3-3590-A0B17EF18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A05D5-F5D7-28DD-C85A-97F1DCEC4F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5CCC5-4EE6-4C4C-BABF-A147E032BE80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FE1E1-621C-0DC1-C267-A62B3E93FC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554C3-C015-473E-E9CF-62035D748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1A7D4-E347-7D4B-9E01-FDB39DBC46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959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C8BB3-4B2B-B4FB-3195-8D4D658715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UNIT-V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CFAE3A-6A9E-6EE9-F9D0-293EFA7CA6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600" b="1" dirty="0" err="1">
                <a:solidFill>
                  <a:srgbClr val="FF0000"/>
                </a:solidFill>
              </a:rPr>
              <a:t>जलवायु</a:t>
            </a:r>
            <a:r>
              <a:rPr lang="en-GB" sz="3600" b="1" dirty="0">
                <a:solidFill>
                  <a:srgbClr val="FF0000"/>
                </a:solidFill>
              </a:rPr>
              <a:t> </a:t>
            </a:r>
            <a:r>
              <a:rPr lang="en-GB" sz="3600" b="1" dirty="0" err="1">
                <a:solidFill>
                  <a:srgbClr val="FF0000"/>
                </a:solidFill>
              </a:rPr>
              <a:t>परिवर्तन-ग्रीन</a:t>
            </a:r>
            <a:r>
              <a:rPr lang="en-GB" sz="3600" b="1" dirty="0">
                <a:solidFill>
                  <a:srgbClr val="FF0000"/>
                </a:solidFill>
              </a:rPr>
              <a:t> </a:t>
            </a:r>
            <a:r>
              <a:rPr lang="en-GB" sz="3600" b="1" dirty="0" err="1">
                <a:solidFill>
                  <a:srgbClr val="FF0000"/>
                </a:solidFill>
              </a:rPr>
              <a:t>हाउस</a:t>
            </a:r>
            <a:r>
              <a:rPr lang="en-GB" sz="3600" b="1" dirty="0">
                <a:solidFill>
                  <a:srgbClr val="FF0000"/>
                </a:solidFill>
              </a:rPr>
              <a:t> </a:t>
            </a:r>
            <a:r>
              <a:rPr lang="en-GB" sz="3600" b="1" dirty="0" err="1">
                <a:solidFill>
                  <a:srgbClr val="FF0000"/>
                </a:solidFill>
              </a:rPr>
              <a:t>प्रभाव</a:t>
            </a:r>
            <a:r>
              <a:rPr lang="en-GB" sz="3600" b="1" dirty="0">
                <a:solidFill>
                  <a:srgbClr val="FF0000"/>
                </a:solidFill>
              </a:rPr>
              <a:t> </a:t>
            </a:r>
            <a:r>
              <a:rPr lang="en-GB" sz="3600" b="1" dirty="0" err="1">
                <a:solidFill>
                  <a:srgbClr val="FF0000"/>
                </a:solidFill>
              </a:rPr>
              <a:t>एवं</a:t>
            </a:r>
            <a:r>
              <a:rPr lang="en-GB" sz="3600" b="1" dirty="0">
                <a:solidFill>
                  <a:srgbClr val="FF0000"/>
                </a:solidFill>
              </a:rPr>
              <a:t> </a:t>
            </a:r>
            <a:r>
              <a:rPr lang="en-GB" sz="3600" b="1" dirty="0" err="1">
                <a:solidFill>
                  <a:srgbClr val="FF0000"/>
                </a:solidFill>
              </a:rPr>
              <a:t>ग्लोबल</a:t>
            </a:r>
            <a:r>
              <a:rPr lang="en-GB" sz="3600" b="1" dirty="0">
                <a:solidFill>
                  <a:srgbClr val="FF0000"/>
                </a:solidFill>
              </a:rPr>
              <a:t> </a:t>
            </a:r>
            <a:r>
              <a:rPr lang="en-GB" sz="3600" b="1" dirty="0" err="1">
                <a:solidFill>
                  <a:srgbClr val="FF0000"/>
                </a:solidFill>
              </a:rPr>
              <a:t>वार्मिंग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358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C7FB6-05A9-BC63-72B4-8C6B7F79F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जलवायु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>
                <a:solidFill>
                  <a:srgbClr val="FF0000"/>
                </a:solidFill>
              </a:rPr>
              <a:t>परिवर्तन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D552F-17D9-CD33-C0A4-09B0C8C47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आशय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दशको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सदियों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दीर्घकालिक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मुख्य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जीवाश्म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ईंधन</a:t>
            </a:r>
            <a:r>
              <a:rPr lang="en-GB" dirty="0">
                <a:solidFill>
                  <a:srgbClr val="00B050"/>
                </a:solidFill>
              </a:rPr>
              <a:t> (</a:t>
            </a:r>
            <a:r>
              <a:rPr lang="en-GB" dirty="0" err="1">
                <a:solidFill>
                  <a:srgbClr val="00B050"/>
                </a:solidFill>
              </a:rPr>
              <a:t>जैसे</a:t>
            </a:r>
            <a:r>
              <a:rPr lang="en-GB" dirty="0">
                <a:solidFill>
                  <a:srgbClr val="00B050"/>
                </a:solidFill>
              </a:rPr>
              <a:t> –</a:t>
            </a:r>
            <a:r>
              <a:rPr lang="en-GB" dirty="0" err="1">
                <a:solidFill>
                  <a:srgbClr val="00B050"/>
                </a:solidFill>
              </a:rPr>
              <a:t>कोयला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तेल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गैस</a:t>
            </a:r>
            <a:r>
              <a:rPr lang="en-GB" dirty="0">
                <a:solidFill>
                  <a:srgbClr val="00B050"/>
                </a:solidFill>
              </a:rPr>
              <a:t>)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पृथ्वी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वातावरण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तेजी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बढ़ती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हाउस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गैसों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गैसे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पृथ्वी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महासागरों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गर्म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हैं।जिसके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समुद्र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बढ़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तूफान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बदलाव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समुद्र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धाराओं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बदलाव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बारिश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बदलाव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बर्फ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पिघलना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गर्मी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घटनाएं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आग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सूखा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जलवायु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परिवर्तन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कारण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</a:p>
          <a:p>
            <a:r>
              <a:rPr lang="en-GB" dirty="0" err="1">
                <a:solidFill>
                  <a:srgbClr val="00B050"/>
                </a:solidFill>
              </a:rPr>
              <a:t>वायुमंडलीय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तापमान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समुद्र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वृद्धि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तूफान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बदलाव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044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C9A11-D930-433A-C17F-AFF230B27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मौसम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और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जलवायु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बीच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अंतर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D9DDB-EC32-EC78-7A8B-1D2FE9A205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मौसम-</a:t>
            </a:r>
            <a:r>
              <a:rPr lang="en-GB" dirty="0" err="1">
                <a:solidFill>
                  <a:srgbClr val="00B050"/>
                </a:solidFill>
              </a:rPr>
              <a:t>थोड़े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(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घंटों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दिनों</a:t>
            </a:r>
            <a:r>
              <a:rPr lang="en-GB" dirty="0">
                <a:solidFill>
                  <a:srgbClr val="00B050"/>
                </a:solidFill>
              </a:rPr>
              <a:t>) </a:t>
            </a:r>
            <a:r>
              <a:rPr lang="en-GB" dirty="0" err="1">
                <a:solidFill>
                  <a:srgbClr val="00B050"/>
                </a:solidFill>
              </a:rPr>
              <a:t>मे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तापमान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वायुमंडलीय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स्थितियों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संदर्भित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मौसम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प्रतिदिन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अनुभव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जलवायु-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आमतौर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30 </a:t>
            </a:r>
            <a:r>
              <a:rPr lang="en-GB" dirty="0" err="1">
                <a:solidFill>
                  <a:srgbClr val="00B050"/>
                </a:solidFill>
              </a:rPr>
              <a:t>वर्षों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मौसम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औसत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GB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ग्लोबल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वार्मिंग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और</a:t>
            </a:r>
            <a:r>
              <a:rPr lang="en-GB" b="1" dirty="0">
                <a:solidFill>
                  <a:srgbClr val="FF0000"/>
                </a:solidFill>
              </a:rPr>
              <a:t>  </a:t>
            </a:r>
            <a:r>
              <a:rPr lang="en-GB" b="1" dirty="0" err="1">
                <a:solidFill>
                  <a:srgbClr val="FF0000"/>
                </a:solidFill>
              </a:rPr>
              <a:t>जलवायु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परिवर्तन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बीच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अंतर</a:t>
            </a:r>
            <a:r>
              <a:rPr lang="en-GB" b="1" dirty="0">
                <a:solidFill>
                  <a:srgbClr val="FF0000"/>
                </a:solidFill>
              </a:rPr>
              <a:t> –</a:t>
            </a:r>
            <a:r>
              <a:rPr lang="en-GB" dirty="0" err="1">
                <a:solidFill>
                  <a:srgbClr val="00B050"/>
                </a:solidFill>
              </a:rPr>
              <a:t>ग्लोबल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वार्मिंग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शब्द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पृथ्वी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सतह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निकट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वैश्विक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औसत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तापमान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वृद्धि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संदर्भित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ज्यादातर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वातावरण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हाउस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गैसों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सांद्रता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159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F15E7-6A26-8EC5-20DD-454B295E8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जलवायु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परिवर्तन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प्रभाव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62499-4285-37C9-D74E-17D06AE22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गर्म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मौसम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स्थिति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सूखा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समुद्र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बढ़ता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महासागरीय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अम्लीयकरण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स्वास्थ्य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670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726DD-645C-95F1-B138-287D4A417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भूमंडलीय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तापन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एवं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ग्रीन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हाउस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प्रभाव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F2796-6F1C-BA9C-BC95-F5262DB71E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भूमंडलीय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तापन-</a:t>
            </a:r>
            <a:r>
              <a:rPr lang="en-GB" dirty="0" err="1">
                <a:solidFill>
                  <a:srgbClr val="00B050"/>
                </a:solidFill>
              </a:rPr>
              <a:t>भूमंडलीय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तापन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तात्पर्य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वायुमंडलीय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धरातलीय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तापमान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वृद्धि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भूमंडलीय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विकिरण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संतुलन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स्थानीय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प्रादेशिक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वैश्विक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पृथ्वी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वायुमंडल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विकिरण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संतुलन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पढ़ने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हरितगृह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गैसों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विकिरण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संवर्धन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ग्रीन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हाउस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प्रभाव-</a:t>
            </a:r>
            <a:r>
              <a:rPr lang="en-GB" dirty="0" err="1">
                <a:solidFill>
                  <a:srgbClr val="00B050"/>
                </a:solidFill>
              </a:rPr>
              <a:t>ग्रीन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हाउस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अभिप्राय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हाउस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छते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दीवारें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कांच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पारदर्शी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प्लास्टिक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जैसे-ऊष्मा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रोधी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पदार्थों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पौधा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रहे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ग्रीन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हाउस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उत्पन्न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करने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वाली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गैसे-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हाउस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सहायक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हाउस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गैसें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कहलाती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गैसों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कार्बन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डाइऑक्साइड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मेथेन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नाइट्रस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ऑक्साइड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क्लोरोफ्लोरोकार्बन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ओजोन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97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675DE-A1A2-C3C7-C496-CD1B6553C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हरितगृह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गैसों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वृद्धि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कारण</a:t>
            </a:r>
            <a:r>
              <a:rPr lang="en-GB" b="1" dirty="0">
                <a:solidFill>
                  <a:srgbClr val="FF0000"/>
                </a:solidFill>
              </a:rPr>
              <a:t>, </a:t>
            </a:r>
            <a:r>
              <a:rPr lang="en-GB" b="1" dirty="0" err="1">
                <a:solidFill>
                  <a:srgbClr val="FF0000"/>
                </a:solidFill>
              </a:rPr>
              <a:t>दुष्परिणाम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C247D-E0D2-0848-4BE9-04291D71E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कारण</a:t>
            </a:r>
            <a:endParaRPr lang="en-GB" b="1" dirty="0">
              <a:solidFill>
                <a:srgbClr val="FF000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औद्योगिकरण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निर्वानीकरण</a:t>
            </a: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दुष्परिणाम</a:t>
            </a:r>
            <a:r>
              <a:rPr lang="en-GB" b="1" dirty="0">
                <a:solidFill>
                  <a:srgbClr val="FF0000"/>
                </a:solidFill>
              </a:rPr>
              <a:t>-</a:t>
            </a:r>
          </a:p>
          <a:p>
            <a:r>
              <a:rPr lang="en-GB" dirty="0" err="1">
                <a:solidFill>
                  <a:srgbClr val="00B050"/>
                </a:solidFill>
              </a:rPr>
              <a:t>भूमंडल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वृद्धि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सागर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वृद्धि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हिमानी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संकुचन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बाढ़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जंतु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वनस्पति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कृषि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अन्य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321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0F107-4655-F2B0-4BAF-3D0612AC8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अंतर्राष्ट्रीय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सहयोग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B94C4-B9FD-2C35-885E-E72FE4130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हरित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गैसों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सन</a:t>
            </a:r>
            <a:r>
              <a:rPr lang="en-GB" dirty="0">
                <a:solidFill>
                  <a:srgbClr val="00B050"/>
                </a:solidFill>
              </a:rPr>
              <a:t> 1988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कनाडा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टोरंटो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टोरंटो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विश्व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सम्मेलन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हुआ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जिसमें</a:t>
            </a:r>
            <a:r>
              <a:rPr lang="en-GB" dirty="0">
                <a:solidFill>
                  <a:srgbClr val="00B050"/>
                </a:solidFill>
              </a:rPr>
              <a:t> 2005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कार्बन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डाइऑक्साइड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उत्सर्जन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स्वेच्छा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20% </a:t>
            </a:r>
            <a:r>
              <a:rPr lang="en-GB" dirty="0" err="1">
                <a:solidFill>
                  <a:srgbClr val="00B050"/>
                </a:solidFill>
              </a:rPr>
              <a:t>कटौती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आग्रह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ओजोन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क्लोरोफ्लोरोकार्बन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उपभोग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रोकने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मॉन्ट्रियल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प्रोटोकॉल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लंदन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5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7 </a:t>
            </a:r>
            <a:r>
              <a:rPr lang="en-GB" dirty="0" err="1">
                <a:solidFill>
                  <a:srgbClr val="00B050"/>
                </a:solidFill>
              </a:rPr>
              <a:t>मार्च</a:t>
            </a:r>
            <a:r>
              <a:rPr lang="en-GB" dirty="0">
                <a:solidFill>
                  <a:srgbClr val="00B050"/>
                </a:solidFill>
              </a:rPr>
              <a:t> 1989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अंतरराष्ट्रीय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संगोष्ठी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आयोजित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गई</a:t>
            </a:r>
            <a:r>
              <a:rPr lang="en-GB" dirty="0">
                <a:solidFill>
                  <a:srgbClr val="00B050"/>
                </a:solidFill>
              </a:rPr>
              <a:t>। 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पृथ्वी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सुरक्षा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संतुलन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रियो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डी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जेनेरो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संयुक्त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तत्वाधान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संयुक्त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सम्मेलन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आयोजन</a:t>
            </a:r>
            <a:r>
              <a:rPr lang="en-GB" dirty="0">
                <a:solidFill>
                  <a:srgbClr val="00B050"/>
                </a:solidFill>
              </a:rPr>
              <a:t> 3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14 </a:t>
            </a:r>
            <a:r>
              <a:rPr lang="en-GB" dirty="0" err="1">
                <a:solidFill>
                  <a:srgbClr val="00B050"/>
                </a:solidFill>
              </a:rPr>
              <a:t>जून</a:t>
            </a:r>
            <a:r>
              <a:rPr lang="en-GB" dirty="0">
                <a:solidFill>
                  <a:srgbClr val="00B050"/>
                </a:solidFill>
              </a:rPr>
              <a:t> 1992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प्रथम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पृथ्वी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सम्मेलन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संगोष्ठी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पक्षधरों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प्रथम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सम्मेलन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बर्लिन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जून</a:t>
            </a:r>
            <a:r>
              <a:rPr lang="en-GB" dirty="0">
                <a:solidFill>
                  <a:srgbClr val="00B050"/>
                </a:solidFill>
              </a:rPr>
              <a:t> 1995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आयोजन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62162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B23CC-9978-907B-C1F3-96D8F361F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ओजोन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ह्रास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A67A9-6F10-1D48-3F6A-271422C2E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ओजोन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गहरे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नीले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रंग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गैस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ऑक्सीजन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प्रमुख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अवरूप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ओजोन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छयित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प्रथम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ब्रिटिश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वैज्ञानिकों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1983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लगाया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उन्होंने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खोजा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आर्कटिक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समताप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मंडल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प्रतिवर्ष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बसंत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ऋतु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ओजोन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मात्रा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कमी</a:t>
            </a:r>
            <a:r>
              <a:rPr lang="en-GB" dirty="0">
                <a:solidFill>
                  <a:srgbClr val="00B050"/>
                </a:solidFill>
              </a:rPr>
              <a:t> आ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नवंबर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धीरे-धीरे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बढ़ने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ओजोन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विनाश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कारण-</a:t>
            </a:r>
            <a:r>
              <a:rPr lang="en-GB" dirty="0" err="1">
                <a:solidFill>
                  <a:srgbClr val="00B050"/>
                </a:solidFill>
              </a:rPr>
              <a:t>सामान्यता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विनाश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निम्नांकित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है-क्लोरोफ्लोरोकार्बन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नाइट्रिक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ऑक्साइड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क्लोरीन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ऑफ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साइड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हैलो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कार्बन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सौर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प्रोटॉन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ज्वालामुखी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798018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E3907-40FE-5752-5C65-47BAAC286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ओजोन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सुरक्षा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हेतु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किए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गए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उपाय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F5AF0-541F-94DC-BEEC-9CF98882E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निपटने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सन</a:t>
            </a:r>
            <a:r>
              <a:rPr lang="en-GB" dirty="0">
                <a:solidFill>
                  <a:srgbClr val="00B050"/>
                </a:solidFill>
              </a:rPr>
              <a:t> 1978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अमेरिका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स्प्रे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डिब्बों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एरोसॉल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क्लोरोफ्लोरोकार्बन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पाबंदी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दी</a:t>
            </a:r>
            <a:r>
              <a:rPr lang="en-GB" dirty="0">
                <a:solidFill>
                  <a:srgbClr val="00B050"/>
                </a:solidFill>
              </a:rPr>
              <a:t> 24 </a:t>
            </a:r>
            <a:r>
              <a:rPr lang="en-GB" dirty="0" err="1">
                <a:solidFill>
                  <a:srgbClr val="00B050"/>
                </a:solidFill>
              </a:rPr>
              <a:t>दिसंबर</a:t>
            </a:r>
            <a:r>
              <a:rPr lang="en-GB" dirty="0">
                <a:solidFill>
                  <a:srgbClr val="00B050"/>
                </a:solidFill>
              </a:rPr>
              <a:t> 1987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संयुक्त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24 </a:t>
            </a:r>
            <a:r>
              <a:rPr lang="en-GB" dirty="0" err="1">
                <a:solidFill>
                  <a:srgbClr val="00B050"/>
                </a:solidFill>
              </a:rPr>
              <a:t>देशों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कनाडा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मांट्रियल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प्रस्ताव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क्लोरोफ्लोरोकार्बन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बंद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निर्णय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1994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विकसित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20% </a:t>
            </a:r>
            <a:r>
              <a:rPr lang="en-GB" dirty="0" err="1">
                <a:solidFill>
                  <a:srgbClr val="00B050"/>
                </a:solidFill>
              </a:rPr>
              <a:t>कमी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करेंगे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सन्</a:t>
            </a:r>
            <a:r>
              <a:rPr lang="en-GB" dirty="0">
                <a:solidFill>
                  <a:srgbClr val="00B050"/>
                </a:solidFill>
              </a:rPr>
              <a:t> 2000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30%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करेंगे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मार्च</a:t>
            </a:r>
            <a:r>
              <a:rPr lang="en-GB" dirty="0">
                <a:solidFill>
                  <a:srgbClr val="00B050"/>
                </a:solidFill>
              </a:rPr>
              <a:t> 1989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लंदन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ओजोन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बचाओ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सम्मेलन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हुआ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जिसमें</a:t>
            </a:r>
            <a:r>
              <a:rPr lang="en-GB" dirty="0">
                <a:solidFill>
                  <a:srgbClr val="00B050"/>
                </a:solidFill>
              </a:rPr>
              <a:t> 118 </a:t>
            </a:r>
            <a:r>
              <a:rPr lang="en-GB" dirty="0" err="1">
                <a:solidFill>
                  <a:srgbClr val="00B050"/>
                </a:solidFill>
              </a:rPr>
              <a:t>देशों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प्रतिनिधियों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लिया</a:t>
            </a:r>
            <a:r>
              <a:rPr lang="en-GB" dirty="0">
                <a:solidFill>
                  <a:srgbClr val="00B050"/>
                </a:solidFill>
              </a:rPr>
              <a:t>।।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वृक्षों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अंधाधुंध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कटाई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नवीन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वृक्ष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>
                <a:solidFill>
                  <a:srgbClr val="00B050"/>
                </a:solidFill>
              </a:rPr>
              <a:t>।</a:t>
            </a:r>
            <a:endParaRPr lang="en-US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738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UNIT-V</vt:lpstr>
      <vt:lpstr>जलवायु परिवर्तन</vt:lpstr>
      <vt:lpstr>मौसम और जलवायु के बीच अंतर</vt:lpstr>
      <vt:lpstr>जलवायु परिवर्तन प्रभाव</vt:lpstr>
      <vt:lpstr>भूमंडलीय तापन एवं ग्रीन हाउस प्रभाव</vt:lpstr>
      <vt:lpstr>हरितगृह गैसों की वृद्धि के कारण, दुष्परिणाम</vt:lpstr>
      <vt:lpstr>अंतर्राष्ट्रीय सहयोग</vt:lpstr>
      <vt:lpstr>ओजोन ह्रास </vt:lpstr>
      <vt:lpstr>ओजोन सुरक्षा हेतु किए गए उपाय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UNIT-V</dc:title>
  <dc:creator>916393705704</dc:creator>
  <cp:lastModifiedBy>916393705704</cp:lastModifiedBy>
  <cp:revision>5</cp:revision>
  <dcterms:created xsi:type="dcterms:W3CDTF">2022-10-31T05:38:05Z</dcterms:created>
  <dcterms:modified xsi:type="dcterms:W3CDTF">2022-11-12T09:32:47Z</dcterms:modified>
</cp:coreProperties>
</file>