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1BEFC-CFE5-AE14-B27D-DBA12EC83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42379F-0A6F-A9DB-98A3-A580B58C0D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359B6-B455-A477-F58D-F286A6CAB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8C5D5-DE5F-7683-5168-536DAD62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27E134-20B4-5DD7-7B1A-1634E31CF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379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D3346-87A6-219D-A068-161E9CB11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D4BD48-FB0B-A0FD-B71C-5CEE6EDB3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B5354C-7E96-0317-5DD7-C70E881F5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C3915-F500-4D10-D67C-128F886C4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95612E-3E0D-DE66-F571-8EF3AE4B4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339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0B8E-B727-62D4-963D-1B374A23B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62D06A-FF25-D974-B22B-CBD6202E5E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F865B-48FF-5BC2-2F6B-55A6F9EF2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83DC9-A81C-D710-B2D7-CB10B4196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F045E-766D-2516-B1D0-965C760AA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773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B3110-1C81-8E33-5DE9-99EB11529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A4FA7-56A9-FA15-7F36-6669E7A499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5E29B8-F42A-63DF-1259-5224175B88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CD56C0-D3E7-D1B0-04D5-7A30C57624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3F86A96-7767-50AC-182D-4B29E722A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E5CF74-D924-0192-4B69-3DA6B6BF8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412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51EFD-59FB-5655-E348-84AC7B5D0E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7653A9-E5D0-63E0-5CA5-E7FE1F0CC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6C55B7-1F6E-EFFF-372E-7A841510A0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234A25-8EF2-4BB3-96EE-A7E1BEE08D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7A10D3-83F1-FC4D-897D-524C0B3F0C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BA4B2C-269C-C7D3-0815-210AC243A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6E4D13-2634-AD40-27A9-524DFFDB8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FCEFDE-12A5-4C02-359E-500CF67CE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131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39B0F4-A779-69D1-A174-FE2D18E27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32D7FB-9F98-54F0-A79E-9C57D88BDE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B0F285-113B-1795-3BBE-30133162D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F4CE0C-7D6A-D58C-C570-3E18BA74D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372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D4E10B-7E84-2B76-E130-8B487855F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D64247-2C11-5152-C1B9-48977AFE8C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387FD6-CFF1-52E3-301E-7B64A89E2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876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545E7-63BA-6E2A-FF82-09DE735A2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096A54-5796-13B8-DCA2-30EB61B93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5917F2-A7E9-E797-734D-7C5C62CF6D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3DC0F-ECB3-0754-99B5-50C9396CA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CD9BE4-961A-F57B-E37E-BB1834F58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A98385-169C-59FF-6E2C-776526E81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353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BA687-95A7-7047-339E-6D380FFA0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00E571-5F97-6C71-B370-448F8A7AEA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1586E-D9FE-446C-4422-42F309D3BE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F928AE-B30D-3FD9-F28C-226CA31B8E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5B21AF-E22B-B9AE-63F4-EDAB67361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A30227-958A-C046-3497-B5A80D4AF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60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943C50-9639-54AB-6F4E-B7C323FDC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1AA7BC-5278-CF78-1EBC-406E1CFAC1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2E003-C6BE-A476-D140-5B9CC21C3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62706A-95C1-E836-6A71-92DAB6863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B0C944-F3AA-E387-3A43-0A8D2876C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29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EB9226-56B6-2F23-0147-17E379F7A7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041D53-1D8F-AD5A-B3BA-2B0595EC12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B49D9-7942-1970-D689-0AED498C2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BEF886-6C6E-DA87-FE5C-077124624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D2014-6977-F4B6-A64A-338FF95C0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132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C3C467-CE17-D733-081A-9917F7A12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C933F-AE93-4C71-8735-7B95286C9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A86BB-DD85-6B63-18F1-D04DD3BF3E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96F48-9832-5245-AC26-3D5EBAF96BBC}" type="datetimeFigureOut">
              <a:rPr lang="en-US" smtClean="0"/>
              <a:t>11/12/2022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E043E-980F-3CDD-A8B9-D3D19EB7A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BC484-EAF3-D559-736B-79E01A017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0C1A4-A2B1-2644-A8BA-0D38E0428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962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7F824-3C46-233A-BD5A-7D66B70971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UNIT- IV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6CCB5E-4E5B-4354-AD8E-C0EE616E67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b="1" dirty="0" err="1">
                <a:solidFill>
                  <a:srgbClr val="FF0000"/>
                </a:solidFill>
              </a:rPr>
              <a:t>प्रकरण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err="1">
                <a:solidFill>
                  <a:srgbClr val="FF0000"/>
                </a:solidFill>
              </a:rPr>
              <a:t>अध्ययन</a:t>
            </a:r>
            <a:r>
              <a:rPr lang="en-GB" sz="3200" b="1" dirty="0">
                <a:solidFill>
                  <a:srgbClr val="FF0000"/>
                </a:solidFill>
              </a:rPr>
              <a:t>- </a:t>
            </a:r>
            <a:r>
              <a:rPr lang="en-GB" sz="3200" b="1" dirty="0" err="1">
                <a:solidFill>
                  <a:srgbClr val="FF0000"/>
                </a:solidFill>
              </a:rPr>
              <a:t>गंगा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err="1">
                <a:solidFill>
                  <a:srgbClr val="FF0000"/>
                </a:solidFill>
              </a:rPr>
              <a:t>कार्य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err="1">
                <a:solidFill>
                  <a:srgbClr val="FF0000"/>
                </a:solidFill>
              </a:rPr>
              <a:t>योजना</a:t>
            </a:r>
            <a:r>
              <a:rPr lang="en-GB" sz="3200" b="1" dirty="0">
                <a:solidFill>
                  <a:srgbClr val="FF0000"/>
                </a:solidFill>
              </a:rPr>
              <a:t>, </a:t>
            </a:r>
            <a:r>
              <a:rPr lang="en-GB" sz="3200" b="1" dirty="0" err="1">
                <a:solidFill>
                  <a:srgbClr val="FF0000"/>
                </a:solidFill>
              </a:rPr>
              <a:t>बाघ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err="1">
                <a:solidFill>
                  <a:srgbClr val="FF0000"/>
                </a:solidFill>
              </a:rPr>
              <a:t>परियोजना</a:t>
            </a:r>
            <a:r>
              <a:rPr lang="en-GB" sz="3200" b="1" dirty="0">
                <a:solidFill>
                  <a:srgbClr val="FF0000"/>
                </a:solidFill>
              </a:rPr>
              <a:t>, </a:t>
            </a:r>
            <a:r>
              <a:rPr lang="en-GB" sz="3200" b="1" dirty="0" err="1">
                <a:solidFill>
                  <a:srgbClr val="FF0000"/>
                </a:solidFill>
              </a:rPr>
              <a:t>टेहरी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err="1">
                <a:solidFill>
                  <a:srgbClr val="FF0000"/>
                </a:solidFill>
              </a:rPr>
              <a:t>बांध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err="1">
                <a:solidFill>
                  <a:srgbClr val="FF0000"/>
                </a:solidFill>
              </a:rPr>
              <a:t>परियोजना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err="1">
                <a:solidFill>
                  <a:srgbClr val="FF0000"/>
                </a:solidFill>
              </a:rPr>
              <a:t>एवं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err="1">
                <a:solidFill>
                  <a:srgbClr val="FF0000"/>
                </a:solidFill>
              </a:rPr>
              <a:t>नर्मदा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err="1">
                <a:solidFill>
                  <a:srgbClr val="FF0000"/>
                </a:solidFill>
              </a:rPr>
              <a:t>घाटी</a:t>
            </a:r>
            <a:r>
              <a:rPr lang="en-GB" sz="3200" b="1" dirty="0">
                <a:solidFill>
                  <a:srgbClr val="FF0000"/>
                </a:solidFill>
              </a:rPr>
              <a:t> </a:t>
            </a:r>
            <a:r>
              <a:rPr lang="en-GB" sz="3200" b="1" dirty="0" err="1">
                <a:solidFill>
                  <a:srgbClr val="FF0000"/>
                </a:solidFill>
              </a:rPr>
              <a:t>परियोजना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1336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004AE-B4DC-E14F-F3AF-5C14ABD79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गंगा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कार्य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योजना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A7ACA-D5CD-49A3-7062-4934364F3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गंगा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शुभारंभ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तत्कालीन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प्रधानमंत्री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स्वर्गवास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श्री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राजीव</a:t>
            </a:r>
            <a:r>
              <a:rPr lang="en-GB" b="1" dirty="0">
                <a:solidFill>
                  <a:srgbClr val="0070C0"/>
                </a:solidFill>
              </a:rPr>
              <a:t> </a:t>
            </a:r>
            <a:r>
              <a:rPr lang="en-GB" b="1" dirty="0" err="1">
                <a:solidFill>
                  <a:srgbClr val="0070C0"/>
                </a:solidFill>
              </a:rPr>
              <a:t>गांधी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14 </a:t>
            </a:r>
            <a:r>
              <a:rPr lang="en-GB" dirty="0" err="1">
                <a:solidFill>
                  <a:srgbClr val="00B050"/>
                </a:solidFill>
              </a:rPr>
              <a:t>जून</a:t>
            </a:r>
            <a:r>
              <a:rPr lang="en-GB" dirty="0">
                <a:solidFill>
                  <a:srgbClr val="00B050"/>
                </a:solidFill>
              </a:rPr>
              <a:t> 1986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उस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उन्होंने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उद्बबोधन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मैं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b="1" dirty="0">
                <a:solidFill>
                  <a:srgbClr val="FF0000"/>
                </a:solidFill>
              </a:rPr>
              <a:t>, “</a:t>
            </a:r>
            <a:r>
              <a:rPr lang="en-GB" b="1" dirty="0" err="1">
                <a:solidFill>
                  <a:srgbClr val="FF0000"/>
                </a:solidFill>
              </a:rPr>
              <a:t>हम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गंगा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प्राचीन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शुद्धता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फिर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से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प्रतिस्थापित</a:t>
            </a:r>
            <a:r>
              <a:rPr lang="en-GB" b="1" dirty="0">
                <a:solidFill>
                  <a:srgbClr val="FF0000"/>
                </a:solidFill>
              </a:rPr>
              <a:t> करेंगे।”</a:t>
            </a:r>
            <a:r>
              <a:rPr lang="en-GB" dirty="0">
                <a:solidFill>
                  <a:srgbClr val="00B050"/>
                </a:solidFill>
              </a:rPr>
              <a:t>2555 </a:t>
            </a:r>
            <a:r>
              <a:rPr lang="en-GB" dirty="0" err="1">
                <a:solidFill>
                  <a:srgbClr val="00B050"/>
                </a:solidFill>
              </a:rPr>
              <a:t>किलोमीटर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लंबी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मुक्त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लक्ष्य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दुष्कर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अतः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चरणों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पूरा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निर्णय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मुख्य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उद्देश्य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पानी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गुणवत्ता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सुधारना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गंदगी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बाहर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मात्रा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वर्तमान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75% </a:t>
            </a:r>
            <a:r>
              <a:rPr lang="en-GB" dirty="0" err="1">
                <a:solidFill>
                  <a:srgbClr val="00B050"/>
                </a:solidFill>
              </a:rPr>
              <a:t>कमी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गंगा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बचाने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समयबद्ध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नियोजन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क्रियान्वित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16 </a:t>
            </a:r>
            <a:r>
              <a:rPr lang="en-GB" dirty="0" err="1">
                <a:solidFill>
                  <a:srgbClr val="00B050"/>
                </a:solidFill>
              </a:rPr>
              <a:t>फरवरी</a:t>
            </a:r>
            <a:r>
              <a:rPr lang="en-GB" dirty="0">
                <a:solidFill>
                  <a:srgbClr val="00B050"/>
                </a:solidFill>
              </a:rPr>
              <a:t> 1985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केंद्रीय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गंगा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प्राधिकरण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केंद्रीय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नियंत्रण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बोर्ड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द्वारा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तैयार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सर्वेक्षण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रिपोर्ट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सुझाव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5682016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EB414-AF10-885C-46A5-8C792FDDE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 err="1">
                <a:solidFill>
                  <a:srgbClr val="FF0000"/>
                </a:solidFill>
              </a:rPr>
              <a:t>बाघ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परियोजना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41388-F6EE-D93D-6D11-23F2F3579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बिल्लियों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36 </a:t>
            </a:r>
            <a:r>
              <a:rPr lang="en-GB" dirty="0" err="1">
                <a:solidFill>
                  <a:srgbClr val="00B050"/>
                </a:solidFill>
              </a:rPr>
              <a:t>प्रजातियों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1972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घोषित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संरक्षण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सहमति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हुई</a:t>
            </a:r>
            <a:r>
              <a:rPr lang="en-GB" dirty="0">
                <a:solidFill>
                  <a:srgbClr val="00B050"/>
                </a:solidFill>
              </a:rPr>
              <a:t>। 1 </a:t>
            </a:r>
            <a:r>
              <a:rPr lang="en-GB" dirty="0" err="1">
                <a:solidFill>
                  <a:srgbClr val="00B050"/>
                </a:solidFill>
              </a:rPr>
              <a:t>अप्रैल</a:t>
            </a:r>
            <a:r>
              <a:rPr lang="en-GB" dirty="0">
                <a:solidFill>
                  <a:srgbClr val="00B050"/>
                </a:solidFill>
              </a:rPr>
              <a:t> 1973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हुई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तहत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17 </a:t>
            </a:r>
            <a:r>
              <a:rPr lang="en-GB" dirty="0" err="1">
                <a:solidFill>
                  <a:srgbClr val="00B050"/>
                </a:solidFill>
              </a:rPr>
              <a:t>राज्यों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लगभग</a:t>
            </a:r>
            <a:r>
              <a:rPr lang="en-GB" dirty="0">
                <a:solidFill>
                  <a:srgbClr val="00B050"/>
                </a:solidFill>
              </a:rPr>
              <a:t> 37 761 </a:t>
            </a:r>
            <a:r>
              <a:rPr lang="en-GB" dirty="0" err="1">
                <a:solidFill>
                  <a:srgbClr val="00B050"/>
                </a:solidFill>
              </a:rPr>
              <a:t>वर्ग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किलोमीटर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81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अभ्यारण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गए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प्रारंभिक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ऐसे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स्थापित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किए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गए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जहां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व्यवस्था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थी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b="1" dirty="0" err="1">
                <a:solidFill>
                  <a:srgbClr val="FF0000"/>
                </a:solidFill>
              </a:rPr>
              <a:t>भारत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बाघ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परियोजनाएं</a:t>
            </a:r>
            <a:r>
              <a:rPr lang="en-GB" b="1" dirty="0">
                <a:solidFill>
                  <a:srgbClr val="FF0000"/>
                </a:solidFill>
              </a:rPr>
              <a:t>-</a:t>
            </a:r>
          </a:p>
          <a:p>
            <a:r>
              <a:rPr lang="en-GB" dirty="0" err="1">
                <a:solidFill>
                  <a:srgbClr val="00B050"/>
                </a:solidFill>
              </a:rPr>
              <a:t>बांदीपुर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कार्बेट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कान्हा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किसली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596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8DDCD-4C01-F9AA-06DC-9C8C80F73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2DD9D-5C41-0B40-EFC5-803B050011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>
                <a:solidFill>
                  <a:srgbClr val="00B050"/>
                </a:solidFill>
              </a:rPr>
              <a:t>मानस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मेलघाट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पलामू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रणथंभौर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सिमलीपाल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सुंदरवन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पेरियार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सरिस्का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बुक्सा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1541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0A9AA-6158-5EEC-A5CC-BEB01502A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AA2D30-D624-AE79-AB2E-6148F670E1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err="1">
                <a:solidFill>
                  <a:srgbClr val="00B050"/>
                </a:solidFill>
              </a:rPr>
              <a:t>इंद्रावती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नागार्जुन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सागर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नामदफा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दुधवा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कालाकड़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मुंडनथुराई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बाल्मीकि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ताडोवा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अंधेरी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बांधवगढ़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6838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76FC1-0949-8FAC-4B5B-690718D25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4523BF-9576-8C37-E17D-276F2CC44F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>
                <a:solidFill>
                  <a:srgbClr val="00B050"/>
                </a:solidFill>
              </a:rPr>
              <a:t>पन्ना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डंपा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भद्रा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पेंच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पंखुरी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नामेरी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endParaRPr lang="en-GB" dirty="0">
              <a:solidFill>
                <a:srgbClr val="00B050"/>
              </a:solidFill>
            </a:endParaRPr>
          </a:p>
          <a:p>
            <a:r>
              <a:rPr lang="en-GB" dirty="0" err="1">
                <a:solidFill>
                  <a:srgbClr val="00B050"/>
                </a:solidFill>
              </a:rPr>
              <a:t>बोरी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सतपुड़ा</a:t>
            </a:r>
            <a:r>
              <a:rPr lang="en-GB" dirty="0">
                <a:solidFill>
                  <a:srgbClr val="00B050"/>
                </a:solidFill>
              </a:rPr>
              <a:t>- </a:t>
            </a:r>
            <a:r>
              <a:rPr lang="en-GB" dirty="0" err="1">
                <a:solidFill>
                  <a:srgbClr val="00B050"/>
                </a:solidFill>
              </a:rPr>
              <a:t>पंचमढ़ी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बाघ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336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6CB6A-8AE5-313F-218E-C7884C3D5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ग्रामीण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क्षेत्रों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में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पेयजल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E2E16-69F3-1497-C15F-3DD4253D4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हमारे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ग्रामीण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आबादी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पेयजल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उपलब्ध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सफलता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ग्रामीण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जलापूर्ति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सामुदायिक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भागीदारी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व्यापक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सुधार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ग्रामीण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पेयजल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समाधान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केंद्र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दिसंबर</a:t>
            </a:r>
            <a:r>
              <a:rPr lang="en-GB" dirty="0">
                <a:solidFill>
                  <a:srgbClr val="00B050"/>
                </a:solidFill>
              </a:rPr>
              <a:t> 2002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स्वजलधारा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तत्कालीन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प्रधानमंत्री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अटल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बिहारी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बाजपेई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78वे </a:t>
            </a:r>
            <a:r>
              <a:rPr lang="en-GB" dirty="0" err="1">
                <a:solidFill>
                  <a:srgbClr val="00B050"/>
                </a:solidFill>
              </a:rPr>
              <a:t>जन्म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दिवस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अवसर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b="1" dirty="0" err="1">
                <a:solidFill>
                  <a:srgbClr val="FF0000"/>
                </a:solidFill>
              </a:rPr>
              <a:t>स्वजलधारा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वासियों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पंचायतों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माध्यम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पंप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कुआं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बावड़ी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आदि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बनाने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सुविधा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स्वतंत्रता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55 </a:t>
            </a:r>
            <a:r>
              <a:rPr lang="en-GB" dirty="0" err="1">
                <a:solidFill>
                  <a:srgbClr val="00B050"/>
                </a:solidFill>
              </a:rPr>
              <a:t>वी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वर्षगांठ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अवसर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15 </a:t>
            </a:r>
            <a:r>
              <a:rPr lang="en-GB" dirty="0" err="1">
                <a:solidFill>
                  <a:srgbClr val="00B050"/>
                </a:solidFill>
              </a:rPr>
              <a:t>अगस्त</a:t>
            </a:r>
            <a:r>
              <a:rPr lang="en-GB" dirty="0">
                <a:solidFill>
                  <a:srgbClr val="00B050"/>
                </a:solidFill>
              </a:rPr>
              <a:t> 2002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प्रधानमंत्री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बाजपेई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ग्रामीण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पेयजल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उपलब्धता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सुनिश्चित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हेतु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प्रधानमंत्री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ग्रामीण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जल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संवर्धन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संचालन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घोषणा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तीन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लक्ष्य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रखा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768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02315-BD7A-84DD-2AB4-596CA23A0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ग्रामीण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जल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आपूर्ति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कार्यक्रम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F0C51-76F2-2552-BA9C-8ACC99BB6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त्वरित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ग्रामीण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जलापूर्ति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राजीव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गांधी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राष्ट्रीय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मिशन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ग्रामीण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सुरक्षित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पेयजल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आपूर्ति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कार्यक्रम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प्रधानमंत्री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ग्रामोदय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विकास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योजना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528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26227-2488-7EE0-2D6B-A2AD2AC089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टेहरी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बांध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परियोजना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4C81F2-1C1C-2C40-D8FC-DF0F2F4F4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प्लैनिंग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कमिशन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1972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स्वीकृति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प्रदान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थी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सिंचाई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विभाग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5 </a:t>
            </a:r>
            <a:r>
              <a:rPr lang="en-GB" dirty="0" err="1">
                <a:solidFill>
                  <a:srgbClr val="00B050"/>
                </a:solidFill>
              </a:rPr>
              <a:t>अप्रैल</a:t>
            </a:r>
            <a:r>
              <a:rPr lang="en-GB" dirty="0">
                <a:solidFill>
                  <a:srgbClr val="00B050"/>
                </a:solidFill>
              </a:rPr>
              <a:t> 1978 </a:t>
            </a:r>
            <a:r>
              <a:rPr lang="en-GB" dirty="0" err="1">
                <a:solidFill>
                  <a:srgbClr val="00B050"/>
                </a:solidFill>
              </a:rPr>
              <a:t>को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प्रारंभ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दिया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परंतु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प्रगति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संतोषजनक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नहीं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रही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परिणाम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सन</a:t>
            </a:r>
            <a:r>
              <a:rPr lang="en-GB" dirty="0">
                <a:solidFill>
                  <a:srgbClr val="00B050"/>
                </a:solidFill>
              </a:rPr>
              <a:t> 1989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टेहरी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हाइड्रो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डैम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कारपोरेशन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कार्यान्वयन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भारत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सरकार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स्वयं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अपने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कंधों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लिया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प्रमुख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लक्ष्य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टेहरी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पीछे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विस्तृत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जलाशय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गंगा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शीर्ष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वर्ती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सहायक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भागीरथी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भिलंगना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संग्रह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करना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विद्युत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उत्पादन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पश्चिमी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उत्तर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प्रदेश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सिंचाई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लिए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उपलब्ध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कराना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विरोध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भी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जिसके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परिणाम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स्वरूप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टेहरी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बांध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विरोध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गठन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गया।बांध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विरोध</a:t>
            </a:r>
            <a:r>
              <a:rPr lang="en-GB" dirty="0">
                <a:solidFill>
                  <a:srgbClr val="00B050"/>
                </a:solidFill>
              </a:rPr>
              <a:t> 25 </a:t>
            </a:r>
            <a:r>
              <a:rPr lang="en-GB" dirty="0" err="1">
                <a:solidFill>
                  <a:srgbClr val="00B050"/>
                </a:solidFill>
              </a:rPr>
              <a:t>दिसंबर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सन</a:t>
            </a:r>
            <a:r>
              <a:rPr lang="en-GB" dirty="0">
                <a:solidFill>
                  <a:srgbClr val="00B050"/>
                </a:solidFill>
              </a:rPr>
              <a:t> 1989 </a:t>
            </a:r>
            <a:r>
              <a:rPr lang="en-GB" dirty="0" err="1">
                <a:solidFill>
                  <a:srgbClr val="00B050"/>
                </a:solidFill>
              </a:rPr>
              <a:t>तक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चलता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003679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9343B-8CE4-EEFA-8156-93F585C9F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सरदार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सरोवर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परियोजना</a:t>
            </a:r>
            <a:r>
              <a:rPr lang="en-GB" b="1" dirty="0">
                <a:solidFill>
                  <a:srgbClr val="FF0000"/>
                </a:solidFill>
              </a:rPr>
              <a:t>/</a:t>
            </a:r>
            <a:r>
              <a:rPr lang="en-GB" b="1" dirty="0" err="1">
                <a:solidFill>
                  <a:srgbClr val="FF0000"/>
                </a:solidFill>
              </a:rPr>
              <a:t>नर्मदा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घाटी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परियोजना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BB232-6FD7-8549-1E20-09AEA00F6E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>
                <a:solidFill>
                  <a:srgbClr val="00B050"/>
                </a:solidFill>
              </a:rPr>
              <a:t>गुजरात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प्रांत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नर्मदा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प्रस्तावित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सरदार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सरोवर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विवाद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ग्रस्त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बहुउद्देशीय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नदी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घाटी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दूसरा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उदाहरण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कार्यान्वयन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सरदार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सरोवर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निर्माण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निगम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लिमिटेड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देखरेख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रहा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शीर्षकों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अंतर्गत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मूल्यांकन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किया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सकता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है</a:t>
            </a:r>
            <a:r>
              <a:rPr lang="en-GB" dirty="0">
                <a:solidFill>
                  <a:srgbClr val="00B050"/>
                </a:solidFill>
              </a:rPr>
              <a:t>-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राजनीतिक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कानूनी</a:t>
            </a:r>
            <a:r>
              <a:rPr lang="en-GB" dirty="0">
                <a:solidFill>
                  <a:srgbClr val="00B050"/>
                </a:solidFill>
              </a:rPr>
              <a:t>, </a:t>
            </a:r>
            <a:r>
              <a:rPr lang="en-GB" dirty="0" err="1">
                <a:solidFill>
                  <a:srgbClr val="00B050"/>
                </a:solidFill>
              </a:rPr>
              <a:t>तकनीकी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पक्ष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लक्ष्य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लाभ</a:t>
            </a:r>
            <a:endParaRPr lang="en-GB" dirty="0">
              <a:solidFill>
                <a:srgbClr val="00B05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विरोध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032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62595-7210-53A2-E87D-DB607AB3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>
                <a:solidFill>
                  <a:srgbClr val="FF0000"/>
                </a:solidFill>
              </a:rPr>
              <a:t>पर्यावरण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संबंधी</a:t>
            </a:r>
            <a:r>
              <a:rPr lang="en-GB" b="1" dirty="0">
                <a:solidFill>
                  <a:srgbClr val="FF0000"/>
                </a:solidFill>
              </a:rPr>
              <a:t> </a:t>
            </a:r>
            <a:r>
              <a:rPr lang="en-GB" b="1" dirty="0" err="1">
                <a:solidFill>
                  <a:srgbClr val="FF0000"/>
                </a:solidFill>
              </a:rPr>
              <a:t>समस्या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D4AF8A-C2E4-A842-2C15-0D2F472D5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तंत्र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सैकड़ों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वर्ग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किलोमीटर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जलमग्न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में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अवनयन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तथा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प्रदूषण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असंतुलन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जाएगा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इस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परियोजना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कार्यान्वयन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निम्न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पर्यावरणीय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एवं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समस्याएं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होगी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पौधों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कई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महत्वपूर्ण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जातियां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विलुप्त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जाएंगे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क्षेत्र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जलमग्न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जाने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कारण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पारिस्थितिकी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अविनाश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की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स्थिति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उत्पन्न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जाएगी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r>
              <a:rPr lang="en-GB" dirty="0" err="1">
                <a:solidFill>
                  <a:srgbClr val="00B050"/>
                </a:solidFill>
              </a:rPr>
              <a:t>जंतुओं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के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प्राकृतिक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आवासों</a:t>
            </a:r>
            <a:r>
              <a:rPr lang="en-GB" dirty="0">
                <a:solidFill>
                  <a:srgbClr val="00B050"/>
                </a:solidFill>
              </a:rPr>
              <a:t>  </a:t>
            </a:r>
            <a:r>
              <a:rPr lang="en-GB" dirty="0" err="1">
                <a:solidFill>
                  <a:srgbClr val="00B050"/>
                </a:solidFill>
              </a:rPr>
              <a:t>का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विलोपन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हो</a:t>
            </a:r>
            <a:r>
              <a:rPr lang="en-GB" dirty="0">
                <a:solidFill>
                  <a:srgbClr val="00B050"/>
                </a:solidFill>
              </a:rPr>
              <a:t> </a:t>
            </a:r>
            <a:r>
              <a:rPr lang="en-GB" dirty="0" err="1">
                <a:solidFill>
                  <a:srgbClr val="00B050"/>
                </a:solidFill>
              </a:rPr>
              <a:t>जाएगा</a:t>
            </a:r>
            <a:r>
              <a:rPr lang="en-GB" dirty="0">
                <a:solidFill>
                  <a:srgbClr val="00B050"/>
                </a:solidFill>
              </a:rPr>
              <a:t>। 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81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UNIT- IV</vt:lpstr>
      <vt:lpstr>गंगा कार्य योजना</vt:lpstr>
      <vt:lpstr>बाघ परियोजना</vt:lpstr>
      <vt:lpstr>PowerPoint Presentation</vt:lpstr>
      <vt:lpstr>PowerPoint Presentation</vt:lpstr>
      <vt:lpstr>PowerPoint Presentation</vt:lpstr>
      <vt:lpstr>ग्रामीण क्षेत्रों में पेयजल</vt:lpstr>
      <vt:lpstr>ग्रामीण जल आपूर्ति कार्यक्रम</vt:lpstr>
      <vt:lpstr>टेहरी बांध परियोजना </vt:lpstr>
      <vt:lpstr>सरदार सरोवर परियोजना/नर्मदा घाटी परियोजना</vt:lpstr>
      <vt:lpstr>पर्यावरण संबंधी समस्या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 IV</dc:title>
  <dc:creator>916393705704</dc:creator>
  <cp:lastModifiedBy>916393705704</cp:lastModifiedBy>
  <cp:revision>3</cp:revision>
  <dcterms:created xsi:type="dcterms:W3CDTF">2022-10-29T09:37:25Z</dcterms:created>
  <dcterms:modified xsi:type="dcterms:W3CDTF">2022-11-12T09:24:50Z</dcterms:modified>
</cp:coreProperties>
</file>