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7" r:id="rId42"/>
    <p:sldId id="298" r:id="rId43"/>
    <p:sldId id="299" r:id="rId44"/>
    <p:sldId id="294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slide" Target="slides/slide6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66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slide" Target="slides/slide60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65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presProps" Target="presProp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Relationship Id="rId67" Type="http://schemas.openxmlformats.org/officeDocument/2006/relationships/tableStyles" Target="tableStyles.xml" /><Relationship Id="rId20" Type="http://schemas.openxmlformats.org/officeDocument/2006/relationships/slide" Target="slides/slide19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slide" Target="slides/slide6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ABA5-4810-1E9A-E3CC-B69E36A6E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BFC66-C65A-F1FA-8098-2BF011EA9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C588C-D46B-0419-66B1-C650C703B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86844-872D-5389-1882-2CE4B787C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4D30A-C935-DBAD-C4BC-C66B5CFE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7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34F9-A977-CA8C-2817-989EADA87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EDBF2-3D35-6C5B-7791-902F7986D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48601-6024-1992-2D00-00D1432D1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70783-3652-3728-A0AC-597FD6CD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026FC-1555-68D7-F931-47CA5BC8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62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E67BE-9AD3-0491-758D-A04E0C632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36A65-3642-1686-541E-0FB1A6A26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85EB0-81C1-ABD9-CBC4-F56AB8298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E9DEF-AA0F-D635-2A43-A64D3C4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8BE47-4AE9-2A5E-8F0E-6AA455E9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3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77BDC-B69A-084C-BA47-80890B91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500D9-7D2B-2708-6EC0-44F293DA8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5412C6-EEB5-91C4-03DC-136F51632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A5011-3189-8BFC-3921-3492464FD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2EE3A-4ED1-A29C-2928-F99EA523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C9D55-E1C6-3376-39F7-D3B6DC3D3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36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3C54-A325-D17C-E5AF-CFE93F92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BA3D0-39FB-3485-7870-02B3567FD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CC1D7-A22C-C964-DA4F-828B309C9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A58676-ADD6-AAFA-0650-5516C2291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4E4078-4C53-598B-D1A0-85CAE38D9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04A78A-A4E2-2B3A-22EC-61859F26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8326D3-315F-C790-37F8-E614BCBC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8BD89-1C92-9652-61A0-722750740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7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A0434-6314-432B-DCDB-E52295040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DDEC8-1DE9-52BB-EC2A-EF608287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D0049-84EC-F7DB-484D-B81EDD29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C38C20-D0F5-FC3A-EC55-A02F3650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4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86F4B9-CEFE-19D1-9AAE-3FA9EC10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4FAB18-896C-DB55-92B7-5150673C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4D3117-5B57-61A4-1426-D29A13CC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0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6A2E-37B4-5E09-453E-D880E0B88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D3FAC-D549-89D3-22F0-97E369E54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08191-D53A-6F38-5AE1-6510F8A27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684E8-6782-121C-C390-6F2806D6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39233-CAF6-F4D6-B27B-7B4BE14C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E9B11-95E9-3735-A029-8E1E8937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0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B159-FAC2-C208-DE51-069C0D125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8720D7-B99A-D170-2A12-D95D8C1C6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25200-0BD5-CBF2-2F82-DD0CED513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3E57E-59E3-B021-27CD-F4AB21F7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626F3-C056-1726-11C2-E348C729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D7F21-AE52-7C5E-74FF-21C05632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2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520A-3B86-7792-D004-A4221AF1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0BCCFF-D42E-6106-1CD5-76DE4504D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EB222-1F40-E3D5-FADB-F21134EA5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44C93-2C2C-0E6C-E6F8-7688E8A1C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1A6CE-EF8B-37EC-974B-F7CAFF56D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50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0CB6B7-C67F-BBEE-CB27-38DA16F35A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8896E-3105-448B-5CD2-123B3701C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F5AD1-67B4-6BA6-524E-5B9DF0E22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BC629-33B3-701C-2B39-C2842218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64B44-8505-E85C-AF1B-D349E6C0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4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F98010-8A9C-EC45-E323-A71EBBCE5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09698-FCA8-EF5B-F6E3-4FB7305AC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06788-92A3-2197-37E9-7B29924F2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7078D-95E2-6A45-AFBA-C72E73925FD6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91D2B-303C-B7D6-43C1-871F40B60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3A40C-25C2-8F88-F614-492CA8A13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F506-F9F5-4749-92FA-A5A735C8C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2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D4AAB-DD70-C6AA-0FA5-A362DDF025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b="1" dirty="0">
                <a:solidFill>
                  <a:srgbClr val="FF0000"/>
                </a:solidFill>
              </a:rPr>
              <a:t>Geography </a:t>
            </a:r>
            <a:r>
              <a:rPr lang="en-GB" sz="5400" b="1" dirty="0" err="1">
                <a:solidFill>
                  <a:srgbClr val="FF0000"/>
                </a:solidFill>
              </a:rPr>
              <a:t>Peper</a:t>
            </a:r>
            <a:r>
              <a:rPr lang="en-GB" sz="5400" b="1" dirty="0">
                <a:solidFill>
                  <a:srgbClr val="FF0000"/>
                </a:solidFill>
              </a:rPr>
              <a:t>-II </a:t>
            </a:r>
            <a:br>
              <a:rPr lang="en-GB" sz="5400" b="1" dirty="0">
                <a:solidFill>
                  <a:srgbClr val="FF0000"/>
                </a:solidFill>
              </a:rPr>
            </a:b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C9D8FC-C035-9903-8D1B-ED0F11113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800" b="1" dirty="0" err="1">
                <a:solidFill>
                  <a:srgbClr val="FF0000"/>
                </a:solidFill>
              </a:rPr>
              <a:t>प्रायोगिक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भूगोल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सांख्यिकी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तकनीकें</a:t>
            </a:r>
            <a:r>
              <a:rPr lang="en-GB" sz="4800" b="1" dirty="0">
                <a:solidFill>
                  <a:srgbClr val="FF0000"/>
                </a:solidFill>
              </a:rPr>
              <a:t>  </a:t>
            </a:r>
            <a:r>
              <a:rPr lang="en-GB" sz="4800" b="1" dirty="0" err="1">
                <a:solidFill>
                  <a:srgbClr val="FF0000"/>
                </a:solidFill>
              </a:rPr>
              <a:t>एवं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सर्वेक्षण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5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84BF-741E-29B0-0C38-DA5DFC24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Unit-1</a:t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 err="1">
                <a:solidFill>
                  <a:srgbClr val="FF0000"/>
                </a:solidFill>
              </a:rPr>
              <a:t>भूगोल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सांख्यिकीय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पद्धतियों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A8167-B4D6-3B46-E21F-FD40EC70B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70C0"/>
                </a:solidFill>
              </a:rPr>
              <a:t>‘</a:t>
            </a:r>
            <a:r>
              <a:rPr lang="en-GB" b="1" dirty="0" err="1">
                <a:solidFill>
                  <a:srgbClr val="0070C0"/>
                </a:solidFill>
              </a:rPr>
              <a:t>सांख्यिकी</a:t>
            </a:r>
            <a:r>
              <a:rPr lang="en-GB" b="1" dirty="0">
                <a:solidFill>
                  <a:srgbClr val="0070C0"/>
                </a:solidFill>
              </a:rPr>
              <a:t>’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युग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है-एकवचन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बहुवचन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परिभाषा-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शास्त्र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देने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श्रेय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जर्मनी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विद्वान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ग्रोटफ्राइड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आकेनवाल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ग्रोटफ्राइड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1749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विद्वानों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संख्याशास्त्रीयो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अर्थशास्त्रियों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परिभाषा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दृष्टि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परिभाषाओं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3 </a:t>
            </a:r>
            <a:r>
              <a:rPr lang="en-GB" dirty="0" err="1">
                <a:solidFill>
                  <a:srgbClr val="00B050"/>
                </a:solidFill>
              </a:rPr>
              <a:t>वर्गों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बहुवचन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परिभाषाएं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एकवचन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परिभाषा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नवीन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प्रवृतियां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8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01BC0-E799-2541-2FD4-39DF5D4C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क्षेत्र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49F33-57CB-5269-1DD9-3FB5BD950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निम्नलिखित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; </a:t>
            </a:r>
            <a:r>
              <a:rPr lang="en-GB" dirty="0" err="1">
                <a:solidFill>
                  <a:srgbClr val="00B050"/>
                </a:solidFill>
              </a:rPr>
              <a:t>जैसा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दर्शाया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                                  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          ‌‌                                 </a:t>
            </a:r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क्षेत्र</a:t>
            </a:r>
            <a:endParaRPr lang="en-GB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सांख्यिकी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विषय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सामग्री</a:t>
            </a:r>
            <a:r>
              <a:rPr lang="en-GB" b="1" dirty="0">
                <a:solidFill>
                  <a:srgbClr val="0070C0"/>
                </a:solidFill>
              </a:rPr>
              <a:t>     </a:t>
            </a:r>
            <a:r>
              <a:rPr lang="en-GB" b="1" dirty="0" err="1">
                <a:solidFill>
                  <a:srgbClr val="0070C0"/>
                </a:solidFill>
              </a:rPr>
              <a:t>सांख्यिकी</a:t>
            </a:r>
            <a:r>
              <a:rPr lang="en-GB" b="1" dirty="0">
                <a:solidFill>
                  <a:srgbClr val="0070C0"/>
                </a:solidFill>
              </a:rPr>
              <a:t> का </a:t>
            </a:r>
            <a:r>
              <a:rPr lang="en-GB" b="1" dirty="0" err="1">
                <a:solidFill>
                  <a:srgbClr val="0070C0"/>
                </a:solidFill>
              </a:rPr>
              <a:t>स्वभाव</a:t>
            </a:r>
            <a:r>
              <a:rPr lang="en-GB" b="1" dirty="0">
                <a:solidFill>
                  <a:srgbClr val="0070C0"/>
                </a:solidFill>
              </a:rPr>
              <a:t>       </a:t>
            </a:r>
            <a:r>
              <a:rPr lang="en-GB" b="1" dirty="0" err="1">
                <a:solidFill>
                  <a:srgbClr val="0070C0"/>
                </a:solidFill>
              </a:rPr>
              <a:t>सांख्यिकी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सीमाएं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9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7B49-52E9-4ADF-2529-E03CB6B96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विषय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सामग्री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DCBB3-B7B8-98AD-5AC1-5B08A18F7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बांटा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विधियां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विज्ञान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शास्त्र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नियमबद्ध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रीतियों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कला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:-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r>
              <a:rPr lang="en-GB" dirty="0" err="1">
                <a:solidFill>
                  <a:srgbClr val="00B050"/>
                </a:solidFill>
              </a:rPr>
              <a:t>अर्थात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सर्वोत्तम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सुझाती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77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E6523-9AA9-A701-2687-7F72C5C3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840CB-A5CE-889A-A62E-16966A763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सार्वभौमिक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उपयोगिता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“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प्रयोग-सिद्ध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प्रत्येक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सांख्यिकी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महत्व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उपयोगिता</a:t>
            </a:r>
            <a:r>
              <a:rPr lang="en-GB" b="1" dirty="0">
                <a:solidFill>
                  <a:srgbClr val="0070C0"/>
                </a:solidFill>
              </a:rPr>
              <a:t> का </a:t>
            </a:r>
            <a:r>
              <a:rPr lang="en-GB" b="1" dirty="0" err="1">
                <a:solidFill>
                  <a:srgbClr val="0070C0"/>
                </a:solidFill>
              </a:rPr>
              <a:t>अध्ययन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शिक्षकों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अंतर्गत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;</a:t>
            </a:r>
            <a:endParaRPr lang="en-GB" b="1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व्यापार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उद्योग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वाणिज्य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शासन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प्रबंध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0963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8AC09-8E00-1411-156D-9105DDA1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भूगोल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2903-646D-268E-3979-2935F6771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भूगोल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योगदान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सराहनीय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जितना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चिकित्सक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स्टेथिस्कोप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भूगोलवेत्ता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संक्षेप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भौगोलिक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गतिविधियों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रितियो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36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65EE2-3BDC-50DA-C0A4-D88445610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सीमाएं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36CD3-9C14-A373-16CA-2F69D3D55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संख्यात्मक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समूहो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पूर्णरूपेण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प्रमाणित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निष्कर्ष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सत्यता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एकरूपता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संदर्भ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दीर्घकाल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64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67E8-913D-B7B4-E711-66B224D9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सांख्यिकी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 </a:t>
            </a:r>
            <a:r>
              <a:rPr lang="en-GB" b="1" dirty="0" err="1">
                <a:solidFill>
                  <a:srgbClr val="FF0000"/>
                </a:solidFill>
              </a:rPr>
              <a:t>अविश्वसनीयता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D87FA-EC70-E7F9-5754-825153159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इतना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संध्या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दृष्टि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>
                <a:solidFill>
                  <a:srgbClr val="0070C0"/>
                </a:solidFill>
              </a:rPr>
              <a:t> ‘</a:t>
            </a:r>
            <a:r>
              <a:rPr lang="en-GB" b="1" dirty="0" err="1">
                <a:solidFill>
                  <a:srgbClr val="0070C0"/>
                </a:solidFill>
              </a:rPr>
              <a:t>झूठ</a:t>
            </a:r>
            <a:r>
              <a:rPr lang="en-GB" b="1" dirty="0">
                <a:solidFill>
                  <a:srgbClr val="0070C0"/>
                </a:solidFill>
              </a:rPr>
              <a:t> का </a:t>
            </a:r>
            <a:r>
              <a:rPr lang="en-GB" b="1" dirty="0" err="1">
                <a:solidFill>
                  <a:srgbClr val="0070C0"/>
                </a:solidFill>
              </a:rPr>
              <a:t>पुलिंदा’</a:t>
            </a:r>
            <a:r>
              <a:rPr lang="en-GB" dirty="0" err="1">
                <a:solidFill>
                  <a:srgbClr val="00B050"/>
                </a:solidFill>
              </a:rPr>
              <a:t>कहकर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निन्दित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।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उपर्युक्त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झलक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गंभीरतापूर्वक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अविश्वासों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ध्यान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आक्षेप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‘</a:t>
            </a:r>
            <a:r>
              <a:rPr lang="en-GB" dirty="0" err="1">
                <a:solidFill>
                  <a:srgbClr val="0070C0"/>
                </a:solidFill>
              </a:rPr>
              <a:t>वास्तव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में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सांख्यिकी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विज्ञान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कोई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झूठा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विज्ञान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नहीं</a:t>
            </a:r>
            <a:r>
              <a:rPr lang="en-GB" dirty="0">
                <a:solidFill>
                  <a:srgbClr val="0070C0"/>
                </a:solidFill>
              </a:rPr>
              <a:t>’ </a:t>
            </a:r>
            <a:r>
              <a:rPr lang="en-GB" dirty="0" err="1">
                <a:solidFill>
                  <a:srgbClr val="0070C0"/>
                </a:solidFill>
              </a:rPr>
              <a:t>है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ना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ही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इसके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द्वारा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कोई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भी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बात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सिद्ध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जा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सकती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है</a:t>
            </a:r>
            <a:r>
              <a:rPr lang="en-GB" dirty="0">
                <a:solidFill>
                  <a:srgbClr val="0070C0"/>
                </a:solidFill>
              </a:rPr>
              <a:t>। </a:t>
            </a:r>
            <a:r>
              <a:rPr lang="en-GB" dirty="0" err="1">
                <a:solidFill>
                  <a:srgbClr val="0070C0"/>
                </a:solidFill>
              </a:rPr>
              <a:t>सांख्यिकी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के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द्वारा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तो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केवल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समस्या</a:t>
            </a:r>
            <a:r>
              <a:rPr lang="en-GB" dirty="0">
                <a:solidFill>
                  <a:srgbClr val="0070C0"/>
                </a:solidFill>
              </a:rPr>
              <a:t> का </a:t>
            </a:r>
            <a:r>
              <a:rPr lang="en-GB" dirty="0" err="1">
                <a:solidFill>
                  <a:srgbClr val="0070C0"/>
                </a:solidFill>
              </a:rPr>
              <a:t>सही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रूप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प्रकाश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में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आता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है</a:t>
            </a:r>
            <a:r>
              <a:rPr lang="en-GB" dirty="0">
                <a:solidFill>
                  <a:srgbClr val="0070C0"/>
                </a:solidFill>
              </a:rPr>
              <a:t>।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6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9F2BA-453E-014D-CB10-96E3E8D23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आंकड़े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संकलन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स्त्रोत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8AEE-68DC-FC29-2E9B-42B0E632C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संग्रहण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इकाइयों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डॉ</a:t>
            </a:r>
            <a:r>
              <a:rPr lang="en-GB" b="1" dirty="0">
                <a:solidFill>
                  <a:srgbClr val="FF0000"/>
                </a:solidFill>
              </a:rPr>
              <a:t>. </a:t>
            </a:r>
            <a:r>
              <a:rPr lang="en-GB" b="1" dirty="0" err="1">
                <a:solidFill>
                  <a:srgbClr val="FF0000"/>
                </a:solidFill>
              </a:rPr>
              <a:t>बाउले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लिखा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57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D79F-62C7-11CD-47AA-7286DE66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सामान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संकलित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करने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रितिया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E6173-FCF7-4DD9-4133-560D7A753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होते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प्राथमिक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द्वितीयक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रीतिया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endParaRPr lang="en-GB" b="1" dirty="0">
              <a:solidFill>
                <a:srgbClr val="0070C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प्रत्यक्ष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अप्रत्यक्ष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मौखिक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स्थानीय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संवाददाताओं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प्रगणकों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अनुसूचियों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टेलीफोन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948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D1ACE-8A93-3B89-D27A-F42D4CE0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प्राथमिक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और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द्वितीयक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समंको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3902C-9B35-94DC-D4BA-69B444129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मौलिकता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सतर्कता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अनुकूलता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संकलन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व्यय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29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180B0-FC64-AAEB-0100-8928CAEE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द्वितीयक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समंको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एकत्र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करने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रीतियां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C7348-B6E6-22CC-AEE9-FC3D62F75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द्वितीयक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समंको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प्रमुख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स्रोत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प्रकाशित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सरकारी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अर्ध-सरकारी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आयोगो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समितियों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प्रतिवेदन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व्यापारिक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संस्थाओं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परिषदों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विश्वविद्यालय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समाचार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पत्रिकाएं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00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56474-0301-26A4-9C89-6A614A39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मापन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इसके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4D582-24D3-04E1-DDA5-97943200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मापन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वस्तुओं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निरीक्षणों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मात्रात्मक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वर्णन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है।इसमें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निरीक्षण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वर्णन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गिलफोर्ड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अनुसार</a:t>
            </a:r>
            <a:r>
              <a:rPr lang="en-GB" b="1" dirty="0">
                <a:solidFill>
                  <a:srgbClr val="0070C0"/>
                </a:solidFill>
              </a:rPr>
              <a:t>, </a:t>
            </a:r>
            <a:r>
              <a:rPr lang="en-GB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घटनाओं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तर्कपूर्ण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तरीके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मनोविज्ञान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और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शिक्षा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मापन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भागों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बांटा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मानसिक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08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8498-C9F4-1DC1-0F67-F396CA79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मापन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CC751-FE6F-328F-78F7-27E98D50A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मापन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कुछ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प्रमुख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निरपेक्ष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सामान्यीकृत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इप्सेटिव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निकष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संदर्भित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संदर्भित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मापन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प्रयोग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जीप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सूक्ष्म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अमूर्त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बच्चे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जन्म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बुद्धि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योग्यता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स्मरण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स्वभाव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सहनशीलता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इत्यादि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दैनिक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उदाहरण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चयन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भविष्यवाणी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निदान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b="1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006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48219-005F-565A-F633-992E1FD7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मापन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53252-893C-33BB-951B-7BB908C28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नकारात्मक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क्रमात्मक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अंतराल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83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084F7-553E-A1BD-C860-37E6C934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UNIT- 2 </a:t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2E9CB-3614-1114-2DF4-887BE1374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सारणी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परिभाषाएं</a:t>
            </a:r>
            <a:endParaRPr lang="en-GB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प्रो</a:t>
            </a:r>
            <a:r>
              <a:rPr lang="en-GB" b="1" dirty="0">
                <a:solidFill>
                  <a:srgbClr val="0070C0"/>
                </a:solidFill>
              </a:rPr>
              <a:t>. </a:t>
            </a:r>
            <a:r>
              <a:rPr lang="en-GB" b="1" dirty="0" err="1">
                <a:solidFill>
                  <a:srgbClr val="0070C0"/>
                </a:solidFill>
              </a:rPr>
              <a:t>नीसवेन्जर</a:t>
            </a:r>
            <a:r>
              <a:rPr lang="en-GB" b="1" dirty="0">
                <a:solidFill>
                  <a:srgbClr val="0070C0"/>
                </a:solidFill>
              </a:rPr>
              <a:t> – ,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खानो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पंक्तियों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पंक्तियों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व्यवस्थित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एल.आर.कानर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खानो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पंक्तियों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19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B397-43C0-C537-9489-C212EAE32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37A1D-1689-26CC-E3C4-CB04BBD44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सारणीयन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उद्देश्य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b="1" dirty="0" err="1">
                <a:solidFill>
                  <a:srgbClr val="00B050"/>
                </a:solidFill>
              </a:rPr>
              <a:t>अनुसंधान</a:t>
            </a:r>
            <a:r>
              <a:rPr lang="en-GB" b="1" dirty="0">
                <a:solidFill>
                  <a:srgbClr val="00B050"/>
                </a:solidFill>
              </a:rPr>
              <a:t> का </a:t>
            </a:r>
            <a:r>
              <a:rPr lang="en-GB" b="1" dirty="0" err="1">
                <a:solidFill>
                  <a:srgbClr val="00B050"/>
                </a:solidFill>
              </a:rPr>
              <a:t>उद्देश्य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प्रकट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करना</a:t>
            </a:r>
            <a:r>
              <a:rPr lang="en-GB" b="1" dirty="0">
                <a:solidFill>
                  <a:srgbClr val="00B050"/>
                </a:solidFill>
              </a:rPr>
              <a:t>।</a:t>
            </a:r>
          </a:p>
          <a:p>
            <a:r>
              <a:rPr lang="en-GB" b="1" dirty="0" err="1">
                <a:solidFill>
                  <a:srgbClr val="00B050"/>
                </a:solidFill>
              </a:rPr>
              <a:t>तथ्यों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की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विशेषताओं</a:t>
            </a:r>
            <a:r>
              <a:rPr lang="en-GB" b="1" dirty="0">
                <a:solidFill>
                  <a:srgbClr val="00B050"/>
                </a:solidFill>
              </a:rPr>
              <a:t> का </a:t>
            </a:r>
            <a:r>
              <a:rPr lang="en-GB" b="1" dirty="0" err="1">
                <a:solidFill>
                  <a:srgbClr val="00B050"/>
                </a:solidFill>
              </a:rPr>
              <a:t>स्पष्टीकरण</a:t>
            </a:r>
            <a:r>
              <a:rPr lang="en-GB" b="1" dirty="0">
                <a:solidFill>
                  <a:srgbClr val="00B050"/>
                </a:solidFill>
              </a:rPr>
              <a:t>।</a:t>
            </a:r>
          </a:p>
          <a:p>
            <a:r>
              <a:rPr lang="en-GB" b="1" dirty="0" err="1">
                <a:solidFill>
                  <a:srgbClr val="00B050"/>
                </a:solidFill>
              </a:rPr>
              <a:t>न्यूनतम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स्थान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में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तथ्यों</a:t>
            </a:r>
            <a:r>
              <a:rPr lang="en-GB" b="1" dirty="0">
                <a:solidFill>
                  <a:srgbClr val="00B050"/>
                </a:solidFill>
              </a:rPr>
              <a:t> का </a:t>
            </a:r>
            <a:r>
              <a:rPr lang="en-GB" b="1" dirty="0" err="1">
                <a:solidFill>
                  <a:srgbClr val="00B050"/>
                </a:solidFill>
              </a:rPr>
              <a:t>प्रस्तुतीकरण</a:t>
            </a:r>
            <a:r>
              <a:rPr lang="en-GB" b="1" dirty="0">
                <a:solidFill>
                  <a:srgbClr val="00B050"/>
                </a:solidFill>
              </a:rPr>
              <a:t>।</a:t>
            </a:r>
          </a:p>
          <a:p>
            <a:r>
              <a:rPr lang="en-GB" b="1" dirty="0" err="1">
                <a:solidFill>
                  <a:srgbClr val="00B050"/>
                </a:solidFill>
              </a:rPr>
              <a:t>सांख्यिकीय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विश्लेषण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को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सुगम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बनाना</a:t>
            </a:r>
            <a:r>
              <a:rPr lang="en-GB" b="1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F2CC-0C88-7CC3-3FE9-E569A1E6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लाभ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31CDE-797F-5132-41E8-EF9B5EA4D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निम्नलिखित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तथ्य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मितव्ययिता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संदर्भ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निर्वचन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49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826E-6EB9-A8F8-F95C-045DF95B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वर्गीकरण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9543A-059A-C5D6-3776-629A4FDCD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संक्षिप्त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व्यवस्थित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क्रमबद्ध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संक्षेप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वर्गो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उप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वर्गीकृत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शीर्षकों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उप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शीर्षकों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सीमाएं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गुणात्मक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खंड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पाती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198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9A11-5916-35D9-802B-864ABE56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एक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उत्तम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सारणी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आवश्यक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लक्षण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ED175-3F52-9B33-18A3-E1FCF80DC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आकर्षक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प्रबंध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योग्य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तुलनात्मक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183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1C69-4076-8ABD-1F18-B816D9A97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सारणीयन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18388-975D-815F-A0C0-30EDD6673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सारणीयन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ढांचे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सारणी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मौलिकता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56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89CA-7893-2E2F-1C89-BF6367F0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वितरण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उनका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बिंदु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प्रदर्शन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F7B9C-66CA-3CA1-636E-4AF7380EE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वर्गीकरण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सारणी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बारंबारता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बंटन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आवृत्ति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वितरण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प्रकार-</a:t>
            </a:r>
            <a:r>
              <a:rPr lang="en-GB" b="1" dirty="0" err="1">
                <a:solidFill>
                  <a:srgbClr val="00B050"/>
                </a:solidFill>
              </a:rPr>
              <a:t>दो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भागों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में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बांटा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जा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सकता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है</a:t>
            </a:r>
            <a:r>
              <a:rPr lang="en-GB" b="1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खंडित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आवृत्ति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वितरण</a:t>
            </a:r>
            <a:r>
              <a:rPr lang="en-GB" dirty="0">
                <a:solidFill>
                  <a:srgbClr val="0070C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वर्गीकृत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आवृत्ति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वितरण</a:t>
            </a:r>
            <a:r>
              <a:rPr lang="en-GB" dirty="0">
                <a:solidFill>
                  <a:srgbClr val="0070C0"/>
                </a:solidFill>
              </a:rPr>
              <a:t>।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803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920D-167B-CCDD-154C-5477B2692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वितरण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बिंदु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प्रदर्शन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47085-0396-95C2-134E-E96FB7C6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अंग्रेजी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ग्राफिक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सचित्र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संख्यात्मक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प्रभावशाली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निरूपित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आलेखी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निरूपण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ग्राफीय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ग्राफीय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दृश्य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रितियो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256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0623-E052-25F7-3092-9B6D222B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बिंदु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प्रदर्शन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लाभ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43A90-E931-96FF-28F7-6B1227F68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आन्तरगणन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पूर्वानुमान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भूयिष्ठिक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मध्यका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बहुगुणी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ऐतिहासिक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सूचनाएं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34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6CF83-3626-E675-FA80-893489A3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रेखाचित्र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निर्माण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3D2D6-857B-022C-ED75-87CDF4247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क्षैतिज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उदग्र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कोटि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अक्ष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भुजाक्ष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67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0005A-0F38-E150-8F4C-7580D4F2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बिंदु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बनाने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लिए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9FC27-1C79-C1A2-6437-7645C6C0A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>
                <a:solidFill>
                  <a:srgbClr val="00B050"/>
                </a:solidFill>
              </a:rPr>
              <a:t>उपर्युक्त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राशियों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मापदंड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चुनाव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कृत्रिम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सारणीयों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खींचना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संकेत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569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06D0-29B7-6D09-E5FE-762719F0B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आवृत्ति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वितरण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चित्र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008E2-718D-1E6D-5793-5FFE7F162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दंड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आरेख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चित्र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चित्र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आवृति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बहुभुज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संचई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ओजाइव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548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55741-F5B7-8036-D768-8D42453F5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विभाजन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मूल्य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E917E-1905-9658-AAFA-44CABEDFA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मध्यका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मध्य-पद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माध्यका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भांति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मापो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संक्षिप्त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चतुर्थक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पंचमक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षष्ठमक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सप्तमक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अष्टमक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दशमक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शतमक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84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731A9-7821-D06F-C565-75A65E56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केंद्रीय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</a:t>
            </a:r>
            <a:r>
              <a:rPr lang="en-GB" b="1" dirty="0">
                <a:solidFill>
                  <a:srgbClr val="FF0000"/>
                </a:solidFill>
              </a:rPr>
              <a:t>, </a:t>
            </a:r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145B5-C3B3-B322-A9C2-917E09CCE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केंद्रीय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प्रवृत्ति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भूगोल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किन्हीं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समुच्चयो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समुच्चय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कथन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समुच्चय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केंद्रीय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प्रवृत्ति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तीन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रूप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endParaRPr lang="en-GB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माध्यिका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बहुलक</a:t>
            </a:r>
            <a:r>
              <a:rPr lang="en-GB" dirty="0">
                <a:solidFill>
                  <a:srgbClr val="00B050"/>
                </a:solidFill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865829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110D-84B2-B08A-95F9-20799667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अर्थ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481D1-A8EB-76D0-A065-CC18526A5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वास्तविक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द्वितीय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माला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बाउले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</a:t>
            </a:r>
            <a:r>
              <a:rPr lang="en-GB" b="1" dirty="0">
                <a:solidFill>
                  <a:srgbClr val="00B050"/>
                </a:solidFill>
              </a:rPr>
              <a:t> “ 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विश्वसनीयता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88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0EB0-16C3-7A47-8FD1-8D3D1B590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श्रेष्ठ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गुण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20F67-8855-6D66-91CC-23B4657C8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उसको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उसको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परिभाषित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सके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न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प्रतिचयन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उच्चावचनों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न्यूनतम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अग्रिम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गणितीय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विवेचन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48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A97F7-2E2A-E096-4213-3280D7926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D772F-E868-56E0-231D-419C4FAA0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जिन्हें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संज्ञा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समंकमाला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अपकिरण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निरपेक्ष</a:t>
            </a:r>
            <a:r>
              <a:rPr lang="en-GB" b="1" dirty="0">
                <a:solidFill>
                  <a:srgbClr val="FF0000"/>
                </a:solidFill>
              </a:rPr>
              <a:t> 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सापेक्ष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प्रसार,विचरण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बिखराव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निरपेक्ष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निरपेक्ष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निरपेक्ष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सापेक्ष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अपकिरण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ज्ञात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करने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रितिया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रतियां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परिघात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रिक्तियां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019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808A7-4A29-58FF-2890-55566B64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मानक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विचलन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C48EE-08FD-DBC2-E0E4-222A9F30E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समांतर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वर्गमूल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विचरण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गुणांक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प्रतिशत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प्रसरण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प्रमाप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प्रमाप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द्वितीय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r>
              <a:rPr lang="en-GB" b="1" dirty="0">
                <a:solidFill>
                  <a:srgbClr val="FF0000"/>
                </a:solidFill>
              </a:rPr>
              <a:t>- 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परस्पर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897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5964-6A8C-6B70-B34C-F630CB6D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B1713-C084-B92A-DB4D-0C9F2742F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धनात्मक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ऋणआत्मक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बहुगुणी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आंशिक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परिमाण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परिमाण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: 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अनुपस्थिति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endParaRPr lang="en-GB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813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D210A-6690-3CF3-ECF7-32CFFD99E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कार्ल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पियर्सन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गुणांक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72306-1359-27BE-68A2-20BFF0579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प्रतिपादन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पियर्सन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पियर्सोनियन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परिघात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लक्षण</a:t>
            </a:r>
            <a:r>
              <a:rPr lang="en-GB" b="1" dirty="0">
                <a:solidFill>
                  <a:srgbClr val="FF0000"/>
                </a:solidFill>
              </a:rPr>
              <a:t>- 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आभास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+1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-1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बीच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मान्यता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समांतर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परस्पर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’ व ‘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’ का </a:t>
            </a:r>
            <a:r>
              <a:rPr lang="en-GB" dirty="0" err="1">
                <a:solidFill>
                  <a:srgbClr val="00B050"/>
                </a:solidFill>
              </a:rPr>
              <a:t>अन्तर्सम्बन्ध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06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8A9C-7CB7-09ED-1D88-B8C873BF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सह-संबंध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गुणांक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निकालने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विधि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BD4A1-B7D2-4027-95BA-08217A346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निकालने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अध्ययन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2 </a:t>
            </a:r>
            <a:r>
              <a:rPr lang="en-GB" dirty="0" err="1">
                <a:solidFill>
                  <a:srgbClr val="00B050"/>
                </a:solidFill>
              </a:rPr>
              <a:t>शीर्षकों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व्यक्तिगत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वर्गीकृत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सह-संबंध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B050"/>
                </a:solidFill>
              </a:rPr>
              <a:t>गुण</a:t>
            </a:r>
            <a:r>
              <a:rPr lang="en-GB" b="1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सूक्ष्म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सहसंबंध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सहसंबंध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कल्पना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समंकमालाओं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लेकिन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इसकी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72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3ACC-1D27-4D55-54EA-8D25451B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स्पियरमैन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कोटी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श्रेणी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विधि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AF110-E985-2240-2178-45D30ED56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प्रतिपादन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प्रो</a:t>
            </a:r>
            <a:r>
              <a:rPr lang="en-GB" dirty="0">
                <a:solidFill>
                  <a:srgbClr val="FF0000"/>
                </a:solidFill>
              </a:rPr>
              <a:t>. </a:t>
            </a:r>
            <a:r>
              <a:rPr lang="en-GB" dirty="0" err="1">
                <a:solidFill>
                  <a:srgbClr val="FF0000"/>
                </a:solidFill>
              </a:rPr>
              <a:t>चार्ल्स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स्पियरमैन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आसानी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परिस्थितियों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उपर्युक्त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बल्कि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गुण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एवं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दोष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कोटी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सहसंबंध </a:t>
            </a:r>
            <a:r>
              <a:rPr lang="en-GB" dirty="0" err="1">
                <a:solidFill>
                  <a:srgbClr val="00B050"/>
                </a:solidFill>
              </a:rPr>
              <a:t>निकाला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लेकिन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आंकड़े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अनियमित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लेकिन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कठिन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92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0C6A5-57D9-EFC6-ADF8-5D27F187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संगणना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2C3DE-71DF-1ECF-7269-5DF795EAF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प्रतिचयन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तकनीक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खरीदते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नमूना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थोड़ी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चीज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ढेरी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ठीक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यही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प्रतिचयन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निदर्शन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r>
              <a:rPr lang="en-GB" b="1" dirty="0">
                <a:solidFill>
                  <a:srgbClr val="FF0000"/>
                </a:solidFill>
              </a:rPr>
              <a:t>-  </a:t>
            </a:r>
            <a:r>
              <a:rPr lang="en-GB" dirty="0" err="1">
                <a:solidFill>
                  <a:srgbClr val="00B050"/>
                </a:solidFill>
              </a:rPr>
              <a:t>हमारा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दृष्टिकोण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प्रतिदिन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बल्कि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गेहूं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चावल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मुट्ठी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भंडार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किस्म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दौड़ते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खून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बूंद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खून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प्रतिनिधित्व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74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BD33-3CF2-3A14-05DB-05C37410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निदर्शन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0A987-5643-344C-1128-41886FC1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वांछित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व्यावहारिक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आकार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जटिल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इकाइयों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समावेश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लाभ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विस्तृत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परिशुद्धता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प्रशासनीय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,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उपर्युक्तता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579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F1E2-0CF3-2CD0-2D9F-F67A124B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दोष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A035A-5DE4-1CF5-6F08-364561156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भ्रमात्मक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निष्कर्ष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प्रतिनिधि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कठिनाइयां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कठिनाई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प्रतिचयन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असम्भवता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6515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C968-39C1-C902-996A-CC6AD90B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संगणना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05849-5040-41ED-E568-9F51C4FDE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अंतर</a:t>
            </a:r>
            <a:r>
              <a:rPr lang="en-GB" b="1" dirty="0">
                <a:solidFill>
                  <a:srgbClr val="0070C0"/>
                </a:solidFill>
              </a:rPr>
              <a:t> का </a:t>
            </a:r>
            <a:r>
              <a:rPr lang="en-GB" b="1" dirty="0" err="1">
                <a:solidFill>
                  <a:srgbClr val="0070C0"/>
                </a:solidFill>
              </a:rPr>
              <a:t>आधार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उपर्युक्तता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परिशुद्धता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इकाइयों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155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F3EB-A106-C2ED-B700-AEB6B5FA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प्रतिचयन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निदर्शन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आवश्यक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8BD9E-0C8D-6189-FFFD-5CD080D3B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प्रतिनिधित्व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स्वतंत्रता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सजातीयता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पर्याप्तता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455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8F685-C7D0-98F1-419A-80985681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प्रतिचयन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निदर्शन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68222-ADA2-0D08-C9B4-0F8BF9AE9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परिकल्पना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इकाइयों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समय-समय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विशेषताओं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51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BD94-B678-C331-316B-9A444DFD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प्रतिदर्श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चुनाव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किस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किया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जाए</a:t>
            </a:r>
            <a:r>
              <a:rPr lang="en-GB" b="1" dirty="0">
                <a:solidFill>
                  <a:srgbClr val="FF0000"/>
                </a:solidFill>
              </a:rPr>
              <a:t>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773B2-DEE2-5D16-D5FB-C59DD0192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प्रतिदर्श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चयन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कुछ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आधारभूत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बातों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मार्गदर्शन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मिलता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प्रतिचयन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अनुसूची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आकार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0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DD41E-7B60-BCD6-309F-EEDE3490D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प्रतिचयन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विभ्रम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9F2AB-05EF-AB10-28DB-E1A230C34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चाहे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संगणना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प्रतिचयन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त्रुटि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स्वाभाविक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अभिलेख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अभिनति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एनबी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दैव-विभ्रम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प्रतिदर्श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विश्वसनीयता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जांच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बराबर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निकालकर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तुलना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विश्वसनीय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490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18A6-0C7F-30B9-B523-7DED9E15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Unit-3</a:t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36E19-0B6B-CFD8-AC2A-2C86353E8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अवधारणा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एमले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बोरेल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खेलने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आदिदेव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अपितु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कार्यशील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व्यक्तियों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उद्योगों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अध्यक्षों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सेनानायको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सफलता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निर्णयो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स्वयं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योग्य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अनिश्चितत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संभावित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अर्थ-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बोलचाल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प्राया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कथन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  <a:r>
              <a:rPr lang="en-GB" b="1" dirty="0">
                <a:solidFill>
                  <a:srgbClr val="0070C0"/>
                </a:solidFill>
              </a:rPr>
              <a:t> “</a:t>
            </a:r>
            <a:r>
              <a:rPr lang="en-GB" b="1" dirty="0" err="1">
                <a:solidFill>
                  <a:srgbClr val="0070C0"/>
                </a:solidFill>
              </a:rPr>
              <a:t>अच्छा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तुम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छाता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ले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लो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क्योंकि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पानी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बरसने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संभावना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”</a:t>
            </a:r>
          </a:p>
          <a:p>
            <a:pPr marL="0" indent="0">
              <a:buNone/>
            </a:pP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0653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BC312-B627-8E6F-CF1B-3D7129440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59AE6-CF79-3139-617D-64D6228A2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परिभाषा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गोथे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अज्ञानता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संभावनाओं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अनिश्चितता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प्रयत्न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संभावना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सूक्ष्म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माप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'A’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'a’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'b’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अपवर्जी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A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{P(A)}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69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B13C-9AF7-C373-FA17-0F6A617C6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सिद्धांत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महत्व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7AA36-BB64-06D6-59F0-4284388C8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कैने</a:t>
            </a:r>
            <a:r>
              <a:rPr lang="en-GB" b="1" dirty="0">
                <a:solidFill>
                  <a:srgbClr val="FF0000"/>
                </a:solidFill>
              </a:rPr>
              <a:t> व </a:t>
            </a:r>
            <a:r>
              <a:rPr lang="en-GB" b="1" dirty="0" err="1">
                <a:solidFill>
                  <a:srgbClr val="FF0000"/>
                </a:solidFill>
              </a:rPr>
              <a:t>कीपिंग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आधुनिक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रोचक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शाखाओं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अनुप्रयोगों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केवल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अपितु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शास्त्र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‌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शाखाओं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आधारभूत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आधारभूत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धारणाएं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–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,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पारस्परिक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अपवर्जी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आश्रित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व्यक्त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करने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तरीके-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अंश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प्रतिशत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235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42-9F2A-F232-EB55-2F9319DE6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प्रमेय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607DE-4056-6C65-61C9-8B1DAFAF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मूलभूत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प्रायिकता-व्यवहार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जरूरी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सामान्यत</a:t>
            </a:r>
            <a:r>
              <a:rPr lang="en-GB" dirty="0">
                <a:solidFill>
                  <a:srgbClr val="00B050"/>
                </a:solidFill>
              </a:rPr>
              <a:t>: ‘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प्रमेय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संज्ञा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योग</a:t>
            </a:r>
            <a:r>
              <a:rPr lang="en-GB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70C0"/>
                </a:solidFill>
              </a:rPr>
              <a:t>प्रमेय</a:t>
            </a:r>
            <a:endParaRPr lang="en-GB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गुणन-प्रमेय</a:t>
            </a:r>
            <a:endParaRPr lang="en-GB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शत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पूर्ण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प्रायिकताओं</a:t>
            </a:r>
            <a:r>
              <a:rPr lang="en-GB" dirty="0">
                <a:solidFill>
                  <a:srgbClr val="0070C0"/>
                </a:solidFill>
              </a:rPr>
              <a:t> का </a:t>
            </a:r>
            <a:r>
              <a:rPr lang="en-GB" dirty="0" err="1">
                <a:solidFill>
                  <a:srgbClr val="0070C0"/>
                </a:solidFill>
              </a:rPr>
              <a:t>प्रमेय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96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AC8A-2AD9-BED7-3114-1D34AB115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बेस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प्रमेय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1797B-CF29-C50B-D88F-5F87C922E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प्रायिकताओं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श्रेष्ठ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टॉमस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बेस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प्रमेंय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उन्होंने</a:t>
            </a:r>
            <a:r>
              <a:rPr lang="en-GB" dirty="0">
                <a:solidFill>
                  <a:srgbClr val="00B050"/>
                </a:solidFill>
              </a:rPr>
              <a:t> 18वीं </a:t>
            </a:r>
            <a:r>
              <a:rPr lang="en-GB" dirty="0" err="1">
                <a:solidFill>
                  <a:srgbClr val="00B050"/>
                </a:solidFill>
              </a:rPr>
              <a:t>सदी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निष्कर्षों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प्रस्ताव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प्रायिकता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सिद्धांत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क्रमचय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संयोग-</a:t>
            </a:r>
            <a:r>
              <a:rPr lang="en-GB" dirty="0" err="1">
                <a:solidFill>
                  <a:srgbClr val="00B050"/>
                </a:solidFill>
              </a:rPr>
              <a:t>कभी-कभी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चुनकर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प्रतिदर्श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70C0"/>
                </a:solidFill>
              </a:rPr>
              <a:t>संयोग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कभी-कभी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जरूरत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कितने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विन्यसित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विन्यास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विन्यास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क्रमचय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365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B19A1-4785-5637-7377-CD031619D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द्विपद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प्रमेय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A80B8-1C8A-32F6-AFE5-9A83D2389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संभाविता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परीक्षणों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जैसे</a:t>
            </a:r>
            <a:r>
              <a:rPr lang="en-GB" dirty="0">
                <a:solidFill>
                  <a:srgbClr val="0070C0"/>
                </a:solidFill>
              </a:rPr>
              <a:t>-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>
                <a:solidFill>
                  <a:srgbClr val="0070C0"/>
                </a:solidFill>
              </a:rPr>
              <a:t>1,2,3,........4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संभावना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8965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D33BA-2836-1D27-D4FE-B3B1874F9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प्रसामान्य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वितरण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CCE8D-8E0E-80C3-F3E5-EDC28BFD5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अंग्रेज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गणितज्ञ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डी</a:t>
            </a:r>
            <a:r>
              <a:rPr lang="en-GB" b="1" dirty="0">
                <a:solidFill>
                  <a:srgbClr val="0070C0"/>
                </a:solidFill>
              </a:rPr>
              <a:t>. </a:t>
            </a:r>
            <a:r>
              <a:rPr lang="en-GB" b="1" dirty="0" err="1">
                <a:solidFill>
                  <a:srgbClr val="0070C0"/>
                </a:solidFill>
              </a:rPr>
              <a:t>मायर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‘ </a:t>
            </a:r>
            <a:r>
              <a:rPr lang="en-GB" b="1" dirty="0" err="1">
                <a:solidFill>
                  <a:srgbClr val="00B050"/>
                </a:solidFill>
              </a:rPr>
              <a:t>प्रसामान्य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B050"/>
                </a:solidFill>
              </a:rPr>
              <a:t>वितरण</a:t>
            </a:r>
            <a:r>
              <a:rPr lang="en-GB" b="1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फ्रेंच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गणितज्ञ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लाप्लेस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खोज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मामलों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जर्मन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गणितज्ञ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शास्त्री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खगोल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शास्त्री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गौस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B050"/>
                </a:solidFill>
              </a:rPr>
              <a:t>महत्व-</a:t>
            </a:r>
            <a:r>
              <a:rPr lang="en-GB" dirty="0" err="1">
                <a:solidFill>
                  <a:srgbClr val="00B050"/>
                </a:solidFill>
              </a:rPr>
              <a:t>प्रसामान्य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प्रेमेय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प्रमेय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बताता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सैद्धांतिक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व्यवहारिक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संतोषप्रद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6842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B6DB-8BA7-CED6-5BF7-BD39BB758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प्रसामान्य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वक्र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स्वरूप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80D4-DE41-13E5-7B0B-742C82FA9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घण्टाकार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आकृति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सममितिय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वास्तविक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प्रसामान्य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वक्र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विशेषताएं-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अवलोकन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अंदर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भुजाक्ष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हैं।माध्य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तृतीय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चतुर्थक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संभाव्य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</a:t>
            </a:r>
            <a:r>
              <a:rPr lang="en-GB" dirty="0">
                <a:solidFill>
                  <a:srgbClr val="00B050"/>
                </a:solidFill>
              </a:rPr>
              <a:t> का .845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7554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D755-4435-C86C-DD4E-63E1D8D19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प्रसामान्यता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शर्तें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F5569-64FD-F8A9-A7E7-720387890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वालीक्तियां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अनुमानतः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बराबर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अवलोकनो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पूर्णत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घटनाओं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समग्र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निचले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603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F8655-FACF-5E13-47AB-674CF9E2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विश्लेषण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1664E-404C-16B2-1405-8FE7DCD3E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आशय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प्रतीपगमन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अर्थ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पीछे</a:t>
            </a:r>
            <a:r>
              <a:rPr lang="en-GB" dirty="0">
                <a:solidFill>
                  <a:srgbClr val="00B050"/>
                </a:solidFill>
              </a:rPr>
              <a:t> लौटना’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वापस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आना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सर्वप्रथम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1877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फ्रांसिस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गाल्टन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लेख</a:t>
            </a:r>
            <a:r>
              <a:rPr lang="en-GB" dirty="0">
                <a:solidFill>
                  <a:srgbClr val="00B050"/>
                </a:solidFill>
              </a:rPr>
              <a:t> ‘</a:t>
            </a:r>
            <a:r>
              <a:rPr lang="en-GB" dirty="0" err="1">
                <a:solidFill>
                  <a:srgbClr val="00B050"/>
                </a:solidFill>
              </a:rPr>
              <a:t>पैत्रक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प्रतीपगमन</a:t>
            </a:r>
            <a:r>
              <a:rPr lang="en-GB" dirty="0">
                <a:solidFill>
                  <a:srgbClr val="00B050"/>
                </a:solidFill>
              </a:rPr>
              <a:t>’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प्रतीपगमन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उपयोग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सांख्यिकी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प्रतीपगमन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वापस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प्रवृत्ति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सहसंबंध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मध्य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58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71E5-554D-D8AE-D478-DC3F04236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विश्लेषण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F333C-BEF6-3673-46A1-4D8861E6C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दूसरा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विश्लेषण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प्रकार-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दर्शाया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310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914A8-68E5-9511-5098-442A1102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F7C0E-D964-3432-E291-081CE0B70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रेखीय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प्रतिगमन</a:t>
            </a:r>
            <a:r>
              <a:rPr lang="en-GB" b="1" dirty="0">
                <a:solidFill>
                  <a:srgbClr val="FF0000"/>
                </a:solidFill>
              </a:rPr>
              <a:t> –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>
                <a:solidFill>
                  <a:srgbClr val="00B050"/>
                </a:solidFill>
              </a:rPr>
              <a:t>2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रेखाए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>
                <a:solidFill>
                  <a:srgbClr val="00B050"/>
                </a:solidFill>
              </a:rPr>
              <a:t>1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पूर्वानुमान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प्रयुक्त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खींची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प्रदर्शन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</a:t>
            </a:r>
            <a:r>
              <a:rPr lang="en-GB" dirty="0">
                <a:solidFill>
                  <a:srgbClr val="00B050"/>
                </a:solidFill>
              </a:rPr>
              <a:t>, का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प्रतीपगमन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8756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5176A-7BDB-4B50-D58C-171083F8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प्रतिपगमन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विश्लेषण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सहज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विधियां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11579-868A-6805-8269-206FCC633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प्रतिपगमन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न्यूनतम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रीती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गणना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विचरण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अनुपात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सहसंबंध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गुणांक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उपप्रमेय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वक्रों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तत्संबंधित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अनुरूपता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आनुपातिक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प्रतिशत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विचलनों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विचरण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रितियो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ज्ञात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गणितीय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रीति</a:t>
            </a:r>
            <a:r>
              <a:rPr lang="en-GB" dirty="0">
                <a:solidFill>
                  <a:srgbClr val="0070C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70C0"/>
                </a:solidFill>
              </a:rPr>
              <a:t>बिंदु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रेखीय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रीति</a:t>
            </a:r>
            <a:r>
              <a:rPr lang="en-GB" dirty="0">
                <a:solidFill>
                  <a:srgbClr val="0070C0"/>
                </a:solidFill>
              </a:rPr>
              <a:t>।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1674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B7A5-1588-82A2-B26B-7DC5C262C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Unit -4</a:t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 err="1">
                <a:solidFill>
                  <a:srgbClr val="FF0000"/>
                </a:solidFill>
              </a:rPr>
              <a:t>यांत्रिय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सर्वेक्षण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सेक्सटैन्ट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E73EA-6428-8701-9983-7DA5386BB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ऊर्ध्वाधर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क्षैतिज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प्रसिद्ध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परिष्कृत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शुद्धता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नौकायन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राशिक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अलावा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अन्वेषी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टोह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सौर-प्रेक्षणो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तीन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का </a:t>
            </a:r>
            <a:r>
              <a:rPr lang="en-GB" b="1" dirty="0" err="1">
                <a:solidFill>
                  <a:srgbClr val="0070C0"/>
                </a:solidFill>
              </a:rPr>
              <a:t>होता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नाविक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बॉक्स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बबुल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2023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8AA11-3267-B5F6-CEB2-01BE2ECB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नाविक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सेक्सटैन्ट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6264F-B84D-2674-E51F-B1C7BCF71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सर्वाधिक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चूंकि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जलराशिक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नाविक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इस्तेमाल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;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सेक्सटैट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इसके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प्रमुख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अंग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अंशांकित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चाप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सूचक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भुजा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क्लैम्प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टेंजेन्ट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पहिया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वर्नियर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आतप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दर्पण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हत्ता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निर्देश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दर्पण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क्षितिज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कांच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दूरबीन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75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3F0DD-24B2-6206-99B9-0C2EA8625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सेक्सटैन्ट</a:t>
            </a:r>
            <a:r>
              <a:rPr lang="en-GB" b="1" dirty="0">
                <a:solidFill>
                  <a:srgbClr val="FF0000"/>
                </a:solidFill>
              </a:rPr>
              <a:t> का </a:t>
            </a:r>
            <a:r>
              <a:rPr lang="en-GB" b="1" dirty="0" err="1">
                <a:solidFill>
                  <a:srgbClr val="FF0000"/>
                </a:solidFill>
              </a:rPr>
              <a:t>सिद्धांत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094D0-6B05-1B9E-57EC-B06B9C42C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सेक्सटैन्ट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विज्ञान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सिद्धांत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किरण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दर्पणो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परावर्तन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पहली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अंतिम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दर्पणो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</a:t>
            </a:r>
            <a:r>
              <a:rPr lang="en-GB" dirty="0">
                <a:solidFill>
                  <a:srgbClr val="00B050"/>
                </a:solidFill>
              </a:rPr>
              <a:t> का 2 </a:t>
            </a:r>
            <a:r>
              <a:rPr lang="en-GB" dirty="0" err="1">
                <a:solidFill>
                  <a:srgbClr val="00B050"/>
                </a:solidFill>
              </a:rPr>
              <a:t>गुना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कोण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मापन</a:t>
            </a:r>
            <a:r>
              <a:rPr lang="en-GB" b="1" dirty="0">
                <a:solidFill>
                  <a:srgbClr val="0070C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क्षैतिज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ऊर्ध्वाधर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836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5CB85-523B-9A27-D047-943F4395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सैक्सटैन्ट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गुण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तथा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दोष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5432E-B174-B0B3-D2A5-CE036F9E2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गुण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अपेक्षाकृत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आसान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सर्वेक्षण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शुद्धता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ऊर्ध्वाधर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क्षैतिज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आवीक्षण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दोष-</a:t>
            </a:r>
            <a:r>
              <a:rPr lang="en-GB" dirty="0">
                <a:solidFill>
                  <a:srgbClr val="00B050"/>
                </a:solidFill>
              </a:rPr>
              <a:t>120° 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15°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छोटे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कोणों</a:t>
            </a:r>
            <a:r>
              <a:rPr lang="en-GB" dirty="0">
                <a:solidFill>
                  <a:srgbClr val="00B050"/>
                </a:solidFill>
              </a:rPr>
              <a:t> का </a:t>
            </a:r>
            <a:r>
              <a:rPr lang="en-GB" dirty="0" err="1">
                <a:solidFill>
                  <a:srgbClr val="00B050"/>
                </a:solidFill>
              </a:rPr>
              <a:t>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परिशुद्व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30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Geography Peper-II  </vt:lpstr>
      <vt:lpstr>Unit-1 भूगोल में सांख्यिकीय पद्धतियों का महत्व</vt:lpstr>
      <vt:lpstr>सांख्यिकी का क्षेत्र</vt:lpstr>
      <vt:lpstr>सांख्यिकी की विषय- सामग्री</vt:lpstr>
      <vt:lpstr>सांख्यिकी का महत्व</vt:lpstr>
      <vt:lpstr>भूगोल में सांख्यिकी का महत्व</vt:lpstr>
      <vt:lpstr>सांख्यिकी की सीमाएं</vt:lpstr>
      <vt:lpstr>सांख्यिकी की  अविश्वसनीयता</vt:lpstr>
      <vt:lpstr>आंकड़े संकलन के स्त्रोत</vt:lpstr>
      <vt:lpstr>सामान को के प्रकार एवं संकलित करने की रितिया </vt:lpstr>
      <vt:lpstr>प्राथमिक और द्वितीयक समंको में अंतर</vt:lpstr>
      <vt:lpstr>द्वितीयक समंको को एकत्र करने की रीतियां </vt:lpstr>
      <vt:lpstr>मापन एवं इसके प्रकार</vt:lpstr>
      <vt:lpstr>मापन के प्रकार</vt:lpstr>
      <vt:lpstr>मापन के स्तर</vt:lpstr>
      <vt:lpstr>UNIT- 2  सारणीयन</vt:lpstr>
      <vt:lpstr>सारणीयन के उद्देश्य</vt:lpstr>
      <vt:lpstr>सारणीयन के लाभ</vt:lpstr>
      <vt:lpstr>वर्गीकरण तथा सारणीयन में अंतर</vt:lpstr>
      <vt:lpstr>एक उत्तम सारणी के आवश्यक लक्षण</vt:lpstr>
      <vt:lpstr>सारणीयन के नियम</vt:lpstr>
      <vt:lpstr>आवृत्ति वितरण एवं उनका बिंदु रेखीय प्रदर्शन</vt:lpstr>
      <vt:lpstr>आवृत्ति वितरण का बिंदु रेखीय प्रदर्शन</vt:lpstr>
      <vt:lpstr>बिंदु रेखीय प्रदर्शन के लाभ</vt:lpstr>
      <vt:lpstr>रेखाचित्र का निर्माण</vt:lpstr>
      <vt:lpstr>बिंदु रेखा बनाने के लिए</vt:lpstr>
      <vt:lpstr>आवृत्ति वितरण के रेखा चित्र</vt:lpstr>
      <vt:lpstr>विभाजन मूल्य</vt:lpstr>
      <vt:lpstr>केंद्रीय प्रवृत्ति की माप, अपकिरण एवं सह-संबंध</vt:lpstr>
      <vt:lpstr>अपकिरण का अर्थ एवं परिभाषा</vt:lpstr>
      <vt:lpstr>अपकिरण की एक श्रेष्ठ माप के गुण</vt:lpstr>
      <vt:lpstr>अपकिरण की मापों के प्रकार</vt:lpstr>
      <vt:lpstr>मानक विचलन</vt:lpstr>
      <vt:lpstr>सह-संबंध के प्रकार</vt:lpstr>
      <vt:lpstr>कार्ल पियर्सन का सह-संबंध गुणांक</vt:lpstr>
      <vt:lpstr>सह-संबंध गुणांक निकालने की विधि</vt:lpstr>
      <vt:lpstr>स्पियरमैन की कोटी या श्रेणी- अंतर विधि</vt:lpstr>
      <vt:lpstr>संगणना तथा प्रतिदर्श अनुसंधान</vt:lpstr>
      <vt:lpstr>प्रतिदर्श या निदर्शन अनुसंधान का महत्व</vt:lpstr>
      <vt:lpstr>प्रतिदर्श अनुसंधान विधि के दोष</vt:lpstr>
      <vt:lpstr>संगणना तथा प्रतिदर्श अनुसंधान में अंतर</vt:lpstr>
      <vt:lpstr>प्रतिचयन या निदर्शन के आवश्यक तत्व</vt:lpstr>
      <vt:lpstr>प्रतिचयन या निदर्शन के उद्देश्य</vt:lpstr>
      <vt:lpstr>प्रतिदर्श का चुनाव किस प्रकार किया जाए?</vt:lpstr>
      <vt:lpstr>प्रतिचयन में विभ्रम</vt:lpstr>
      <vt:lpstr>Unit-3 प्रायिकता</vt:lpstr>
      <vt:lpstr>PowerPoint Presentation</vt:lpstr>
      <vt:lpstr>प्रायिकता सिद्धांत का महत्व</vt:lpstr>
      <vt:lpstr>प्रायिकता प्रमेय </vt:lpstr>
      <vt:lpstr>बेस का प्रमेय</vt:lpstr>
      <vt:lpstr>द्विपद प्रमेय</vt:lpstr>
      <vt:lpstr>प्रसामान्य वितरण</vt:lpstr>
      <vt:lpstr>प्रसामान्य वक्र का स्वरूप</vt:lpstr>
      <vt:lpstr>प्रसामान्यता की शर्तें </vt:lpstr>
      <vt:lpstr>प्रतिपगमन विश्लेषण</vt:lpstr>
      <vt:lpstr>प्रतिपगमन विश्लेषण के उद्देश्य</vt:lpstr>
      <vt:lpstr>PowerPoint Presentation</vt:lpstr>
      <vt:lpstr>प्रतिपगमन विश्लेषण की सहज विधियां</vt:lpstr>
      <vt:lpstr>Unit -4 यांत्रिय सर्वेक्षण सेक्सटैन्ट</vt:lpstr>
      <vt:lpstr>नाविक सेक्सटैन्ट</vt:lpstr>
      <vt:lpstr>सेक्सटैन्ट का सिद्धांत</vt:lpstr>
      <vt:lpstr> सैक्सटैन्ट के गुण तथा दोष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Peper-II  </dc:title>
  <dc:creator>916393705704</dc:creator>
  <cp:lastModifiedBy>916393705704</cp:lastModifiedBy>
  <cp:revision>12</cp:revision>
  <dcterms:created xsi:type="dcterms:W3CDTF">2022-11-13T05:59:02Z</dcterms:created>
  <dcterms:modified xsi:type="dcterms:W3CDTF">2022-11-16T09:35:24Z</dcterms:modified>
</cp:coreProperties>
</file>