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780AE-1E77-B7E5-61B7-3498098499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7080CC-BF97-7A15-836D-4C641A080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EA9EF-06F5-4685-0749-DE31062BE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E61F-62C0-C6C1-96BE-972E212C7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3A19B-9C83-31ED-170E-4C3C6520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59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6A4D7-68DC-4EC1-9EED-524946C6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7EE57-8DFA-2333-F994-294C3342D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3212C-57AA-DAA6-8093-BD902BEAB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6C174-0F6B-9557-9AD5-64A9234A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6AE7C-6C18-2E18-3DFF-4FD0957F2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04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BEA6-494A-4761-FA32-36ECCF2E5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8D858-3353-7C02-C34A-34A7BE587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DFAEC-4B0E-3A7F-AB92-C2D78877D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9170C-C74D-9161-D314-EAB6337A7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6BA17-289C-2DB3-D3D0-142721D11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39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0677-575A-782B-3A58-E4CE07818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D570C-9ED9-6551-82FF-E95199F5F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044316-BA20-4C54-3FD4-CF506A3F30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09C14-E708-9632-58AD-E64A099B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ECD0F-77BC-9BAE-C5BE-645755668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BE5D2-787B-7870-D69C-0413C0AB7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5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3AD7C-8D44-F256-2608-0747CA170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C62D9-68A3-5E23-E58D-B9E6E819D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E51F9-71AA-B091-6A74-3DFBEBE45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E8B590-F417-2D0B-D836-C7A3970F8D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BEA675-93EA-9865-E6AB-CAA12F40C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F822FA-8E5A-84F5-FA29-7DC7BCBD9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42656-0EAA-28F5-CA32-C9B60A1A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BD49A-0A85-2FD5-419E-4A6EFCEAD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08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FAC3-C228-CFCF-BD8A-8F4EB1E4C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3BEE57-1FC5-06F3-B29A-14B001B9F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4B1995-E123-BB8A-D28C-8692AE650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D46A4E-F8C6-3DF3-3BFD-5D514F6A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1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129C8A-76CD-777D-8933-F2F72D586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D9F45F-1B50-D548-856D-2FCFE1933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7C537-F583-44AB-0E4A-0940B88C7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90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8ECA-4A59-4476-238F-25CB6FE64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6C0ED-07D0-4BF2-5329-F8375CAD2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91634-6621-D39F-2387-D0BB4288F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6BE8B8-4AE5-CCAC-59FA-F58CA597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7D605-8380-7485-25D6-F76628F0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F3700-4B86-F935-C159-CDD2E4352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36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08522-D826-2543-8A65-D4A21A761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8ECD18-E485-4C9F-379E-DADAEA6842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322E-0C34-469B-D9B9-3631AAC7E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DC58F-3EF2-3F8E-64BA-29FFB792D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757D0A-7473-A0AF-EF21-4EC9DC130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18A98-B88D-B6B8-8C92-D5C05D5C4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99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C1E6-2595-929B-188E-450E8D31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034FC-40F9-E8A2-73A7-566359AEB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A8167-E346-E0AA-CF55-53D19C8D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74541-29D3-F371-462A-0C8214F1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16E50-F29C-1540-DA2F-2090AAF1F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9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A8CFF6-9C14-2C19-8250-C73F2979C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7922F-0287-B7C1-B491-4B52E6B67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32E44-25B8-FECD-58DA-B408BE3C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BA2D1-4FC1-D97C-07F4-63E826D7B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A27DE-432E-A5AA-CBB0-B5D7D7E5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6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A517A6-49D0-F6AC-D222-D762404A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E4541-9BD8-A98D-E835-AAD2AAC89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3E3428-C2DC-12F8-D28F-796FB2E80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F3FA3-BADB-F745-9C9E-E5BF029CC695}" type="datetimeFigureOut">
              <a:rPr lang="en-US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8085-B32C-A669-8EFA-2A8C9C0BF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E13D7-C28E-4F95-DC63-3AEC38AF86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50AE0-0B2F-E946-9CCF-41268362A74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3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4E6E-61E8-CCF3-29AA-AE7966A11C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>
                <a:solidFill>
                  <a:srgbClr val="FF0000"/>
                </a:solidFill>
              </a:rPr>
              <a:t>Unite -ll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3AE2A-2353-BF43-F439-117428DA94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b="1" dirty="0" err="1">
                <a:solidFill>
                  <a:srgbClr val="FF0000"/>
                </a:solidFill>
              </a:rPr>
              <a:t>जैव</a:t>
            </a:r>
            <a:r>
              <a:rPr lang="en-GB" sz="3600" b="1" dirty="0">
                <a:solidFill>
                  <a:srgbClr val="FF0000"/>
                </a:solidFill>
              </a:rPr>
              <a:t>- </a:t>
            </a:r>
            <a:r>
              <a:rPr lang="en-GB" sz="3600" b="1" dirty="0" err="1">
                <a:solidFill>
                  <a:srgbClr val="FF0000"/>
                </a:solidFill>
              </a:rPr>
              <a:t>विविधता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एवं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इसका</a:t>
            </a:r>
            <a:r>
              <a:rPr lang="en-GB" sz="3600" b="1" dirty="0">
                <a:solidFill>
                  <a:srgbClr val="FF0000"/>
                </a:solidFill>
              </a:rPr>
              <a:t> </a:t>
            </a:r>
            <a:r>
              <a:rPr lang="en-GB" sz="3600" b="1" dirty="0" err="1">
                <a:solidFill>
                  <a:srgbClr val="FF0000"/>
                </a:solidFill>
              </a:rPr>
              <a:t>संरक्षण</a:t>
            </a:r>
            <a:endParaRPr lang="en-GB" sz="3600" b="1" dirty="0">
              <a:solidFill>
                <a:srgbClr val="FF0000"/>
              </a:solidFill>
            </a:endParaRPr>
          </a:p>
          <a:p>
            <a:r>
              <a:rPr lang="en-GB" sz="3600" b="1" dirty="0">
                <a:solidFill>
                  <a:srgbClr val="FF0000"/>
                </a:solidFill>
              </a:rPr>
              <a:t>(Biodiversity and its conservation)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850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72205-C16C-54C9-FD55-70BCBAE952F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04047" y="144910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 err="1">
                <a:solidFill>
                  <a:srgbClr val="00B050"/>
                </a:solidFill>
              </a:rPr>
              <a:t>जैव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विविधता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अर्थ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सभी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जीवो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एवं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पारिस्थितिक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तंत्र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जटिलताओं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से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जिसमें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पाए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जाते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तथा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उन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पाए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जाने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वाले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विभेदो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एवं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विभेदनशीलता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से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हैं</a:t>
            </a:r>
            <a:r>
              <a:rPr lang="en-GB" sz="3200" dirty="0">
                <a:solidFill>
                  <a:srgbClr val="00B050"/>
                </a:solidFill>
              </a:rPr>
              <a:t>। </a:t>
            </a:r>
            <a:r>
              <a:rPr lang="en-GB" sz="3200" dirty="0" err="1">
                <a:solidFill>
                  <a:srgbClr val="00B050"/>
                </a:solidFill>
              </a:rPr>
              <a:t>पृथ्वी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पर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पादप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जगत,जैव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जगत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एवं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मानव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जगत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जो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भिन्नता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पाई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जाती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उसे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जैव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विविधता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कहा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जाता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</a:t>
            </a:r>
            <a:r>
              <a:rPr lang="en-GB" sz="3200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sz="3200" dirty="0" err="1">
                <a:solidFill>
                  <a:srgbClr val="00B050"/>
                </a:solidFill>
              </a:rPr>
              <a:t>जैव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विविधता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शब्द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प्रयोग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सर्वप्रथम</a:t>
            </a:r>
            <a:r>
              <a:rPr lang="en-GB" sz="3200" dirty="0">
                <a:solidFill>
                  <a:srgbClr val="00B050"/>
                </a:solidFill>
              </a:rPr>
              <a:t> 1980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ई.ए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नोर्स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तथा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आर.ई</a:t>
            </a:r>
            <a:r>
              <a:rPr lang="en-GB" sz="3200" dirty="0">
                <a:solidFill>
                  <a:srgbClr val="FF0000"/>
                </a:solidFill>
              </a:rPr>
              <a:t>. </a:t>
            </a:r>
            <a:r>
              <a:rPr lang="en-GB" sz="3200" dirty="0" err="1">
                <a:solidFill>
                  <a:srgbClr val="FF0000"/>
                </a:solidFill>
              </a:rPr>
              <a:t>मैंस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द्वारा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किया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गया</a:t>
            </a:r>
            <a:r>
              <a:rPr lang="en-GB" sz="3200" dirty="0">
                <a:solidFill>
                  <a:srgbClr val="00B050"/>
                </a:solidFill>
              </a:rPr>
              <a:t>। </a:t>
            </a:r>
            <a:r>
              <a:rPr lang="en-GB" sz="3200" dirty="0" err="1">
                <a:solidFill>
                  <a:srgbClr val="00B050"/>
                </a:solidFill>
              </a:rPr>
              <a:t>प्रसिद्ध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वैज्ञानिक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वाल्टर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जी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रॉसन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ने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प्रथम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बार</a:t>
            </a:r>
            <a:r>
              <a:rPr lang="en-GB" sz="3200" dirty="0">
                <a:solidFill>
                  <a:srgbClr val="00B050"/>
                </a:solidFill>
              </a:rPr>
              <a:t> 1986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जैव</a:t>
            </a:r>
            <a:r>
              <a:rPr lang="en-GB" sz="3200" dirty="0">
                <a:solidFill>
                  <a:srgbClr val="00B050"/>
                </a:solidFill>
              </a:rPr>
              <a:t>- </a:t>
            </a:r>
            <a:r>
              <a:rPr lang="en-GB" sz="3200" dirty="0" err="1">
                <a:solidFill>
                  <a:srgbClr val="00B050"/>
                </a:solidFill>
              </a:rPr>
              <a:t>विविधता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को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निम्न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शब्दों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परिभाषित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किया</a:t>
            </a:r>
            <a:r>
              <a:rPr lang="en-GB" sz="3200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sz="3200" dirty="0" err="1">
                <a:solidFill>
                  <a:srgbClr val="00B050"/>
                </a:solidFill>
              </a:rPr>
              <a:t>पादपों</a:t>
            </a:r>
            <a:r>
              <a:rPr lang="en-GB" sz="3200" dirty="0">
                <a:solidFill>
                  <a:srgbClr val="00B050"/>
                </a:solidFill>
              </a:rPr>
              <a:t>, </a:t>
            </a:r>
            <a:r>
              <a:rPr lang="en-GB" sz="3200" dirty="0" err="1">
                <a:solidFill>
                  <a:srgbClr val="00B050"/>
                </a:solidFill>
              </a:rPr>
              <a:t>प्राणियों</a:t>
            </a:r>
            <a:r>
              <a:rPr lang="en-GB" sz="3200" dirty="0">
                <a:solidFill>
                  <a:srgbClr val="00B050"/>
                </a:solidFill>
              </a:rPr>
              <a:t> , </a:t>
            </a:r>
            <a:r>
              <a:rPr lang="en-GB" sz="3200" dirty="0" err="1">
                <a:solidFill>
                  <a:srgbClr val="00B050"/>
                </a:solidFill>
              </a:rPr>
              <a:t>सूक्ष्म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जीवों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पाई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जाने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वाली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विभिन्न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किस्में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तथा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विभिन्नताएं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FF0000"/>
                </a:solidFill>
              </a:rPr>
              <a:t>जैव</a:t>
            </a:r>
            <a:r>
              <a:rPr lang="en-GB" sz="3200" dirty="0">
                <a:solidFill>
                  <a:srgbClr val="FF0000"/>
                </a:solidFill>
              </a:rPr>
              <a:t>- </a:t>
            </a:r>
            <a:r>
              <a:rPr lang="en-GB" sz="3200" dirty="0" err="1">
                <a:solidFill>
                  <a:srgbClr val="FF0000"/>
                </a:solidFill>
              </a:rPr>
              <a:t>विविधता</a:t>
            </a:r>
            <a:r>
              <a:rPr lang="en-GB" sz="3200" dirty="0">
                <a:solidFill>
                  <a:srgbClr val="FF000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कहलाती</a:t>
            </a:r>
            <a:r>
              <a:rPr lang="en-GB" sz="3200" dirty="0">
                <a:solidFill>
                  <a:srgbClr val="00B050"/>
                </a:solidFill>
              </a:rPr>
              <a:t> </a:t>
            </a:r>
            <a:r>
              <a:rPr lang="en-GB" sz="3200" dirty="0" err="1">
                <a:solidFill>
                  <a:srgbClr val="00B050"/>
                </a:solidFill>
              </a:rPr>
              <a:t>है</a:t>
            </a:r>
            <a:r>
              <a:rPr lang="en-GB" sz="3200" dirty="0">
                <a:solidFill>
                  <a:srgbClr val="00B050"/>
                </a:solidFill>
              </a:rPr>
              <a:t>।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9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7A15-8442-CF6F-045F-22BC1F966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 err="1">
                <a:solidFill>
                  <a:srgbClr val="FF0000"/>
                </a:solidFill>
              </a:rPr>
              <a:t>जैव</a:t>
            </a:r>
            <a:r>
              <a:rPr lang="en-GB" sz="4800" b="1" dirty="0">
                <a:solidFill>
                  <a:srgbClr val="FF0000"/>
                </a:solidFill>
              </a:rPr>
              <a:t>- </a:t>
            </a:r>
            <a:r>
              <a:rPr lang="en-GB" sz="4800" b="1" dirty="0" err="1">
                <a:solidFill>
                  <a:srgbClr val="FF0000"/>
                </a:solidFill>
              </a:rPr>
              <a:t>विविधता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के</a:t>
            </a:r>
            <a:r>
              <a:rPr lang="en-GB" sz="4800" b="1" dirty="0">
                <a:solidFill>
                  <a:srgbClr val="FF0000"/>
                </a:solidFill>
              </a:rPr>
              <a:t> </a:t>
            </a:r>
            <a:r>
              <a:rPr lang="en-GB" sz="4800" b="1" dirty="0" err="1">
                <a:solidFill>
                  <a:srgbClr val="FF0000"/>
                </a:solidFill>
              </a:rPr>
              <a:t>स्तर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A92DE-565E-5165-1A0B-816623B95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err="1">
                <a:solidFill>
                  <a:srgbClr val="0070C0"/>
                </a:solidFill>
              </a:rPr>
              <a:t>जैव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विविधता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में</a:t>
            </a:r>
            <a:r>
              <a:rPr lang="en-GB" sz="4000" b="1" dirty="0">
                <a:solidFill>
                  <a:srgbClr val="0070C0"/>
                </a:solidFill>
              </a:rPr>
              <a:t> 3 </a:t>
            </a:r>
            <a:r>
              <a:rPr lang="en-GB" sz="4000" b="1" dirty="0" err="1">
                <a:solidFill>
                  <a:srgbClr val="0070C0"/>
                </a:solidFill>
              </a:rPr>
              <a:t>पदानुक्रमी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जैविक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स्तर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सम्मिलित</a:t>
            </a:r>
            <a:r>
              <a:rPr lang="en-GB" sz="4000" b="1" dirty="0">
                <a:solidFill>
                  <a:srgbClr val="0070C0"/>
                </a:solidFill>
              </a:rPr>
              <a:t> </a:t>
            </a:r>
            <a:r>
              <a:rPr lang="en-GB" sz="4000" b="1" dirty="0" err="1">
                <a:solidFill>
                  <a:srgbClr val="0070C0"/>
                </a:solidFill>
              </a:rPr>
              <a:t>है</a:t>
            </a:r>
            <a:r>
              <a:rPr lang="en-GB" sz="4000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 err="1">
                <a:solidFill>
                  <a:srgbClr val="00B050"/>
                </a:solidFill>
              </a:rPr>
              <a:t>अनुवांशिक</a:t>
            </a: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विविधता</a:t>
            </a:r>
            <a:r>
              <a:rPr lang="en-GB" sz="4000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 err="1">
                <a:solidFill>
                  <a:srgbClr val="00B050"/>
                </a:solidFill>
              </a:rPr>
              <a:t>प्रजाति</a:t>
            </a: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विविधता</a:t>
            </a: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एवं</a:t>
            </a:r>
            <a:r>
              <a:rPr lang="en-GB" sz="4000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परिस्थितिक</a:t>
            </a: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तंत्र</a:t>
            </a:r>
            <a:r>
              <a:rPr lang="en-GB" sz="4000" dirty="0">
                <a:solidFill>
                  <a:srgbClr val="00B050"/>
                </a:solidFill>
              </a:rPr>
              <a:t> </a:t>
            </a:r>
            <a:r>
              <a:rPr lang="en-GB" sz="4000" dirty="0" err="1">
                <a:solidFill>
                  <a:srgbClr val="00B050"/>
                </a:solidFill>
              </a:rPr>
              <a:t>विविधता</a:t>
            </a:r>
            <a:r>
              <a:rPr lang="en-GB" sz="4000" dirty="0">
                <a:solidFill>
                  <a:srgbClr val="00B050"/>
                </a:solidFill>
              </a:rPr>
              <a:t>।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679DDB-53B8-DCE5-D2B5-6F81B323CC77}"/>
              </a:ext>
            </a:extLst>
          </p:cNvPr>
          <p:cNvSpPr txBox="1"/>
          <p:nvPr/>
        </p:nvSpPr>
        <p:spPr>
          <a:xfrm>
            <a:off x="5181600" y="2519082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014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64D8F-4931-41B4-A31E-36A06D03C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क्षेत्र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729B-F5AB-74DC-DD2C-DFA9B87C7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600" dirty="0" err="1">
                <a:solidFill>
                  <a:srgbClr val="00B050"/>
                </a:solidFill>
              </a:rPr>
              <a:t>अत्यधिक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जैव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विविधता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क्षेत्र</a:t>
            </a:r>
            <a:r>
              <a:rPr lang="en-GB" sz="3600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err="1">
                <a:solidFill>
                  <a:srgbClr val="00B050"/>
                </a:solidFill>
              </a:rPr>
              <a:t>अधिक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जैव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विविधता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क्षेत्र</a:t>
            </a:r>
            <a:r>
              <a:rPr lang="en-GB" sz="3600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err="1">
                <a:solidFill>
                  <a:srgbClr val="00B050"/>
                </a:solidFill>
              </a:rPr>
              <a:t>सामान्य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जैव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विविधता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क्षेत्र</a:t>
            </a:r>
            <a:r>
              <a:rPr lang="en-GB" sz="3600" dirty="0">
                <a:solidFill>
                  <a:srgbClr val="00B050"/>
                </a:solidFill>
              </a:rPr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600" dirty="0" err="1">
                <a:solidFill>
                  <a:srgbClr val="00B050"/>
                </a:solidFill>
              </a:rPr>
              <a:t>निम्न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जैव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विविधता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का</a:t>
            </a:r>
            <a:r>
              <a:rPr lang="en-GB" sz="3600" dirty="0">
                <a:solidFill>
                  <a:srgbClr val="00B050"/>
                </a:solidFill>
              </a:rPr>
              <a:t> </a:t>
            </a:r>
            <a:r>
              <a:rPr lang="en-GB" sz="3600" dirty="0" err="1">
                <a:solidFill>
                  <a:srgbClr val="00B050"/>
                </a:solidFill>
              </a:rPr>
              <a:t>क्षेत्र</a:t>
            </a:r>
            <a:r>
              <a:rPr lang="en-GB" sz="3600" dirty="0">
                <a:solidFill>
                  <a:srgbClr val="00B050"/>
                </a:solidFill>
              </a:rPr>
              <a:t>।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44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003FD-6081-D905-C1D2-7B0D6D133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पादप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भौगोलिक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प्रदेश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DC697-2B92-AD82-80FD-1AF3FAD0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हिमालय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पूर्वी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हिमालय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मैदान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असम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मालाबार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दक्कन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अंडमान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369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4DB2-1CDD-E16A-30F0-3BE269261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मूल्य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65300-0407-5B45-4FB5-FB9D2856B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आर्थिक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नैतिक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सौंदर्यात्मक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7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1163D-55FB-0C0E-7419-8E5CEF722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ह्रास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A475E-0B04-1AFD-5B66-3033023A3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बसाहट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स्वरुप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वन्य-जीवन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कुचलना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विवाद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प्रकोप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1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603B-C62C-CF0B-7322-E76B1DEAF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संकटापन्न</a:t>
            </a:r>
            <a:r>
              <a:rPr lang="en-GB" b="1" dirty="0">
                <a:solidFill>
                  <a:srgbClr val="FF0000"/>
                </a:solidFill>
              </a:rPr>
              <a:t>  </a:t>
            </a:r>
            <a:r>
              <a:rPr lang="en-GB" b="1" dirty="0" err="1">
                <a:solidFill>
                  <a:srgbClr val="FF0000"/>
                </a:solidFill>
              </a:rPr>
              <a:t>प्रजातियां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75969-CD71-4443-2ACE-FFBB4B7DF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रेड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डेटा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बुक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डेटा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बुक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11046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1939 </a:t>
            </a:r>
            <a:r>
              <a:rPr lang="en-GB" dirty="0" err="1">
                <a:solidFill>
                  <a:srgbClr val="00B050"/>
                </a:solidFill>
              </a:rPr>
              <a:t>कांतिक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सूचीबद्ध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44 </a:t>
            </a:r>
            <a:r>
              <a:rPr lang="en-GB" dirty="0" err="1">
                <a:solidFill>
                  <a:srgbClr val="00B050"/>
                </a:solidFill>
              </a:rPr>
              <a:t>पादप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पूर्णता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113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87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18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कांतिक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143 </a:t>
            </a:r>
            <a:r>
              <a:rPr lang="en-GB" dirty="0" err="1">
                <a:solidFill>
                  <a:srgbClr val="00B050"/>
                </a:solidFill>
              </a:rPr>
              <a:t>अति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नाजुक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400 </a:t>
            </a:r>
            <a:r>
              <a:rPr lang="en-GB" dirty="0" err="1">
                <a:solidFill>
                  <a:srgbClr val="00B050"/>
                </a:solidFill>
              </a:rPr>
              <a:t>पादप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श्रेणी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आईयूसीएन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पादप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एवं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जंतुओं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निम्नांकित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वर्गों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रखा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संकटापन्न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असुरक्षित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दुर्लभ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संकटग्रस्त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विलुप्त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प्रजातियां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6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9BACF-0FB1-15FD-ED48-D541BED0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उष्ण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बिंदु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69E9F-F971-259B-7AB4-CF989382D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उष्ण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उष्ण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शब्द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मियर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1988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उन्होंने</a:t>
            </a:r>
            <a:r>
              <a:rPr lang="en-GB" dirty="0">
                <a:solidFill>
                  <a:srgbClr val="00B050"/>
                </a:solidFill>
              </a:rPr>
              <a:t> 12 </a:t>
            </a:r>
            <a:r>
              <a:rPr lang="en-GB" dirty="0" err="1">
                <a:solidFill>
                  <a:srgbClr val="00B050"/>
                </a:solidFill>
              </a:rPr>
              <a:t>उष्ण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बिंदुओं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14% </a:t>
            </a:r>
            <a:r>
              <a:rPr lang="en-GB" dirty="0" err="1">
                <a:solidFill>
                  <a:srgbClr val="00B050"/>
                </a:solidFill>
              </a:rPr>
              <a:t>पादप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उन्होंने</a:t>
            </a:r>
            <a:r>
              <a:rPr lang="en-GB" dirty="0">
                <a:solidFill>
                  <a:srgbClr val="00B050"/>
                </a:solidFill>
              </a:rPr>
              <a:t> 25 </a:t>
            </a:r>
            <a:r>
              <a:rPr lang="en-GB" dirty="0" err="1">
                <a:solidFill>
                  <a:srgbClr val="00B050"/>
                </a:solidFill>
              </a:rPr>
              <a:t>उष्ण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बिंदुओं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12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(मेक्सिको, </a:t>
            </a:r>
            <a:r>
              <a:rPr lang="en-GB" dirty="0" err="1">
                <a:solidFill>
                  <a:srgbClr val="00B050"/>
                </a:solidFill>
              </a:rPr>
              <a:t>कोलंबिया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ब्राजील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पेरू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इक्वाडोर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जाएरे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मेडागास्कर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इंडोनेशिया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मलेशिया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ऑस्ट्रेलिया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इन</a:t>
            </a:r>
            <a:r>
              <a:rPr lang="en-GB" b="1" dirty="0">
                <a:solidFill>
                  <a:srgbClr val="0070C0"/>
                </a:solidFill>
              </a:rPr>
              <a:t> 25 </a:t>
            </a:r>
            <a:r>
              <a:rPr lang="en-GB" b="1" dirty="0" err="1">
                <a:solidFill>
                  <a:srgbClr val="0070C0"/>
                </a:solidFill>
              </a:rPr>
              <a:t>जैव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विविधता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उष्ण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बिंदुओं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भारत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 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पूर्वी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हिमालय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घाट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13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3C3B4-D59E-A7A9-9DCC-F69ADB82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1E082-D76E-431D-BE75-DA664C540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मनुष्य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प्रतिवर्ष</a:t>
            </a:r>
            <a:r>
              <a:rPr lang="en-GB" dirty="0">
                <a:solidFill>
                  <a:srgbClr val="00B050"/>
                </a:solidFill>
              </a:rPr>
              <a:t> 1,00,000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-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इनका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अन्यथा</a:t>
            </a:r>
            <a:r>
              <a:rPr lang="en-GB" dirty="0">
                <a:solidFill>
                  <a:srgbClr val="00B050"/>
                </a:solidFill>
              </a:rPr>
              <a:t> 1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आएगा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जीवधारी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जाएंगे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60474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385E-3831-266E-288C-2909B895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637C6-7471-3417-577A-0173627A4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जैव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b="1" dirty="0" err="1">
                <a:solidFill>
                  <a:srgbClr val="0070C0"/>
                </a:solidFill>
              </a:rPr>
              <a:t>विविधता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संरक्षण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हेतु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निम्नलिखित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तीन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स्तरों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प्रयास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किए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रहे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हैं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अनुवांशिक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जाति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जैव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विविधता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संरक्षण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निम्नांकित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विधियों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द्वारा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-</a:t>
            </a:r>
            <a:r>
              <a:rPr lang="en-GB" dirty="0" err="1">
                <a:solidFill>
                  <a:srgbClr val="00B050"/>
                </a:solidFill>
              </a:rPr>
              <a:t>सीटू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एक्स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सीटू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88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6017-C0CE-F0BA-F20F-9D595AE84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वनों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C5FE7-1A54-3334-510B-70367AA62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682" y="1771837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काटा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रोगो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रोकथाम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कीटाणु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औषधियों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छिड़का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जंगली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अंकुश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वांछनीय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खेती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खेती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आदिवासियों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प्रोत्साहित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सड़कों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तालाबों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किनारे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डेल्टाओं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पर्वतीय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पुनःपनपाया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सप्ताह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उत्सव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महोत्सव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हैं।विश्व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</a:t>
            </a:r>
            <a:r>
              <a:rPr lang="en-GB" dirty="0">
                <a:solidFill>
                  <a:srgbClr val="00B050"/>
                </a:solidFill>
              </a:rPr>
              <a:t> 1 </a:t>
            </a:r>
            <a:r>
              <a:rPr lang="en-GB" dirty="0" err="1">
                <a:solidFill>
                  <a:srgbClr val="00B050"/>
                </a:solidFill>
              </a:rPr>
              <a:t>मंच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सचिवालय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न्यूयॉर्क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प्रथम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जनवरी</a:t>
            </a:r>
            <a:r>
              <a:rPr lang="en-GB" dirty="0">
                <a:solidFill>
                  <a:srgbClr val="00B050"/>
                </a:solidFill>
              </a:rPr>
              <a:t> 2001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434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110C-7553-936A-44E6-C6E3FAB08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जैव-विविधता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संधि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8AA4A-08E2-8620-7F22-B514A1AD8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रियो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डी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जेनेरो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पृथ्वी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शिखर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70C0"/>
                </a:solidFill>
              </a:rPr>
              <a:t>सम्मेलन</a:t>
            </a:r>
            <a:r>
              <a:rPr lang="en-GB" dirty="0">
                <a:solidFill>
                  <a:srgbClr val="0070C0"/>
                </a:solidFill>
              </a:rPr>
              <a:t> 1992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समझौता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169 </a:t>
            </a:r>
            <a:r>
              <a:rPr lang="en-GB" dirty="0" err="1">
                <a:solidFill>
                  <a:srgbClr val="00B050"/>
                </a:solidFill>
              </a:rPr>
              <a:t>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भागीदारी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बिंदु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संरक्षित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पुनर्जीवित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नवीन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999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F20D0-2AA2-5E98-86B1-D3346DA0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संघ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एजेंसी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20B09-A750-617A-7F78-816E1D14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अंतरराष्ट्रीय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कोष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कन्वेंशन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इंटरनेशनल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ट्रेड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इण्डेंजर्ड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स्पेशीज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ट्रैफिक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कोष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एजेंसी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इंटरनेशनल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क्रॉस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मंच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ग्लोबल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एनवायरमेंट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फैसिलिटी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95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FFFE-390D-C1D3-28E1-46006D81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वन्य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जीव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622D2-D12B-AAF0-8069-993184B77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ब्रिटिश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मद्रास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वाइल्ड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एलिफेंट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प्रिजर्वेशन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एक्ट</a:t>
            </a:r>
            <a:r>
              <a:rPr lang="en-GB" dirty="0">
                <a:solidFill>
                  <a:srgbClr val="00B050"/>
                </a:solidFill>
              </a:rPr>
              <a:t> ,1877 </a:t>
            </a:r>
            <a:r>
              <a:rPr lang="en-GB" dirty="0" err="1">
                <a:solidFill>
                  <a:srgbClr val="00B050"/>
                </a:solidFill>
              </a:rPr>
              <a:t>ऑल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इंडिया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एलीफेंट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प्रिजर्वेशन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एक्ट</a:t>
            </a:r>
            <a:r>
              <a:rPr lang="en-GB" dirty="0">
                <a:solidFill>
                  <a:srgbClr val="00B050"/>
                </a:solidFill>
              </a:rPr>
              <a:t> , 1899 द </a:t>
            </a:r>
            <a:r>
              <a:rPr lang="en-GB" dirty="0" err="1">
                <a:solidFill>
                  <a:srgbClr val="00B050"/>
                </a:solidFill>
              </a:rPr>
              <a:t>वाइल्ड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बर्ड्स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एंड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एनिमल्स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प्रोटेक्शन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एक्ट</a:t>
            </a:r>
            <a:r>
              <a:rPr lang="en-GB" dirty="0">
                <a:solidFill>
                  <a:srgbClr val="00B050"/>
                </a:solidFill>
              </a:rPr>
              <a:t>, 1912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बंगाल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राइनोसर्स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प्रिजर्वेशन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एक्ट</a:t>
            </a:r>
            <a:r>
              <a:rPr lang="en-GB" dirty="0">
                <a:solidFill>
                  <a:srgbClr val="00B050"/>
                </a:solidFill>
              </a:rPr>
              <a:t>, 1932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1949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वन्य</a:t>
            </a:r>
            <a:r>
              <a:rPr lang="en-GB" b="1" dirty="0">
                <a:solidFill>
                  <a:srgbClr val="0070C0"/>
                </a:solidFill>
              </a:rPr>
              <a:t> -</a:t>
            </a:r>
            <a:r>
              <a:rPr lang="en-GB" b="1" dirty="0" err="1">
                <a:solidFill>
                  <a:srgbClr val="0070C0"/>
                </a:solidFill>
              </a:rPr>
              <a:t>जीवन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केंद्रीय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परिषद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।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1952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परिषद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पश्चात</a:t>
            </a:r>
            <a:r>
              <a:rPr lang="en-GB" dirty="0">
                <a:solidFill>
                  <a:srgbClr val="00B050"/>
                </a:solidFill>
              </a:rPr>
              <a:t> 1972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प्रोत्साहन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1991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नेशनल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अथवा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अभ्यारण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। 42 </a:t>
            </a:r>
            <a:r>
              <a:rPr lang="en-GB" dirty="0" err="1">
                <a:solidFill>
                  <a:srgbClr val="00B050"/>
                </a:solidFill>
              </a:rPr>
              <a:t>वें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संविधान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कर्तव्य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396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8139-03E6-9700-C92A-0578DB67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राष्ट्रीय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वन्य-जीवन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संरक्षण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हेतु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विभिन्न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सरकारी</a:t>
            </a:r>
            <a:r>
              <a:rPr lang="en-GB" b="1" dirty="0">
                <a:solidFill>
                  <a:srgbClr val="FF0000"/>
                </a:solidFill>
              </a:rPr>
              <a:t> व </a:t>
            </a:r>
            <a:r>
              <a:rPr lang="en-GB" b="1" dirty="0" err="1">
                <a:solidFill>
                  <a:srgbClr val="FF0000"/>
                </a:solidFill>
              </a:rPr>
              <a:t>गैर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सरकारी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संगठन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E3BDA-C111-1386-6F8F-44BA1BC6F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बॉम्बे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नेचुरल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हिस्ट्री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सोसाइटी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सोसाइटी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जूलॉजिकल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ऑफ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इंडिया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बोर्ड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456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CE8-6325-80AD-BEA5-12387E32D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वन्य-जीव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अनुसंधान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48E60-45B6-27AC-01A3-4F3585E5B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अनुसंधान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देहरादून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सलीम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अली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पक्षी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विज्ञान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प्राकृतिक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इतिहास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केंद्र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कोयंबटूर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।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अभ्यारण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92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उद्यान</a:t>
            </a:r>
            <a:r>
              <a:rPr lang="en-GB" dirty="0">
                <a:solidFill>
                  <a:srgbClr val="00B050"/>
                </a:solidFill>
              </a:rPr>
              <a:t> 500 </a:t>
            </a:r>
            <a:r>
              <a:rPr lang="en-GB" dirty="0" err="1">
                <a:solidFill>
                  <a:srgbClr val="00B050"/>
                </a:solidFill>
              </a:rPr>
              <a:t>अभ्यारण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13 </a:t>
            </a:r>
            <a:r>
              <a:rPr lang="en-GB" dirty="0" err="1">
                <a:solidFill>
                  <a:srgbClr val="00B050"/>
                </a:solidFill>
              </a:rPr>
              <a:t>आरक्षित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उद्यानो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अभ्यारण्यों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807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BA095-FBBC-9A54-B01B-091185411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इकोमार्क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54502-90CA-32BF-AA35-2AAC3286C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ब्यूरो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आई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एस</a:t>
            </a:r>
            <a:r>
              <a:rPr lang="en-GB" dirty="0">
                <a:solidFill>
                  <a:srgbClr val="00B050"/>
                </a:solidFill>
              </a:rPr>
              <a:t>. </a:t>
            </a:r>
            <a:r>
              <a:rPr lang="en-GB" dirty="0" err="1">
                <a:solidFill>
                  <a:srgbClr val="00B050"/>
                </a:solidFill>
              </a:rPr>
              <a:t>आई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चिन्ह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भांति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जनवरी</a:t>
            </a:r>
            <a:r>
              <a:rPr lang="en-GB" dirty="0">
                <a:solidFill>
                  <a:srgbClr val="00B050"/>
                </a:solidFill>
              </a:rPr>
              <a:t> 1992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इकोमार्क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चेन्नई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इकोमार्क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चिन्ह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इकोमार्क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चिन्हित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वितरण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चिन्ह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50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5098F-A203-3CAA-8173-D2647D8E8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जैव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 err="1">
                <a:solidFill>
                  <a:srgbClr val="FF0000"/>
                </a:solidFill>
              </a:rPr>
              <a:t>विविधता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विधेयक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7D457-1A3E-1CD0-E949-F75AF1EDF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रणनीति</a:t>
            </a:r>
            <a:r>
              <a:rPr lang="en-GB" dirty="0">
                <a:solidFill>
                  <a:srgbClr val="00B050"/>
                </a:solidFill>
              </a:rPr>
              <a:t> 6 </a:t>
            </a:r>
            <a:r>
              <a:rPr lang="en-GB" dirty="0" err="1">
                <a:solidFill>
                  <a:srgbClr val="00B050"/>
                </a:solidFill>
              </a:rPr>
              <a:t>जनवरी</a:t>
            </a:r>
            <a:r>
              <a:rPr lang="en-GB" dirty="0">
                <a:solidFill>
                  <a:srgbClr val="00B050"/>
                </a:solidFill>
              </a:rPr>
              <a:t> 2000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प्रयासों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विधेयक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2002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2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लोकसभा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11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राज्यसभा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विधेयक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प्रचुर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विविधता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विदेशी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संगठनों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पक्षीय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इस्तेमाल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31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C712-EA73-9777-37E2-F784495B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संपोषित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अवधारणा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EDCE-9FE1-C33A-08C5-1BB7B595A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अवधारणा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खतरा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बोतल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कार्यकलाप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संभवतः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स्वत</a:t>
            </a:r>
            <a:r>
              <a:rPr lang="en-GB" dirty="0">
                <a:solidFill>
                  <a:srgbClr val="00B050"/>
                </a:solidFill>
              </a:rPr>
              <a:t>: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लेगी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सविंद्र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सिंह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अनुसार</a:t>
            </a:r>
            <a:r>
              <a:rPr lang="en-GB" b="1" dirty="0">
                <a:solidFill>
                  <a:srgbClr val="FF0000"/>
                </a:solidFill>
              </a:rPr>
              <a:t>, </a:t>
            </a:r>
            <a:r>
              <a:rPr lang="en-GB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पृथ्वी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नव्य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अनव्य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दुर्लभ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बहुमूल्य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स्वस्थ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परीक्षण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48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CBE86-912B-34C7-E3D3-16EE577ED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उद्देश्य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062C3-CAC9-0E2E-829A-285198F76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अवनयित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ठीक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विदोहन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उपभोग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सहयोग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प्रस्तावित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सहयोग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प्रकोपो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92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6488-E81D-06BB-1001-B19CF7F04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पारिस्थितिक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0A8EA-6DB3-4F82-2E23-B9181A13C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यथा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अच्छी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खाद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जुड़े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है।सामान्यता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अवधारणा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3 </a:t>
            </a:r>
            <a:r>
              <a:rPr lang="en-GB" dirty="0" err="1">
                <a:solidFill>
                  <a:srgbClr val="00B050"/>
                </a:solidFill>
              </a:rPr>
              <a:t>पक्षो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वर्गीकृत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संतुलित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संपोषित</a:t>
            </a:r>
            <a:r>
              <a:rPr lang="en-GB" dirty="0">
                <a:solidFill>
                  <a:srgbClr val="00B050"/>
                </a:solidFill>
              </a:rPr>
              <a:t> (</a:t>
            </a:r>
            <a:r>
              <a:rPr lang="en-GB" dirty="0" err="1">
                <a:solidFill>
                  <a:srgbClr val="00B050"/>
                </a:solidFill>
              </a:rPr>
              <a:t>सतत</a:t>
            </a:r>
            <a:r>
              <a:rPr lang="en-GB" dirty="0">
                <a:solidFill>
                  <a:srgbClr val="00B050"/>
                </a:solidFill>
              </a:rPr>
              <a:t>) </a:t>
            </a:r>
            <a:r>
              <a:rPr lang="en-GB" dirty="0" err="1">
                <a:solidFill>
                  <a:srgbClr val="00B050"/>
                </a:solidFill>
              </a:rPr>
              <a:t>पारिस्थितिक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51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BFD7B-D5D8-7C95-A4F2-7440182E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प्रमुख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चरण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57C33-5D0E-AE53-5115-166CB39B2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जागरूकता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नवीन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शासकीय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कानून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19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B3EE5-B3BA-E390-4D32-DB46C6A18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आवश्यकता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622A4-570E-29BE-F5F8-BFD0D88FC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ढालने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कोशिश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चक्र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है।प्रकृति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संसाधनों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चिंतित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आखिर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पूर्ववत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?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प्रश्न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एकमात्र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देख-रेख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55198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3503-059B-12FF-30A0-591D0913D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संपोषित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आवश्यकता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नियोजन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E9D33-2954-C690-3AC9-5452259BB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संपोषित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भविष्य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पीढ़ियों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समझौता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कल्पनाएं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अग्रलिखित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संकल्पना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विशेषकर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गरीबों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आधारभूत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अतिरिक्त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प्राथमिकता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तकनीक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भविष्य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आरोपित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परिसीमन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संकल्पना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44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C3330-8021-E8F7-1401-833F94E74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संपोषित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योजना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तत्व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3D18E-49BF-B137-2BC0-7122402310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बुद्धि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बुद्धि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भोजन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स्वच्छता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जनसंख्या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संधारणीय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सुनिश्चितता</a:t>
            </a:r>
            <a:r>
              <a:rPr lang="en-GB" dirty="0">
                <a:solidFill>
                  <a:srgbClr val="00B05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संपदा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तकनीकी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पुनर्वस्थिति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अर्थशास्त्र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संविलियन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369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8AD66-FF80-AF7B-2CE9-95EAC04E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आकलन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CE580-BD7D-5693-6B33-2B1D213C9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जनवरी</a:t>
            </a:r>
            <a:r>
              <a:rPr lang="en-GB" dirty="0">
                <a:solidFill>
                  <a:srgbClr val="00B050"/>
                </a:solidFill>
              </a:rPr>
              <a:t> 1994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अधिसूचना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औधौगिक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उत्खनन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बिजली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परिवहन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पर्यटन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30 </a:t>
            </a:r>
            <a:r>
              <a:rPr lang="en-GB" dirty="0" err="1">
                <a:solidFill>
                  <a:srgbClr val="00B050"/>
                </a:solidFill>
              </a:rPr>
              <a:t>श्रेणियों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अनिवार्य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मंत्रालय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सरलीकरण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जनसुनवाई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विशेषज्ञ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समूहों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बैठकों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गतिविधियां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गतिविधियों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फैसले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शीघ्र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विशेषज्ञ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समूहों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समितियों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कार्यबलो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सलाह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तटवर्ती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नियमन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परियोजनाओं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उपायों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संस्तुति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87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E44FB-3DDD-7C15-E30D-B839AD17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प्रबंधन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हेतु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विभिन्न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कार्यक्रम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FF482-7D47-C04D-9030-998928F77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स्थानीय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क्षेत्रीय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प्रबंधन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594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90B08-D5C6-C196-26C8-B8DA9AE3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प्रमुख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विकास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परियोजनाओं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आकलन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8B10B-EB1F-CA31-ABDE-2F07A5EDC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क्रियान्वित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बीच-बीच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अनुमापन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सम्मिलित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प्रस्तावित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जानकारी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आकलन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योजनाओं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प्रस्तावों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विश्लेषण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5410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EBD13-FB17-6313-5A6F-48E4368E2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बहुउद्देशीय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AD5AD-9E29-F0FC-57E4-C15106E9E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बहुउद्देशीय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अमेरिका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टैनिसी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बहुउद्देशीय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क्रियान्वित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निम्नांकित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बीमारियों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रोकथाम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अलावा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प्राप्ति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पशुओं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16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B7EC-FCAA-AFEA-CB44-A116A179C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टेहरी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बांध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9A302-BADE-68FC-F918-E1F117B78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पांचवा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एशिया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सबसे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समीप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भागीरथी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भिलंगना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1972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स्वीकृति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। 1978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टिहरी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विरोधकर्ता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प्रख्यात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पर्यावरणविद्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चिपको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आंदोलन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सुंदरलाल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बहुगुणा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25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1989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भूकंप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4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A623-830E-8D21-C615-E78DC48DE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सरदार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सरोवर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11E6A-5B14-97C0-7256-2DA47B136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नर्मदा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30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गुजरात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गांव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समीप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नर्मदा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निचले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150 </a:t>
            </a:r>
            <a:r>
              <a:rPr lang="en-GB" dirty="0" err="1">
                <a:solidFill>
                  <a:srgbClr val="00B050"/>
                </a:solidFill>
              </a:rPr>
              <a:t>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31.16 </a:t>
            </a:r>
            <a:r>
              <a:rPr lang="en-GB" dirty="0" err="1">
                <a:solidFill>
                  <a:srgbClr val="00B050"/>
                </a:solidFill>
              </a:rPr>
              <a:t>लाख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हेक्टेयर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गुजरात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सूखाग्रस्त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17.92 </a:t>
            </a:r>
            <a:r>
              <a:rPr lang="en-GB" dirty="0" err="1">
                <a:solidFill>
                  <a:srgbClr val="00B050"/>
                </a:solidFill>
              </a:rPr>
              <a:t>लाख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हेक्टेयर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पीने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1,450 </a:t>
            </a:r>
            <a:r>
              <a:rPr lang="en-GB" dirty="0" err="1">
                <a:solidFill>
                  <a:srgbClr val="00B050"/>
                </a:solidFill>
              </a:rPr>
              <a:t>मेगावाट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रोजगार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अलावा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पशुपालन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दुग्ध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श्रंखला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प्रोत्साहन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मिलेगा</a:t>
            </a:r>
            <a:r>
              <a:rPr lang="en-GB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71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Unite -ll</vt:lpstr>
      <vt:lpstr>PowerPoint Presentation</vt:lpstr>
      <vt:lpstr>जैव- विविधता के स्तर</vt:lpstr>
      <vt:lpstr>जैव विविधता के क्षेत्र</vt:lpstr>
      <vt:lpstr>भारत के पादप भौगोलिक प्रदेश</vt:lpstr>
      <vt:lpstr>जैव विविधता के मूल्य</vt:lpstr>
      <vt:lpstr>जैव विविधता का ह्रास </vt:lpstr>
      <vt:lpstr>संकटापन्न  प्रजातियां </vt:lpstr>
      <vt:lpstr>जैव विविधता के उष्ण बिंदु</vt:lpstr>
      <vt:lpstr>जैव- विविधता का संरक्षण</vt:lpstr>
      <vt:lpstr>जैव- विविधता संरक्षण के उपाय</vt:lpstr>
      <vt:lpstr>वनों का संरक्षण</vt:lpstr>
      <vt:lpstr>जैव-विविधता संधि</vt:lpstr>
      <vt:lpstr>जैव- विविधता एवं पर्यावरण संरक्षण की संघ एवं एजेंसी</vt:lpstr>
      <vt:lpstr>भारत में वन्य जीव संरक्षण</vt:lpstr>
      <vt:lpstr>राष्ट्रीय स्तर पर वन्य-जीवन संरक्षण हेतु विभिन्न सरकारी व गैर- सरकारी संगठन</vt:lpstr>
      <vt:lpstr>वन्य-जीव अनुसंधान</vt:lpstr>
      <vt:lpstr>इकोमार्क</vt:lpstr>
      <vt:lpstr>जैव- विविधता विधेयक </vt:lpstr>
      <vt:lpstr>पर्यावरणीय प्रबंध एवं संपोषित विकास की अवधारणा</vt:lpstr>
      <vt:lpstr>पर्यावरण प्रबंधन के उद्देश्य</vt:lpstr>
      <vt:lpstr>पारिस्थितिक विकास</vt:lpstr>
      <vt:lpstr>पर्यावरणीय प्रबंधन के प्रमुख चरण</vt:lpstr>
      <vt:lpstr>पर्यावरण प्रबंधन की आवश्यकता</vt:lpstr>
      <vt:lpstr>संपोषित विकास की आवश्यकता एवं नियोजन</vt:lpstr>
      <vt:lpstr>संपोषित विकास योजना के तत्व</vt:lpstr>
      <vt:lpstr>भारत में पर्यावरण प्रभाव आकलन एवं प्रबंधन</vt:lpstr>
      <vt:lpstr>पर्यावरण प्रबंधन एवं विकास हेतु विभिन्न स्तरीय कार्यक्रम</vt:lpstr>
      <vt:lpstr>प्रमुख विकास परियोजनाओं के पर्यावरणीय प्रभाव का आकलन</vt:lpstr>
      <vt:lpstr>बहुउद्देशीय परियोजनाएं</vt:lpstr>
      <vt:lpstr>टेहरी बांध</vt:lpstr>
      <vt:lpstr>सरदार सरोवर बांध परियोजना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 -ll</dc:title>
  <dc:creator>916393705704</dc:creator>
  <cp:lastModifiedBy>916393705704</cp:lastModifiedBy>
  <cp:revision>11</cp:revision>
  <dcterms:created xsi:type="dcterms:W3CDTF">2022-10-21T06:17:21Z</dcterms:created>
  <dcterms:modified xsi:type="dcterms:W3CDTF">2022-11-12T09:15:36Z</dcterms:modified>
</cp:coreProperties>
</file>