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9E03D-7607-531D-1302-7BF16DCCE1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B6D22F-531B-E18E-3A37-87143831A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832C1C-9BED-FD3A-D361-FBAC670E6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67C4-8240-014D-8B6D-38623B333DDA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B9B8D-C467-698E-7230-FC643E11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DAEA8-24CA-920F-B331-B1C148768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73E68-BB42-1946-A4F1-13D984655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474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0FF63-AEBF-0243-9C4A-82E1F6659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DF07E-A3BA-DEAD-B038-41EB5119A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23386-B1F1-B8B2-755A-99A86C693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67C4-8240-014D-8B6D-38623B333DDA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7ADE1-AFEA-3CFE-3D14-8CEF0C02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814AB-618A-ABF5-CAFE-B457EF363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73E68-BB42-1946-A4F1-13D984655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154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C3710-76F8-769F-F6B1-80B41DD8D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A01E84-98D8-71FB-09EC-4CD9AA56E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089FB0-5B3C-8AA8-C76F-52434822F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67C4-8240-014D-8B6D-38623B333DDA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F9C14-CC0E-3E53-071E-A49A70F7E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043D5-F2CA-BB5C-AF66-156BA5FA6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73E68-BB42-1946-A4F1-13D984655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9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68283-B6F6-A646-8C91-7B9247F61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C9E3A-4C26-2B93-EF04-437F66C65F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AE6466-22A3-7500-9798-54F5570FD5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97B5C6-FB88-627C-5ADD-37C2F19BC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67C4-8240-014D-8B6D-38623B333DDA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0A36FF-F0A7-3955-A70A-7470C0742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B29EF5-EC52-ECF0-6B43-9E5889CE5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73E68-BB42-1946-A4F1-13D984655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297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04895-4208-5ABD-5DBD-BDAFFAD53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774E66-F01C-49B2-EEC5-C98C14ED7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AF7BC4-9433-E7FE-8737-153E3B2AB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1787EE-F5B7-FBAA-CC4D-3A77D1676F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5F66BE-473A-24DD-6408-864D6B3BD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D6A3C6-6CD1-2BC0-0791-95C51C1B6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67C4-8240-014D-8B6D-38623B333DDA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1BFE33-60F9-89EE-41F3-21F0E8230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0884D5-EF0C-9053-F790-BA8B960B7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73E68-BB42-1946-A4F1-13D984655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553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6C8C4-6CE6-F063-EFC6-BEE58922A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4E9AE0-2E18-60E6-93D0-273B74E91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67C4-8240-014D-8B6D-38623B333DDA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9D3425-2648-CDC5-AAE1-378FFD20C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27389B-AD9A-75B3-4F65-29B7759EF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73E68-BB42-1946-A4F1-13D984655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207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A6E1CB-4FDF-97EA-FAC4-1B998A35B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67C4-8240-014D-8B6D-38623B333DDA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DF9207-4269-0DAA-3FBD-074285790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0355DF-87BF-CB23-25DD-0460502B7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73E68-BB42-1946-A4F1-13D984655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412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EC690-2003-01EB-8305-804E793A9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4013F-3E75-EAB6-68BD-CF67E1A6C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12E5A-5430-60FE-D7F3-155D699CE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6FB8C7-8BC9-2ED7-407F-8B02FB281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67C4-8240-014D-8B6D-38623B333DDA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64CE9-A09C-EBA7-90BA-20E27DC63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183474-B826-AB39-1259-5932257C0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73E68-BB42-1946-A4F1-13D984655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76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393CA-7F5E-0249-F19F-0228DA852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4304AC-DFF0-B446-5A62-23F0444EA9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D0BA6-4A65-2C54-9896-EDC922D9D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4524E5-7BC2-2779-963B-7326F427D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67C4-8240-014D-8B6D-38623B333DDA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32694B-C5D8-A1A3-28C4-353263C24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9091BD-6A3D-3FF8-FC0E-0C03A9A74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73E68-BB42-1946-A4F1-13D984655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072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EF370-9EAA-1FBF-E144-4F95CB727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CB3000-DA26-16E4-D941-6570B9F25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5D4CD-BD8C-2A5B-5628-A8E35A6F8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67C4-8240-014D-8B6D-38623B333DDA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0ED65-4941-79A8-1972-551004BB1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A397B-8DBF-6A90-01C2-C89C1E601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73E68-BB42-1946-A4F1-13D984655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02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B6ADB0-728F-C369-F585-234933872D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3707ED-97C0-4099-E424-CABF3A8803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DB12C-BDC1-E16E-D8D6-3B733257E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67C4-8240-014D-8B6D-38623B333DDA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7DE7A-A7A4-693E-B759-9B111C1A7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DD6FA-798C-8C4A-9167-FA693CD8A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73E68-BB42-1946-A4F1-13D984655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65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DD1E56-F974-E63C-CD68-12064903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795F0C-D2FA-7B86-1108-FBFAA6A59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367A2-4A46-6540-DBD0-85B5AA6F8B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167C4-8240-014D-8B6D-38623B333DDA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C5212-19CC-64D0-64CF-4927D63F82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0A9D6-47B6-D0A0-A639-5B88A4E82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73E68-BB42-1946-A4F1-13D984655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077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99F4-835E-3AAE-20EB-91C733ABAA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UNIT-7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A42E22-9F45-695E-EFB1-7FB25AE5F7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5400" b="1" dirty="0" err="1">
                <a:solidFill>
                  <a:srgbClr val="FF0000"/>
                </a:solidFill>
              </a:rPr>
              <a:t>आपदाएं</a:t>
            </a:r>
            <a:r>
              <a:rPr lang="en-GB" sz="5400" b="1" dirty="0">
                <a:solidFill>
                  <a:srgbClr val="FF0000"/>
                </a:solidFill>
              </a:rPr>
              <a:t>, </a:t>
            </a:r>
            <a:r>
              <a:rPr lang="en-GB" sz="5400" b="1" dirty="0" err="1">
                <a:solidFill>
                  <a:srgbClr val="FF0000"/>
                </a:solidFill>
              </a:rPr>
              <a:t>खतरे</a:t>
            </a:r>
            <a:r>
              <a:rPr lang="en-GB" sz="5400" b="1" dirty="0">
                <a:solidFill>
                  <a:srgbClr val="FF0000"/>
                </a:solidFill>
              </a:rPr>
              <a:t>, </a:t>
            </a:r>
            <a:r>
              <a:rPr lang="en-GB" sz="5400" b="1" dirty="0" err="1">
                <a:solidFill>
                  <a:srgbClr val="FF0000"/>
                </a:solidFill>
              </a:rPr>
              <a:t>जोखिम</a:t>
            </a:r>
            <a:r>
              <a:rPr lang="en-GB" sz="5400" b="1" dirty="0">
                <a:solidFill>
                  <a:srgbClr val="FF0000"/>
                </a:solidFill>
              </a:rPr>
              <a:t> </a:t>
            </a:r>
            <a:r>
              <a:rPr lang="en-GB" sz="5400" b="1" dirty="0" err="1">
                <a:solidFill>
                  <a:srgbClr val="FF0000"/>
                </a:solidFill>
              </a:rPr>
              <a:t>एवं</a:t>
            </a:r>
            <a:r>
              <a:rPr lang="en-GB" sz="5400" b="1" dirty="0">
                <a:solidFill>
                  <a:srgbClr val="FF0000"/>
                </a:solidFill>
              </a:rPr>
              <a:t> </a:t>
            </a:r>
            <a:r>
              <a:rPr lang="en-GB" sz="5400" b="1" dirty="0" err="1">
                <a:solidFill>
                  <a:srgbClr val="FF0000"/>
                </a:solidFill>
              </a:rPr>
              <a:t>भेद्मता</a:t>
            </a:r>
            <a:r>
              <a:rPr lang="en-GB" sz="5400" b="1" dirty="0">
                <a:solidFill>
                  <a:srgbClr val="FF0000"/>
                </a:solidFill>
              </a:rPr>
              <a:t>- </a:t>
            </a:r>
            <a:r>
              <a:rPr lang="en-GB" sz="5400" b="1" dirty="0" err="1">
                <a:solidFill>
                  <a:srgbClr val="FF0000"/>
                </a:solidFill>
              </a:rPr>
              <a:t>आपदाओं</a:t>
            </a:r>
            <a:r>
              <a:rPr lang="en-GB" sz="5400" b="1" dirty="0">
                <a:solidFill>
                  <a:srgbClr val="FF0000"/>
                </a:solidFill>
              </a:rPr>
              <a:t> </a:t>
            </a:r>
            <a:r>
              <a:rPr lang="en-GB" sz="5400" b="1" dirty="0" err="1">
                <a:solidFill>
                  <a:srgbClr val="FF0000"/>
                </a:solidFill>
              </a:rPr>
              <a:t>के</a:t>
            </a:r>
            <a:r>
              <a:rPr lang="en-GB" sz="5400" b="1" dirty="0">
                <a:solidFill>
                  <a:srgbClr val="FF0000"/>
                </a:solidFill>
              </a:rPr>
              <a:t> </a:t>
            </a:r>
            <a:r>
              <a:rPr lang="en-GB" sz="5400" b="1" dirty="0" err="1">
                <a:solidFill>
                  <a:srgbClr val="FF0000"/>
                </a:solidFill>
              </a:rPr>
              <a:t>प्रकार</a:t>
            </a:r>
            <a:r>
              <a:rPr lang="en-GB" sz="5400" b="1" dirty="0">
                <a:solidFill>
                  <a:srgbClr val="FF0000"/>
                </a:solidFill>
              </a:rPr>
              <a:t> </a:t>
            </a:r>
            <a:r>
              <a:rPr lang="en-GB" sz="5400" b="1" dirty="0" err="1">
                <a:solidFill>
                  <a:srgbClr val="FF0000"/>
                </a:solidFill>
              </a:rPr>
              <a:t>एवं</a:t>
            </a:r>
            <a:r>
              <a:rPr lang="en-GB" sz="5400" b="1" dirty="0">
                <a:solidFill>
                  <a:srgbClr val="FF0000"/>
                </a:solidFill>
              </a:rPr>
              <a:t> </a:t>
            </a:r>
            <a:r>
              <a:rPr lang="en-GB" sz="5400" b="1" dirty="0" err="1">
                <a:solidFill>
                  <a:srgbClr val="FF0000"/>
                </a:solidFill>
              </a:rPr>
              <a:t>प्रबंधन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443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BBF34-0796-D15C-F0AC-B9D4F9308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आपदा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अर्थ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एवं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परिभाषा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08D81-BE1A-592F-8CCE-8D94F5C8C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अंग्रेजी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शब्द</a:t>
            </a:r>
            <a:r>
              <a:rPr lang="en-GB" b="1" dirty="0">
                <a:solidFill>
                  <a:srgbClr val="0070C0"/>
                </a:solidFill>
              </a:rPr>
              <a:t> ‘Disaster’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शब्द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उत्पत्ति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फ्रांसीसी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शब्द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Diseastre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2 </a:t>
            </a:r>
            <a:r>
              <a:rPr lang="en-GB" dirty="0" err="1">
                <a:solidFill>
                  <a:srgbClr val="00B050"/>
                </a:solidFill>
              </a:rPr>
              <a:t>शब्दों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>
                <a:solidFill>
                  <a:srgbClr val="0070C0"/>
                </a:solidFill>
              </a:rPr>
              <a:t>'Des’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b="1" dirty="0">
                <a:solidFill>
                  <a:srgbClr val="0070C0"/>
                </a:solidFill>
              </a:rPr>
              <a:t> ‘</a:t>
            </a:r>
            <a:r>
              <a:rPr lang="en-GB" b="1" dirty="0" err="1">
                <a:solidFill>
                  <a:srgbClr val="0070C0"/>
                </a:solidFill>
              </a:rPr>
              <a:t>Astre</a:t>
            </a:r>
            <a:r>
              <a:rPr lang="en-GB" b="1" dirty="0">
                <a:solidFill>
                  <a:srgbClr val="0070C0"/>
                </a:solidFill>
              </a:rPr>
              <a:t>’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हुआ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जिसका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अर्थ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क्रमशः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>
                <a:solidFill>
                  <a:srgbClr val="FF0000"/>
                </a:solidFill>
              </a:rPr>
              <a:t>'</a:t>
            </a:r>
            <a:r>
              <a:rPr lang="en-GB" b="1" dirty="0" err="1">
                <a:solidFill>
                  <a:srgbClr val="FF0000"/>
                </a:solidFill>
              </a:rPr>
              <a:t>बुरा</a:t>
            </a:r>
            <a:r>
              <a:rPr lang="en-GB" b="1" dirty="0">
                <a:solidFill>
                  <a:srgbClr val="FF0000"/>
                </a:solidFill>
              </a:rPr>
              <a:t>’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>
                <a:solidFill>
                  <a:srgbClr val="FF0000"/>
                </a:solidFill>
              </a:rPr>
              <a:t>'</a:t>
            </a:r>
            <a:r>
              <a:rPr lang="en-GB" b="1" dirty="0" err="1">
                <a:solidFill>
                  <a:srgbClr val="FF0000"/>
                </a:solidFill>
              </a:rPr>
              <a:t>तारा</a:t>
            </a:r>
            <a:r>
              <a:rPr lang="en-GB" b="1" dirty="0">
                <a:solidFill>
                  <a:srgbClr val="FF0000"/>
                </a:solidFill>
              </a:rPr>
              <a:t>’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‘ </a:t>
            </a:r>
            <a:r>
              <a:rPr lang="en-GB" dirty="0" err="1">
                <a:solidFill>
                  <a:srgbClr val="00B050"/>
                </a:solidFill>
              </a:rPr>
              <a:t>evilstar</a:t>
            </a:r>
            <a:r>
              <a:rPr lang="en-GB" dirty="0">
                <a:solidFill>
                  <a:srgbClr val="00B050"/>
                </a:solidFill>
              </a:rPr>
              <a:t>’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“</a:t>
            </a:r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केंद्रित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समुदाय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गंभीर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खतरे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गुजरता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सदस्यों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शारीरिक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यंत्रों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इतनी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सामाजिक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संरचना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बाधित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अनिवार्य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रुक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।”</a:t>
            </a:r>
          </a:p>
        </p:txBody>
      </p:sp>
    </p:spTree>
    <p:extLst>
      <p:ext uri="{BB962C8B-B14F-4D97-AF65-F5344CB8AC3E}">
        <p14:creationId xmlns:p14="http://schemas.microsoft.com/office/powerpoint/2010/main" val="2103864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FE4D2-CDE8-ED91-BC75-5A160B1E3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पर्यावरणीय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खतरे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58025-522D-F86A-BFF5-B7637E9F43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वर्तमान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मनुष्य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सुख-सुविधा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लालच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खातिर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नुकसान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पहुंचा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संसाधनों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दोहन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फैलाने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अनेक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खतरे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–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वायुमंडलीय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खतरे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जलीय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खतरे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स्थलीय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खतरे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मंडलीय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खतरे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499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253A0-C8FE-487B-876E-37C9190A7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जोखिम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D86EB-F95B-3560-8975-59EE57608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जोखिम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व्यक्तियों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हमेशा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दैनिक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जोखिम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संवेदनशीलता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खतरों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संयोजन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वजह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अपेक्षित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व्यक्तियों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जोखिम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समझा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खतरे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सक्षम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जोखिम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आकलन-</a:t>
            </a:r>
            <a:r>
              <a:rPr lang="en-GB" dirty="0" err="1">
                <a:solidFill>
                  <a:srgbClr val="00B050"/>
                </a:solidFill>
              </a:rPr>
              <a:t>जोखिम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जरूरी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खतरों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विश्लेषण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संवेदनशीलता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उपस्थित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स्थितियों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मूल्यांकन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जोखिम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सीमा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निर्धारित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व्यक्तियों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संपत्ति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आजीविकाओं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पैदा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नुकसान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पहुंचाते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जोखिम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नीतियों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गंभीर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अनिवार्य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प्रथम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कदम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735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282FE-7579-F69F-4240-08BD789A9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जोखिम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पहचान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27B12-8111-2691-35CC-1EF73A6A1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इसमें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क्रियाकलाप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सम्मिलित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जैसे-आवृत्ति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निर्धारण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जोखिम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डाटा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संग्रह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मानचित्रण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जनसंख्याओं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संवेदनशीलता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आकलन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पता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परिसंपत्तियों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अपेक्षित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हानियों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संभावना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निर्धारण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आकलन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जोखिम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अंतरण</a:t>
            </a:r>
            <a:r>
              <a:rPr lang="en-GB" b="1" dirty="0">
                <a:solidFill>
                  <a:srgbClr val="0070C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वे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नीतियां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मदद्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व्यय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नियंत्रित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वित्तीय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आयोगों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अनुशंसाओ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पूर्व</a:t>
            </a:r>
            <a:r>
              <a:rPr lang="en-GB" b="1" dirty="0">
                <a:solidFill>
                  <a:srgbClr val="0070C0"/>
                </a:solidFill>
              </a:rPr>
              <a:t>- </a:t>
            </a:r>
            <a:r>
              <a:rPr lang="en-GB" b="1" dirty="0" err="1">
                <a:solidFill>
                  <a:srgbClr val="0070C0"/>
                </a:solidFill>
              </a:rPr>
              <a:t>चेतावनी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तथा</a:t>
            </a:r>
            <a:r>
              <a:rPr lang="en-GB" b="1" dirty="0">
                <a:solidFill>
                  <a:srgbClr val="0070C0"/>
                </a:solidFill>
              </a:rPr>
              <a:t>  </a:t>
            </a:r>
            <a:r>
              <a:rPr lang="en-GB" b="1" dirty="0" err="1">
                <a:solidFill>
                  <a:srgbClr val="0070C0"/>
                </a:solidFill>
              </a:rPr>
              <a:t>पूर्वानुमान</a:t>
            </a:r>
            <a:r>
              <a:rPr lang="en-GB" b="1" dirty="0">
                <a:solidFill>
                  <a:srgbClr val="0070C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सुनामी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चेतावनी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प्रणालियां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है-अंतर्राष्ट्रीय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सुनामी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चेतावनी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प्रणाली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चेतावनी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प्रणालियां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खतरों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जैसे-चक्रवातों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सुनामियो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व  </a:t>
            </a:r>
            <a:r>
              <a:rPr lang="en-GB" dirty="0" err="1">
                <a:solidFill>
                  <a:srgbClr val="00B050"/>
                </a:solidFill>
              </a:rPr>
              <a:t>संपत्ति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नुकसान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चेतावनी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509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6D245-384B-E537-C572-34E537F17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पर्यावरणीय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भेद्यता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अर्थ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0504B-24C8-F2D8-7320-5F54887D4B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भेद्यता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शब्द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लैटिन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‘ </a:t>
            </a:r>
            <a:r>
              <a:rPr lang="en-GB" dirty="0" err="1">
                <a:solidFill>
                  <a:srgbClr val="00B050"/>
                </a:solidFill>
              </a:rPr>
              <a:t>बल्नरबिलिस</a:t>
            </a:r>
            <a:r>
              <a:rPr lang="en-GB" dirty="0">
                <a:solidFill>
                  <a:srgbClr val="00B050"/>
                </a:solidFill>
              </a:rPr>
              <a:t>’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निकला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'</a:t>
            </a:r>
            <a:r>
              <a:rPr lang="en-GB" dirty="0" err="1">
                <a:solidFill>
                  <a:srgbClr val="00B050"/>
                </a:solidFill>
              </a:rPr>
              <a:t>वल्नस</a:t>
            </a:r>
            <a:r>
              <a:rPr lang="en-GB" dirty="0">
                <a:solidFill>
                  <a:srgbClr val="00B050"/>
                </a:solidFill>
              </a:rPr>
              <a:t>’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शब्द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अर्थ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‘</a:t>
            </a:r>
            <a:r>
              <a:rPr lang="en-GB" dirty="0" err="1">
                <a:solidFill>
                  <a:srgbClr val="00B050"/>
                </a:solidFill>
              </a:rPr>
              <a:t>एबिलिस</a:t>
            </a:r>
            <a:r>
              <a:rPr lang="en-GB" dirty="0">
                <a:solidFill>
                  <a:srgbClr val="00B050"/>
                </a:solidFill>
              </a:rPr>
              <a:t>’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संभावना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प्रतिनिधित्व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व्यक्ति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वस्तु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चोट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जोखिम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अर्थ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लेना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खतरो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जोखिम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दैनिक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विविध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अस्थिरता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इसलिए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संवेदनशीलता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खतरे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कमजोरी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प्रणाली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b="1" dirty="0" err="1">
                <a:solidFill>
                  <a:srgbClr val="0070C0"/>
                </a:solidFill>
              </a:rPr>
              <a:t>इसमें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दो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मुख्य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कारक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सम्मिलित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हैं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आवरण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अनुकूली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क्षमता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578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7CF27-68CD-06FA-F1E0-9EAE72DAA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पर्यावरणीय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भेद्मता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उदाहरण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13548-EE79-34E2-C019-B8B9B60244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भेद्मता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जोखिम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ऐसे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भूकंप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बाढ़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ज्वालामुखी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विस्फोट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तूफान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सहनशील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जबकि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दूसरे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उन्हे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आपदा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माना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बैंथिक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ऐमेजोनस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मूंगे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चट्टानें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9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4E460-99D9-0179-2D39-E98B90C08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जोखिम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तथा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पर्यावरणीय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भेद्मता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मध्य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अन्तर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0F466-3EA5-A568-ECE8-257FE6E1C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भेद्मता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सामान्यतः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जोखिम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निर्भर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प्रतिकूल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परिस्थितियों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संसाधनों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अनुकूलि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क्षमता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हानिकारक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संपर्क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पश्चात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फिर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पेशेवर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कथन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विषय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निम्नांकित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प्रस्ताव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-</a:t>
            </a:r>
            <a:endParaRPr lang="en-GB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rgbClr val="00B050"/>
                </a:solidFill>
              </a:rPr>
              <a:t>                               </a:t>
            </a:r>
            <a:r>
              <a:rPr lang="en-GB" b="1" dirty="0" err="1">
                <a:solidFill>
                  <a:srgbClr val="0070C0"/>
                </a:solidFill>
              </a:rPr>
              <a:t>जोखिम</a:t>
            </a:r>
            <a:r>
              <a:rPr lang="en-GB" b="1" dirty="0">
                <a:solidFill>
                  <a:srgbClr val="0070C0"/>
                </a:solidFill>
              </a:rPr>
              <a:t>=</a:t>
            </a:r>
            <a:r>
              <a:rPr lang="en-GB" b="1" dirty="0" err="1">
                <a:solidFill>
                  <a:srgbClr val="0070C0"/>
                </a:solidFill>
              </a:rPr>
              <a:t>खतरा+सुभेद्मता</a:t>
            </a:r>
            <a:endParaRPr lang="en-GB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इसलिए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जोखिम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भेद्मता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मुख्य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जोखिम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खतरे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जुड़ा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हुआ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प्रणालियों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जबकि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भेद्मता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नुकसान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सक्षम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उत्तरदाई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endParaRPr lang="en-GB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416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76DD9-C50E-D5AD-3BB7-EB4C1B036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आपदा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प्रबंधन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चक्र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6F786-A451-9183-A957-65EA78E70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आपदा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तुरंत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अकस्मात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लोगों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संरचनाओं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व्यापक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पहुंचा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आपदा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अधिनियम</a:t>
            </a:r>
            <a:r>
              <a:rPr lang="en-GB" dirty="0">
                <a:solidFill>
                  <a:srgbClr val="00B050"/>
                </a:solidFill>
              </a:rPr>
              <a:t> 2005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अनुसार</a:t>
            </a:r>
            <a:r>
              <a:rPr lang="en-GB" dirty="0">
                <a:solidFill>
                  <a:srgbClr val="00B050"/>
                </a:solidFill>
              </a:rPr>
              <a:t>, “</a:t>
            </a:r>
            <a:r>
              <a:rPr lang="en-GB" dirty="0" err="1">
                <a:solidFill>
                  <a:srgbClr val="00B050"/>
                </a:solidFill>
              </a:rPr>
              <a:t>आपदा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प्रबंधन</a:t>
            </a:r>
            <a:r>
              <a:rPr lang="en-GB" dirty="0">
                <a:solidFill>
                  <a:srgbClr val="00B050"/>
                </a:solidFill>
              </a:rPr>
              <a:t>”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अर्थ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बनाने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संयोजन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उपायों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क्रियान्वित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सतत्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एकीकृत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जिसमें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निम्नांकित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युक्तिसंगत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-</a:t>
            </a:r>
          </a:p>
          <a:p>
            <a:r>
              <a:rPr lang="en-GB" dirty="0" err="1">
                <a:solidFill>
                  <a:srgbClr val="00B050"/>
                </a:solidFill>
              </a:rPr>
              <a:t>खतरे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रोकथाम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संकट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न्यूनीकरण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क्षमता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निर्माण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निपटने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तैयारी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647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81AA8-4A3D-6E53-157A-21B6B89BE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आपदा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प्रबंधन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चक्र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चरण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AC878-B24D-B2F0-7A30-EDD93ADF0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आपदा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प्रबंधन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चक्र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को</a:t>
            </a:r>
            <a:r>
              <a:rPr lang="en-GB" b="1" dirty="0">
                <a:solidFill>
                  <a:srgbClr val="0070C0"/>
                </a:solidFill>
              </a:rPr>
              <a:t> 3 </a:t>
            </a:r>
            <a:r>
              <a:rPr lang="en-GB" b="1" dirty="0" err="1">
                <a:solidFill>
                  <a:srgbClr val="0070C0"/>
                </a:solidFill>
              </a:rPr>
              <a:t>चरणों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विभाजित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किया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गया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आपदा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पूर्व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आपदा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दौरान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आपदा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पश्चात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उपरांत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रोकथाम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न्यूनीकरण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तैयारी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अनुक्रिया</a:t>
            </a:r>
            <a:r>
              <a:rPr lang="en-GB" dirty="0">
                <a:solidFill>
                  <a:srgbClr val="00B050"/>
                </a:solidFill>
              </a:rPr>
              <a:t>/ </a:t>
            </a:r>
            <a:r>
              <a:rPr lang="en-GB" dirty="0" err="1">
                <a:solidFill>
                  <a:srgbClr val="00B050"/>
                </a:solidFill>
              </a:rPr>
              <a:t>राहत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पुनर्वास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पुनर्निर्माण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पुनरुत्थान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मुख्य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422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373E8-299A-12B9-6EA5-BDDA3E3A0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UNIT- 8 </a:t>
            </a:r>
            <a:br>
              <a:rPr lang="en-GB" sz="3600" b="1" dirty="0">
                <a:solidFill>
                  <a:srgbClr val="FF0000"/>
                </a:solidFill>
              </a:rPr>
            </a:br>
            <a:r>
              <a:rPr lang="en-GB" sz="3600" b="1" dirty="0" err="1">
                <a:solidFill>
                  <a:srgbClr val="FF0000"/>
                </a:solidFill>
              </a:rPr>
              <a:t>आपदाओं</a:t>
            </a:r>
            <a:r>
              <a:rPr lang="en-GB" sz="3600" b="1" dirty="0">
                <a:solidFill>
                  <a:srgbClr val="FF0000"/>
                </a:solidFill>
              </a:rPr>
              <a:t> </a:t>
            </a:r>
            <a:r>
              <a:rPr lang="en-GB" sz="3600" b="1" dirty="0" err="1">
                <a:solidFill>
                  <a:srgbClr val="FF0000"/>
                </a:solidFill>
              </a:rPr>
              <a:t>के</a:t>
            </a:r>
            <a:r>
              <a:rPr lang="en-GB" sz="3600" b="1" dirty="0">
                <a:solidFill>
                  <a:srgbClr val="FF0000"/>
                </a:solidFill>
              </a:rPr>
              <a:t> </a:t>
            </a:r>
            <a:r>
              <a:rPr lang="en-GB" sz="3600" b="1" dirty="0" err="1">
                <a:solidFill>
                  <a:srgbClr val="FF0000"/>
                </a:solidFill>
              </a:rPr>
              <a:t>प्रकार-बाढ़</a:t>
            </a:r>
            <a:r>
              <a:rPr lang="en-GB" sz="3600" b="1" dirty="0">
                <a:solidFill>
                  <a:srgbClr val="FF0000"/>
                </a:solidFill>
              </a:rPr>
              <a:t>, </a:t>
            </a:r>
            <a:r>
              <a:rPr lang="en-GB" sz="3600" b="1" dirty="0" err="1">
                <a:solidFill>
                  <a:srgbClr val="FF0000"/>
                </a:solidFill>
              </a:rPr>
              <a:t>सूखा</a:t>
            </a:r>
            <a:r>
              <a:rPr lang="en-GB" sz="3600" b="1" dirty="0">
                <a:solidFill>
                  <a:srgbClr val="FF0000"/>
                </a:solidFill>
              </a:rPr>
              <a:t>, </a:t>
            </a:r>
            <a:r>
              <a:rPr lang="en-GB" sz="3600" b="1" dirty="0" err="1">
                <a:solidFill>
                  <a:srgbClr val="FF0000"/>
                </a:solidFill>
              </a:rPr>
              <a:t>चक्रवात</a:t>
            </a:r>
            <a:r>
              <a:rPr lang="en-GB" sz="3600" b="1" dirty="0">
                <a:solidFill>
                  <a:srgbClr val="FF0000"/>
                </a:solidFill>
              </a:rPr>
              <a:t>, </a:t>
            </a:r>
            <a:r>
              <a:rPr lang="en-GB" sz="3600" b="1" dirty="0" err="1">
                <a:solidFill>
                  <a:srgbClr val="FF0000"/>
                </a:solidFill>
              </a:rPr>
              <a:t>भूकंप</a:t>
            </a:r>
            <a:r>
              <a:rPr lang="en-GB" sz="3600" b="1" dirty="0">
                <a:solidFill>
                  <a:srgbClr val="FF0000"/>
                </a:solidFill>
              </a:rPr>
              <a:t>, </a:t>
            </a:r>
            <a:r>
              <a:rPr lang="en-GB" sz="3600" b="1" dirty="0" err="1">
                <a:solidFill>
                  <a:srgbClr val="FF0000"/>
                </a:solidFill>
              </a:rPr>
              <a:t>सुनामी</a:t>
            </a:r>
            <a:r>
              <a:rPr lang="en-GB" sz="3600" b="1" dirty="0">
                <a:solidFill>
                  <a:srgbClr val="FF0000"/>
                </a:solidFill>
              </a:rPr>
              <a:t>, </a:t>
            </a:r>
            <a:r>
              <a:rPr lang="en-GB" sz="3600" b="1" dirty="0" err="1">
                <a:solidFill>
                  <a:srgbClr val="FF0000"/>
                </a:solidFill>
              </a:rPr>
              <a:t>भूस्खलन</a:t>
            </a:r>
            <a:r>
              <a:rPr lang="en-GB" sz="3600" b="1" dirty="0">
                <a:solidFill>
                  <a:srgbClr val="FF0000"/>
                </a:solidFill>
              </a:rPr>
              <a:t>, </a:t>
            </a:r>
            <a:r>
              <a:rPr lang="en-GB" sz="3600" b="1" dirty="0" err="1">
                <a:solidFill>
                  <a:srgbClr val="FF0000"/>
                </a:solidFill>
              </a:rPr>
              <a:t>रासायनिक</a:t>
            </a:r>
            <a:r>
              <a:rPr lang="en-GB" sz="3600" b="1" dirty="0">
                <a:solidFill>
                  <a:srgbClr val="FF0000"/>
                </a:solidFill>
              </a:rPr>
              <a:t> </a:t>
            </a:r>
            <a:r>
              <a:rPr lang="en-GB" sz="3600" b="1" dirty="0" err="1">
                <a:solidFill>
                  <a:srgbClr val="FF0000"/>
                </a:solidFill>
              </a:rPr>
              <a:t>एवं</a:t>
            </a:r>
            <a:r>
              <a:rPr lang="en-GB" sz="3600" b="1" dirty="0">
                <a:solidFill>
                  <a:srgbClr val="FF0000"/>
                </a:solidFill>
              </a:rPr>
              <a:t> </a:t>
            </a:r>
            <a:r>
              <a:rPr lang="en-GB" sz="3600" b="1" dirty="0" err="1">
                <a:solidFill>
                  <a:srgbClr val="FF0000"/>
                </a:solidFill>
              </a:rPr>
              <a:t>नाभिकीय</a:t>
            </a:r>
            <a:r>
              <a:rPr lang="en-GB" sz="3600" b="1" dirty="0">
                <a:solidFill>
                  <a:srgbClr val="FF0000"/>
                </a:solidFill>
              </a:rPr>
              <a:t> </a:t>
            </a:r>
            <a:r>
              <a:rPr lang="en-GB" sz="3600" b="1" dirty="0" err="1">
                <a:solidFill>
                  <a:srgbClr val="FF0000"/>
                </a:solidFill>
              </a:rPr>
              <a:t>आपदाएं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A5F35-E26D-6A75-0725-864BAF11A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बाढ़</a:t>
            </a:r>
            <a:r>
              <a:rPr lang="en-GB" b="1" dirty="0">
                <a:solidFill>
                  <a:srgbClr val="FF0000"/>
                </a:solidFill>
              </a:rPr>
              <a:t>-</a:t>
            </a:r>
            <a:r>
              <a:rPr lang="en-GB" b="1" dirty="0">
                <a:solidFill>
                  <a:srgbClr val="00B050"/>
                </a:solidFill>
              </a:rPr>
              <a:t> “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प्रवाह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मार्ग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अतिरिक्त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आस-पास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फैल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सामान्यता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बाढ़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।”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बाढ़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कारण</a:t>
            </a:r>
            <a:r>
              <a:rPr lang="en-GB" b="1" dirty="0">
                <a:solidFill>
                  <a:srgbClr val="FF0000"/>
                </a:solidFill>
              </a:rPr>
              <a:t>-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अनिश्चितता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नदी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मार्गों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व्यवधान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नदी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नदी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मलबे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जमाव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तटबंध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वनों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विनाश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664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56918-9006-AA23-1DB5-66D0FDB23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बाढ़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प्रभाव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E5A47-B3A1-9D33-F7A6-D65A1E031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फसलों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नुकसान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जनजीवन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हानि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यातायात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व्यवधान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बीमारियों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वृद्धि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प्रजातियों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हानि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आर्थिक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दबाव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667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4D088-E4D2-42B1-50EC-77185EC44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बाढ़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प्रबंधन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B7080-88E3-3408-74B2-7F2F08181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ढालू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वृक्षारोपण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करके</a:t>
            </a:r>
            <a:r>
              <a:rPr lang="en-GB" dirty="0">
                <a:solidFill>
                  <a:srgbClr val="00B050"/>
                </a:solidFill>
              </a:rPr>
              <a:t>,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तटबंध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निर्माण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करके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नदियों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मलबे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प्रवेश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बांध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जलाशयों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निर्माण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करके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बाढ़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पूर्वानुमान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चेतावनी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राहत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बाढ़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587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5F303-1B34-8E86-DCDD-D19DB38CC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सूखा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2EC49-B10F-A00B-3731-45E88724B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मौसम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विज्ञान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अनुसार</a:t>
            </a:r>
            <a:r>
              <a:rPr lang="en-GB" b="1" dirty="0">
                <a:solidFill>
                  <a:srgbClr val="0070C0"/>
                </a:solidFill>
              </a:rPr>
              <a:t>,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>
                <a:solidFill>
                  <a:srgbClr val="00B050"/>
                </a:solidFill>
              </a:rPr>
              <a:t>“</a:t>
            </a:r>
            <a:r>
              <a:rPr lang="en-GB" dirty="0" err="1">
                <a:solidFill>
                  <a:srgbClr val="00B050"/>
                </a:solidFill>
              </a:rPr>
              <a:t>सूखा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स्थिति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75%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भयंकर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स्थिति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50%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।”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भारत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सूखा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क्षेत्रों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को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दो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भागों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बांटा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जा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सकता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है</a:t>
            </a:r>
            <a:r>
              <a:rPr lang="en-GB" b="1" dirty="0">
                <a:solidFill>
                  <a:srgbClr val="FF000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25%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स्वभावत</a:t>
            </a:r>
            <a:r>
              <a:rPr lang="en-GB" dirty="0">
                <a:solidFill>
                  <a:srgbClr val="00B050"/>
                </a:solidFill>
              </a:rPr>
              <a:t>: </a:t>
            </a:r>
            <a:r>
              <a:rPr lang="en-GB" dirty="0" err="1">
                <a:solidFill>
                  <a:srgbClr val="00B050"/>
                </a:solidFill>
              </a:rPr>
              <a:t>लंबे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अकाल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25%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सूखे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सर्वाधिक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राजस्थान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333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08018-6250-832C-2516-45EAFFE11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भूकंप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81B83-716B-C78F-9FFE-ADCAAE404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भूकंप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व्यक्ति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अत्यंत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विनाशकारी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डालता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एशिया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जापान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पश्चिम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एशिया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एंडीज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पादप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भूकंप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संकटग्रस्त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विश्व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भूकंप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प्रभावित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क्षेत्र</a:t>
            </a:r>
            <a:r>
              <a:rPr lang="en-GB" b="1" dirty="0">
                <a:solidFill>
                  <a:srgbClr val="0070C0"/>
                </a:solidFill>
              </a:rPr>
              <a:t>-</a:t>
            </a:r>
            <a:endParaRPr lang="en-GB" dirty="0">
              <a:solidFill>
                <a:srgbClr val="0070C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प्रशांत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मेखला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मध्य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महाद्वीपीय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मेखला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मध्य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अटलांटिक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मेखला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249092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0C3CD-5AE9-64D0-6A53-15AB00014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भूकंप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F931D-A035-A753-77D1-F53ABA068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भूकंप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पृथ्वी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आंतरिक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चट्टानों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तनाव</a:t>
            </a:r>
            <a:r>
              <a:rPr lang="en-GB" b="1" dirty="0">
                <a:solidFill>
                  <a:srgbClr val="0070C0"/>
                </a:solidFill>
              </a:rPr>
              <a:t> व </a:t>
            </a:r>
            <a:r>
              <a:rPr lang="en-GB" b="1" dirty="0" err="1">
                <a:solidFill>
                  <a:srgbClr val="0070C0"/>
                </a:solidFill>
              </a:rPr>
              <a:t>संपीड़न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कारण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उत्पन्न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होता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। </a:t>
            </a:r>
            <a:r>
              <a:rPr lang="en-GB" b="1" dirty="0" err="1">
                <a:solidFill>
                  <a:srgbClr val="0070C0"/>
                </a:solidFill>
              </a:rPr>
              <a:t>इसके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प्रमुख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कारण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निम्न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पृथ्वी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आंतरिक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चट्टानों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तनाव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गर्म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गैसों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मैग्मा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हलचल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ज्वालामुखी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क्रियाएं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धरातल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भ्रंशन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जलीय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दबाव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पृथ्वी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प्लेटों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गतिशीलता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54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8288F-50DF-70BE-8DCD-56FF4AE32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भूकंप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प्रभाव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B0138-A7B7-1912-F791-AE9647F06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मकान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बांध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कारखाने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कृत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रचनाएं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ध्वस्त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अग्निकांड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भूस्खलन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घटनाएं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बढ़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भूकम्प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समुद्री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लहरों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जन-धन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धरातलीय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विरूपण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मनुष्य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मृत्यु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भूकंप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प्रबंधन-</a:t>
            </a:r>
            <a:r>
              <a:rPr lang="en-GB" dirty="0" err="1">
                <a:solidFill>
                  <a:srgbClr val="00B050"/>
                </a:solidFill>
              </a:rPr>
              <a:t>भूकंप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संवेदनशील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सीमांकन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संवेदनशील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आसपास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निर्माण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भूकंप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रोधी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भूकंप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बाहर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निकलना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भूकंप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आगमन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वैज्ञानिक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भविष्यवाणी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भूकंप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राहत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स्थापना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479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5E7EF-9489-0597-A08A-F3094B20A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चक्रवात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A25B4-B4E5-AB85-6916-E69D38BFB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आपदाओं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चक्रवात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पश्चिम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दीप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समूह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हरिकेन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संयुक्त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राज्य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अमेरिका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टारनेडो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दक्षिण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एशिया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टाइफून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बड़े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पैमाने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माल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नुकसान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चक्रवात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प्रबंधन-</a:t>
            </a:r>
            <a:r>
              <a:rPr lang="en-GB" dirty="0" err="1">
                <a:solidFill>
                  <a:srgbClr val="00B050"/>
                </a:solidFill>
              </a:rPr>
              <a:t>पूर्व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चेतावनी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बचा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चक्रवातों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संवेदनशील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मकानों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सड़कों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पुलो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संचार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साधनों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निर्माण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ढंग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तूफानों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चक्रवातो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लोगों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सरकारी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गैर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सरकारी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संगठनों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सुरक्षा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endParaRPr lang="en-GB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713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1904C-EB31-0A64-1E58-5B136C73C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भूस्खलन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68D0E-A34C-82E4-1D01-6B5B6071C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क्रुडेन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अनुसार</a:t>
            </a:r>
            <a:r>
              <a:rPr lang="en-GB" dirty="0">
                <a:solidFill>
                  <a:srgbClr val="00B050"/>
                </a:solidFill>
              </a:rPr>
              <a:t>, “</a:t>
            </a:r>
            <a:r>
              <a:rPr lang="en-GB" dirty="0" err="1">
                <a:solidFill>
                  <a:srgbClr val="00B050"/>
                </a:solidFill>
              </a:rPr>
              <a:t>चट्टान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मलवा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बड़े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हिस्से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ढलान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नीचे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ओर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खिसकना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भूस्खलन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कहलाता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भूस्खलन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तीन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प्रकार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होता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चट्टानों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भू-भाग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तेजी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गिरना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चट्टानों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धीरे-धीरे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ढालू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सतह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खिसकना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चट्टानों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भू-भाग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धूरी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घूम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भूस्खलन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कारण</a:t>
            </a:r>
            <a:r>
              <a:rPr lang="en-GB" b="1" dirty="0">
                <a:solidFill>
                  <a:srgbClr val="FF0000"/>
                </a:solidFill>
              </a:rPr>
              <a:t>-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339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91C5E-B7C6-174C-5BE4-F703789CB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भूस्खलन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प्रभाव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067F0-D8AF-C9C0-1DB5-4399E27DD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इसमें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उजड़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हजारों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मौतें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सड़कें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पुल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बांध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टूट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फसलें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वनस्पति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बाढ़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संभावना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बढ़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नदियों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बाधा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030071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BB964-E074-CD16-A543-D735AA5BE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भूस्खलन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प्रबंध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B2039-B45A-B887-F5D7-4EBB3B4E8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प्रवाह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नियंत्रण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निर्माण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लगाकर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पहले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चेतावनी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ढालो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कृषि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वर्जित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रखकर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इससे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लोगों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सहायता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देकर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वृक्षारोपण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1381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CFFD3-6F48-27E8-3582-9685DBB5C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सुनामी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19C59-0777-6C1A-23E9-FE4E9327A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सुनामी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जापानी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शब्द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अर्थ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तटीय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तरंग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सागर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भूकंप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भूस्खलन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ज्वालामुखी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फटने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उर्ध्व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दिशा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विक्षोभ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रासायनिक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आपदाएं-</a:t>
            </a:r>
            <a:r>
              <a:rPr lang="en-GB" dirty="0" err="1">
                <a:solidFill>
                  <a:srgbClr val="00B050"/>
                </a:solidFill>
              </a:rPr>
              <a:t>रासायनिक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आपदाएं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रसायनों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अनावश्यक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फैक्ट्रियों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अनावश्यक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रिसाव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कारण-</a:t>
            </a:r>
            <a:r>
              <a:rPr lang="en-GB" dirty="0" err="1">
                <a:solidFill>
                  <a:srgbClr val="00B050"/>
                </a:solidFill>
              </a:rPr>
              <a:t>रासायनिक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आपदाओं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बड़ा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स्त्रोत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घातक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रसायनों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आवागमन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जिनके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रसायनों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परिवहन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दूसरा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बड़ा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छपाई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खाने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रबड़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उद्योग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पेस्टिसाइड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कारखाने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पटाखा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उद्योग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रेडियोएक्टिव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केंद्र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परमाणु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संयंत्र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केंद्र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सुनामी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तूफान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आपदाएं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घातक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रासायनिक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आपदाओं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439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A2DFD-272F-4F2F-1E2A-8487F3B60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रासायनिक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आपदाओं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को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रोकने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लिए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किए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गए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उपाय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12833-2C2B-2F36-A6F4-0F057843E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हमारे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देश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व्यापक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कानूनी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रूपरेखा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विद्यमान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, </a:t>
            </a:r>
            <a:r>
              <a:rPr lang="en-GB" b="1" dirty="0" err="1">
                <a:solidFill>
                  <a:srgbClr val="0070C0"/>
                </a:solidFill>
              </a:rPr>
              <a:t>जो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विभिन्न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क्षेत्रों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काम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करती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इसमें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प्रमुख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r>
              <a:rPr lang="en-GB" dirty="0" err="1">
                <a:solidFill>
                  <a:srgbClr val="00B050"/>
                </a:solidFill>
              </a:rPr>
              <a:t>विस्फोटक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अधिनियम</a:t>
            </a:r>
            <a:r>
              <a:rPr lang="en-GB" dirty="0">
                <a:solidFill>
                  <a:srgbClr val="00B050"/>
                </a:solidFill>
              </a:rPr>
              <a:t> 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सुरक्षा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अधिनियम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कारखाना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अधिनियम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मोटर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वाहन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अधिनियम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पेट्रोलियम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अधिनियम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कीटनाशक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अधिनियम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प्राधिकरण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अधिनियम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879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8DF47-E0CE-721E-B76C-55A9DDF1B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रासायनिक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आपदाओं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दुष्प्रभाव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624F5-2AF8-BC51-5AE7-28CA6C518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रासायनिक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आपदाओं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केवल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बल्कि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इनका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लंबे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जल,वायु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मिट्टी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देखने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दुर्घटना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निकलने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क्लोरीन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फास्फोरस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एनिलिन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घातक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रसायनों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बदलकर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डालते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क्लोरीन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फास्फोरस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रसायन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वायुमंडल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जलवाष्प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घुसकर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सान्द्र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अम्लों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जैसे-हाइड्रोक्लोरिक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अम्ल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फास्फोरिक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अम्ल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सल्फ्यूरिक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अम्ल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निर्माण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संघनन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अम्लीय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3211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7860A-D93C-E418-6307-40D10F625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नाभिकीय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आपदाएं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327BC-D0FF-45EB-0EC0-99523B7A0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नाभिकीय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अत्यंत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चिंता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विषय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हानिकारक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रेडियोधर्मी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सामग्रियों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मात्रा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छोटे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मैंने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अचानक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छोड़ा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नाभिकीय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विस्फोट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नाभिकीय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रिएक्टररो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संचालन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विस्फोट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रेडियोधर्मी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सामग्री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विकिरण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असाधारण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उत्सर्जन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परिणाम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स्वरुप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8375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6383F-C1E3-D4D3-8135-F177F48BE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कारण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30C0A-3F4E-EA57-2FEF-EA3E53840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नाभिकीय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शस्त्रों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दुर्घटना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विस्फोट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आतंकवादी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हमले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खतरनाक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बम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युद्ध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नाभिकीय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शस्त्रों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प्रत्युत्तर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नाभिकीय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विद्युत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दुर्घटनाएं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7701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F899-6416-19DC-DF5E-8E3FA83DE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नाभिकीय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आपदाओं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बचाव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AF052-2752-4E73-D345-FAFA144ED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विस्फोट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दिशा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रेडियोधर्मी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फैलाएं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विकिरण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r>
              <a:rPr lang="en-GB" dirty="0">
                <a:solidFill>
                  <a:srgbClr val="00B050"/>
                </a:solidFill>
              </a:rPr>
              <a:t>/</a:t>
            </a:r>
            <a:r>
              <a:rPr lang="en-GB" dirty="0" err="1">
                <a:solidFill>
                  <a:srgbClr val="00B050"/>
                </a:solidFill>
              </a:rPr>
              <a:t>विक्रम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मात्रा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निगरानी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रहे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करें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भीड़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मचाए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परमाणु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केंद्रों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निकलने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परमाणु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कचरे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निष्पादन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बेहतर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व्यवस्था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अनिवार्य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763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UNIT-7</vt:lpstr>
      <vt:lpstr>आपदा का अर्थ एवं परिभाषा</vt:lpstr>
      <vt:lpstr>पर्यावरणीय खतरे</vt:lpstr>
      <vt:lpstr>जोखिम</vt:lpstr>
      <vt:lpstr>जोखिम की पहचान</vt:lpstr>
      <vt:lpstr>पर्यावरणीय भेद्यता का अर्थ</vt:lpstr>
      <vt:lpstr>पर्यावरणीय भेद्मता के उदाहरण</vt:lpstr>
      <vt:lpstr>जोखिम तथा पर्यावरणीय भेद्मता के मध्य अन्तर</vt:lpstr>
      <vt:lpstr>आपदा प्रबंधन चक्र</vt:lpstr>
      <vt:lpstr>आपदा प्रबंधन चक्र के चरण</vt:lpstr>
      <vt:lpstr>UNIT- 8  आपदाओं के प्रकार-बाढ़, सूखा, चक्रवात, भूकंप, सुनामी, भूस्खलन, रासायनिक एवं नाभिकीय आपदाएं</vt:lpstr>
      <vt:lpstr>बाढ़ के प्रभाव</vt:lpstr>
      <vt:lpstr>बाढ़ प्रबंधन</vt:lpstr>
      <vt:lpstr>सूखा</vt:lpstr>
      <vt:lpstr>भूकंप</vt:lpstr>
      <vt:lpstr>भूकंप के कारण</vt:lpstr>
      <vt:lpstr>भूकंप के प्रभाव</vt:lpstr>
      <vt:lpstr>चक्रवात</vt:lpstr>
      <vt:lpstr>भूस्खलन</vt:lpstr>
      <vt:lpstr>भूस्खलन के प्रभाव</vt:lpstr>
      <vt:lpstr>भूस्खलन प्रबंध</vt:lpstr>
      <vt:lpstr>सुनामी</vt:lpstr>
      <vt:lpstr>रासायनिक आपदाओं को रोकने के लिए किए गए उपाय</vt:lpstr>
      <vt:lpstr>रासायनिक आपदाओं के दुष्प्रभाव</vt:lpstr>
      <vt:lpstr>नाभिकीय आपदाएं</vt:lpstr>
      <vt:lpstr>कारण</vt:lpstr>
      <vt:lpstr>नाभिकीय आपदाओं से बचाव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UNIT-7</dc:title>
  <dc:creator>916393705704</dc:creator>
  <cp:lastModifiedBy>916393705704</cp:lastModifiedBy>
  <cp:revision>5</cp:revision>
  <dcterms:created xsi:type="dcterms:W3CDTF">2022-11-03T08:51:23Z</dcterms:created>
  <dcterms:modified xsi:type="dcterms:W3CDTF">2022-11-12T10:54:10Z</dcterms:modified>
</cp:coreProperties>
</file>