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6D725-19F0-3F5C-329E-785BAEDC3D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30A3B0-2A6B-6A3D-510A-A18249154A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F8ACA-82EC-C685-E75A-3E42034E3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D7641-7098-AC26-AF3C-B90CF16C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FBCBD-4136-39B2-E4DB-DEB6C87B2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D8A40-FDA4-4848-61F2-B42C97B0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808EE-BFB6-8C6F-4F69-E52CCAD0F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3A3A1-286F-D280-AD49-7E2896A51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EA2F8-F8DA-E978-EAB8-7D822AE1C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E9AFE-1096-AAA2-8165-1367262E2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63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7AC63-D687-272B-180F-1480D787D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5900B6-23BE-907A-79BA-9F9C44EAA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50847-B43A-9A39-D612-154F72BF3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094AA-3F33-7326-FA19-C8B90F628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89CB2-53E5-2D7C-9783-79417D5D9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76976-CA2A-FC8F-D20B-42D8F338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EB04A-6FDF-2C8E-A26C-C2380DCF8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E82429-8E7A-87A7-5B7B-112D93A72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2EFD1-9F1B-742D-65B1-6F6BAD672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ED76B-427F-CD9F-445A-01BDB51E6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2EA71-483E-E146-FF3F-C0C87A5CE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42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1B43A-E21C-7E42-5F52-9ED6E32D0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F8970-920A-BAA9-C8D2-D06C5F373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D5F44D-2F9D-2C32-EEE9-5189EAD83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9D22CC-6501-A71E-F87F-7ECB6B9382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5FD616-F811-F3C1-D75D-5784E4016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AE95F8-9FD5-1932-F4D7-2A7687314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AD0794-EF9F-0E0F-7DBB-B9AFE0756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5FE417-8B4B-0D76-9D9A-C56DF171F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0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4025-48C5-BE3B-2C35-A1E6E8F36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9DE34E-824A-5C22-C022-EC725DFE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08812-CCB7-D64E-8E74-8A1ECEA66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8F6733-A9C4-9621-4FE9-311AAFF63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1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8032F-A0B5-DF0B-99CE-0021D0E5B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8C70DA-F73C-A49D-692D-879D1F84C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6CD12-36A7-3B3D-C2DA-C8A64E2F5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90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54B07-9792-5539-719F-DA988F3D5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7B443-D336-7146-EE0E-29D866B32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A7191-FF54-9E8E-9D4F-E12F40BE54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3404C-C0B7-45C4-B605-ED62E49EC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4AB80-EE9E-28CC-95AE-8AEAA25D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4E62C1-1460-A5F5-4CBA-044674A94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3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A39D6-B469-2ACF-F463-C2EC1E90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2FB365-1A06-2CB5-D0BF-83F2667784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A8996-5D25-1668-DD15-F33A0C102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A2D767-3EB7-5F81-59A4-00F44622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5EB05-4083-7D5D-E6D6-77D0B06D1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9CDD70-CD03-9C70-01C1-28CE06C5E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467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A3CF0-5712-15B1-7AC0-370A5D31D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3C5BB4-72D8-8F11-7077-58AF6D877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E3AAD-F536-BA93-851D-EC96FDEC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EA044-191E-5637-3257-B20C32D37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B9871-BAB1-D679-A42A-E4C121042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59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5F4D85-52FB-794B-38C8-1B93BDF1B0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3C8654-1857-CF70-94D2-D6DEE25FD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3E77F-C7CA-8323-296E-9A4B6637E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10939-99E9-732A-E843-DE673F4E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E5F0A-CBBF-F053-8863-C8F84D78C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90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6C7282-40A8-D43A-986C-30C1C2584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74578-B3E2-1FAB-E578-C86B8C38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F69C-43BE-9C6A-444F-A898B908A9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A369E-847C-C847-8198-E140F8B0226C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791AB-9390-E0D5-A898-065D0DEFFE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F6026-3098-3805-9F5B-8D9F291E6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A89CB-0982-E844-959E-8B2F2A5AF64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06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E05A8-9D57-FD42-CA80-1C32338D8B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6600" b="1" dirty="0" err="1">
                <a:solidFill>
                  <a:schemeClr val="bg2">
                    <a:lumMod val="10000"/>
                  </a:schemeClr>
                </a:solidFill>
              </a:rPr>
              <a:t>भूगोल</a:t>
            </a:r>
            <a:r>
              <a:rPr lang="hg-IN" dirty="0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DC8156-A55E-E8E1-FC9E-808B7D7174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9609"/>
            <a:ext cx="9144000" cy="1655762"/>
          </a:xfrm>
        </p:spPr>
        <p:txBody>
          <a:bodyPr>
            <a:normAutofit/>
          </a:bodyPr>
          <a:lstStyle/>
          <a:p>
            <a:r>
              <a:rPr lang="en-GB" sz="4000" b="1" dirty="0" err="1">
                <a:solidFill>
                  <a:srgbClr val="FF0000"/>
                </a:solidFill>
              </a:rPr>
              <a:t>पर्यावरण</a:t>
            </a:r>
            <a:r>
              <a:rPr lang="en-GB" sz="4000" b="1" dirty="0">
                <a:solidFill>
                  <a:srgbClr val="FF0000"/>
                </a:solidFill>
              </a:rPr>
              <a:t> </a:t>
            </a:r>
            <a:r>
              <a:rPr lang="en-GB" sz="4000" b="1" dirty="0" err="1">
                <a:solidFill>
                  <a:srgbClr val="FF0000"/>
                </a:solidFill>
              </a:rPr>
              <a:t>आपदा</a:t>
            </a:r>
            <a:r>
              <a:rPr lang="en-GB" sz="4000" b="1" dirty="0">
                <a:solidFill>
                  <a:srgbClr val="FF0000"/>
                </a:solidFill>
              </a:rPr>
              <a:t> </a:t>
            </a:r>
            <a:r>
              <a:rPr lang="en-GB" sz="4000" b="1" dirty="0" err="1">
                <a:solidFill>
                  <a:srgbClr val="FF0000"/>
                </a:solidFill>
              </a:rPr>
              <a:t>प्रबंधन</a:t>
            </a:r>
            <a:r>
              <a:rPr lang="en-GB" sz="4000" b="1" dirty="0">
                <a:solidFill>
                  <a:srgbClr val="FF0000"/>
                </a:solidFill>
              </a:rPr>
              <a:t> </a:t>
            </a:r>
            <a:r>
              <a:rPr lang="en-GB" sz="4000" b="1" dirty="0" err="1">
                <a:solidFill>
                  <a:srgbClr val="FF0000"/>
                </a:solidFill>
              </a:rPr>
              <a:t>एवं</a:t>
            </a:r>
            <a:r>
              <a:rPr lang="en-GB" sz="4000" b="1" dirty="0">
                <a:solidFill>
                  <a:srgbClr val="FF0000"/>
                </a:solidFill>
              </a:rPr>
              <a:t> </a:t>
            </a:r>
            <a:r>
              <a:rPr lang="en-GB" sz="4000" b="1" dirty="0" err="1">
                <a:solidFill>
                  <a:srgbClr val="FF0000"/>
                </a:solidFill>
              </a:rPr>
              <a:t>जलवायु</a:t>
            </a:r>
            <a:r>
              <a:rPr lang="en-GB" sz="4000" b="1" dirty="0">
                <a:solidFill>
                  <a:srgbClr val="FF0000"/>
                </a:solidFill>
              </a:rPr>
              <a:t> </a:t>
            </a:r>
            <a:r>
              <a:rPr lang="en-GB" sz="4000" b="1" dirty="0" err="1">
                <a:solidFill>
                  <a:srgbClr val="FF0000"/>
                </a:solidFill>
              </a:rPr>
              <a:t>परिवर्तन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511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AC48E-BE5E-18A1-CE7C-062CAF1C7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i-IN" b="1">
                <a:solidFill>
                  <a:srgbClr val="FF0000"/>
                </a:solidFill>
              </a:rPr>
              <a:t>Unit- 1</a:t>
            </a:r>
            <a:br>
              <a:rPr lang="hi-IN" b="1">
                <a:solidFill>
                  <a:srgbClr val="FF0000"/>
                </a:solidFill>
              </a:rPr>
            </a:br>
            <a:r>
              <a:rPr lang="en-GB" b="1">
                <a:solidFill>
                  <a:srgbClr val="FF0000"/>
                </a:solidFill>
              </a:rPr>
              <a:t>पर्यावरण </a:t>
            </a:r>
            <a:r>
              <a:rPr lang="hi-IN" b="1">
                <a:solidFill>
                  <a:srgbClr val="FF0000"/>
                </a:solidFill>
              </a:rPr>
              <a:t>संकल्पनाए </a:t>
            </a:r>
            <a:r>
              <a:rPr lang="en-GB" b="1">
                <a:solidFill>
                  <a:srgbClr val="FF0000"/>
                </a:solidFill>
              </a:rPr>
              <a:t>एवं तत्व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098C0-8510-4F6E-7A51-B92C5255D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परिभाषा</a:t>
            </a:r>
            <a:endParaRPr lang="hi-IN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hi-IN" b="1" dirty="0">
                <a:solidFill>
                  <a:srgbClr val="0070C0"/>
                </a:solidFill>
              </a:rPr>
              <a:t>वैब्सटर </a:t>
            </a:r>
            <a:r>
              <a:rPr lang="en-GB" b="1" dirty="0" err="1">
                <a:solidFill>
                  <a:srgbClr val="0070C0"/>
                </a:solidFill>
              </a:rPr>
              <a:t>शब्दकोश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अनुसार</a:t>
            </a:r>
            <a:r>
              <a:rPr lang="en-GB" b="1" dirty="0">
                <a:solidFill>
                  <a:srgbClr val="0070C0"/>
                </a:solidFill>
              </a:rPr>
              <a:t>,</a:t>
            </a:r>
            <a:r>
              <a:rPr lang="en-GB" dirty="0">
                <a:solidFill>
                  <a:srgbClr val="00B050"/>
                </a:solidFill>
              </a:rPr>
              <a:t> “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आशय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परिस्थितियों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प्रभावो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शक्तियों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सांस्कृतिक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दशाओं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समूहों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(</a:t>
            </a:r>
            <a:r>
              <a:rPr lang="en-GB" dirty="0" err="1">
                <a:solidFill>
                  <a:srgbClr val="00B050"/>
                </a:solidFill>
              </a:rPr>
              <a:t>जैसे</a:t>
            </a:r>
            <a:r>
              <a:rPr lang="en-GB" dirty="0">
                <a:solidFill>
                  <a:srgbClr val="00B050"/>
                </a:solidFill>
              </a:rPr>
              <a:t> – </a:t>
            </a:r>
            <a:r>
              <a:rPr lang="en-GB" dirty="0" err="1">
                <a:solidFill>
                  <a:srgbClr val="00B050"/>
                </a:solidFill>
              </a:rPr>
              <a:t>रीति-रिवाज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भाषा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कानून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धर्म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आर्थिक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राजनीतिक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संगठन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समुदाय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 algn="ctr">
              <a:buNone/>
            </a:pPr>
            <a:endParaRPr lang="en-GB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GB" b="1" dirty="0" err="1">
                <a:solidFill>
                  <a:srgbClr val="0070C0"/>
                </a:solidFill>
              </a:rPr>
              <a:t>जर्मन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वैज्ञानिक</a:t>
            </a:r>
            <a:r>
              <a:rPr lang="en-GB" b="1" dirty="0">
                <a:solidFill>
                  <a:srgbClr val="0070C0"/>
                </a:solidFill>
              </a:rPr>
              <a:t> ए. </a:t>
            </a:r>
            <a:r>
              <a:rPr lang="en-GB" b="1" dirty="0" err="1">
                <a:solidFill>
                  <a:srgbClr val="0070C0"/>
                </a:solidFill>
              </a:rPr>
              <a:t>फिटिंग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, “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कहलाते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।”</a:t>
            </a:r>
            <a:endParaRPr lang="hi-IN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290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30808-DD5E-2F73-5032-EEF6F787B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FF0000"/>
                </a:solidFill>
              </a:rPr>
              <a:t>भौतिक पर्यावरण के प्रमुख तत्व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0C039-633A-8E36-8C74-9A22A1DAC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भौतिक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पर्यावरण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मुख्य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अंग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स्थानिक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धरातलीय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राशियां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वनस्पति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जंतु</a:t>
            </a:r>
            <a:r>
              <a:rPr lang="en-GB" dirty="0">
                <a:solidFill>
                  <a:srgbClr val="00B050"/>
                </a:solidFill>
              </a:rPr>
              <a:t> –</a:t>
            </a:r>
            <a:r>
              <a:rPr lang="en-GB" dirty="0" err="1">
                <a:solidFill>
                  <a:srgbClr val="00B050"/>
                </a:solidFill>
              </a:rPr>
              <a:t>जगत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मिट्टियां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खनिज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शक्ति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संसाधन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53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080CC-188E-D870-FA3A-3EB53FEF0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>
                <a:solidFill>
                  <a:srgbClr val="FF0000"/>
                </a:solidFill>
              </a:rPr>
              <a:t>सांस्कृतिक पर्यावरण के प्रमुख तत्व </a:t>
            </a:r>
            <a:br>
              <a:rPr lang="en-GB" b="1">
                <a:solidFill>
                  <a:srgbClr val="FF0000"/>
                </a:solidFill>
              </a:rPr>
            </a:br>
            <a:r>
              <a:rPr lang="en-GB" b="1">
                <a:solidFill>
                  <a:srgbClr val="FF0000"/>
                </a:solidFill>
              </a:rPr>
              <a:t>(major elements of cultural environment)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0F5C6-286F-75D9-DA81-1C466F2E1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pPr marL="457200" lvl="1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सांस्कृतिक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पर्यावरण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आशय</a:t>
            </a:r>
            <a:r>
              <a:rPr lang="en-GB" b="1" dirty="0">
                <a:solidFill>
                  <a:srgbClr val="0070C0"/>
                </a:solidFill>
              </a:rPr>
              <a:t> (meaning of cultural environment)</a:t>
            </a:r>
          </a:p>
          <a:p>
            <a:pPr marL="457200" lvl="1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मनुष्य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प्रत्यक्ष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अप्रत्यक्ष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यद्यपि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मनुष्य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अवहेलना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क्योंकि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घिरा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हुआ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फिर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संशोधन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मनुष्य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पारस्परिक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संबंधों</a:t>
            </a:r>
            <a:r>
              <a:rPr lang="en-GB" dirty="0">
                <a:solidFill>
                  <a:srgbClr val="00B050"/>
                </a:solidFill>
              </a:rPr>
              <a:t> (</a:t>
            </a:r>
            <a:r>
              <a:rPr lang="en-GB" dirty="0" err="1">
                <a:solidFill>
                  <a:srgbClr val="00B050"/>
                </a:solidFill>
              </a:rPr>
              <a:t>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प्रतिक्रियाओं</a:t>
            </a:r>
            <a:r>
              <a:rPr lang="en-GB" dirty="0">
                <a:solidFill>
                  <a:srgbClr val="00B050"/>
                </a:solidFill>
              </a:rPr>
              <a:t>)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सांस्कृतिक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सहकारिता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अपनाकर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कृतिम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जिसे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सांस्कृतिक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पर्यावरण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निर्मित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शाश्वत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गतिमान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मनुष्य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स्वयं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सांस्कृतिक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जन्मदाता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सांस्कृतिक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सांस्कृतिक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बातें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सम्मिलित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मनुष्य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सुख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सुविधा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जुटा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मकान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नगर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कस्बे</a:t>
            </a:r>
            <a:r>
              <a:rPr lang="en-GB" dirty="0">
                <a:solidFill>
                  <a:srgbClr val="00B050"/>
                </a:solidFill>
              </a:rPr>
              <a:t> ,</a:t>
            </a:r>
            <a:r>
              <a:rPr lang="en-GB" dirty="0" err="1">
                <a:solidFill>
                  <a:srgbClr val="00B050"/>
                </a:solidFill>
              </a:rPr>
              <a:t>ग्राम</a:t>
            </a:r>
            <a:r>
              <a:rPr lang="en-GB" dirty="0">
                <a:solidFill>
                  <a:srgbClr val="00B050"/>
                </a:solidFill>
              </a:rPr>
              <a:t> ,</a:t>
            </a:r>
            <a:r>
              <a:rPr lang="en-GB" dirty="0" err="1">
                <a:solidFill>
                  <a:srgbClr val="00B050"/>
                </a:solidFill>
              </a:rPr>
              <a:t>परिवहनके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साधन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नहरे</a:t>
            </a:r>
            <a:r>
              <a:rPr lang="en-GB" dirty="0">
                <a:solidFill>
                  <a:srgbClr val="00B050"/>
                </a:solidFill>
              </a:rPr>
              <a:t> ,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 ,</a:t>
            </a:r>
            <a:r>
              <a:rPr lang="en-GB" dirty="0" err="1">
                <a:solidFill>
                  <a:srgbClr val="00B050"/>
                </a:solidFill>
              </a:rPr>
              <a:t>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तकनीकी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,</a:t>
            </a:r>
            <a:r>
              <a:rPr lang="en-GB" dirty="0" err="1">
                <a:solidFill>
                  <a:srgbClr val="00B050"/>
                </a:solidFill>
              </a:rPr>
              <a:t>प्रबंधकीय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योग्यता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सांस्कृतिक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551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3D489-BAFC-1387-0381-E6845EA42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भौतिक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8D7D2-093A-1FA9-9401-D6F72309A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कुमारी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सैंपल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मानव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पड़ने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वाले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भौगोलिक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प्रभावों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निम्नांकित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चार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श्रेणियों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विभाजित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किया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सीधे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मानसिक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आर्थिक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गतियो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721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7B154-893A-4D64-A3B9-8AEDC215F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भौगोलिक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समायोजन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BC06C-C584-169B-C98F-1A283BD2F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सामंजस्य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अत्यंत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चला</a:t>
            </a:r>
            <a:r>
              <a:rPr lang="en-GB" dirty="0">
                <a:solidFill>
                  <a:srgbClr val="00B050"/>
                </a:solidFill>
              </a:rPr>
              <a:t> आ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युग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मनुष्य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सुरक्षा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गुफा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दत्त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वस्तुओं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पत्थर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काट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छांट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घिसकर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औजार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जंगली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पालतू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जादू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विश्वास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सामूहिक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सुरक्षा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सामंजस्य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स्थापित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सांस्कृतिक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सामंजस्य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रीतियों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सामंजस्यो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प्रधानत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तीन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आर्थिक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सामंजस्य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सांस्कृतिक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सामजस्य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राजनीतिक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सामंजस्य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54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5599-98ED-CBAA-30D4-71AEFAE66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भौगोलिक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संबंध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B5538-E4BC-9EC4-6867-25EB22101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भौगोलिक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संबंध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तीन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सकता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संबंधी</a:t>
            </a:r>
            <a:r>
              <a:rPr lang="en-GB" dirty="0">
                <a:solidFill>
                  <a:srgbClr val="00B050"/>
                </a:solidFill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नियंत्रण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संबंधी</a:t>
            </a:r>
            <a:r>
              <a:rPr lang="en-GB" dirty="0">
                <a:solidFill>
                  <a:srgbClr val="00B050"/>
                </a:solidFill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विचार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संबंधी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405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1BFA0-CB55-E0B4-E094-BB9096333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परिवर्तन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8BD3D-8821-76B9-64D2-1C52BC1D2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सांस्कृतिक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अचानक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धीरे-धीरे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मुख्यत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विभाजित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परिवर्तनों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परिवर्तनों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477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1D6F2-F649-A1BB-ECC9-E5519262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अध्ययनों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विकास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3445E-DB79-043E-8A5D-7544AE1C0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अध्ययनों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जुड़ा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हुआ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उद्भव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निम्नांकित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विभाजित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काल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अंधकार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काल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माल्थस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काल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वर्तमान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काल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056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CEE76-980C-B60E-2152-BF38E7C58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चार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स्तरीय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क्षेत्र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FD0A1-9283-EE59-D2E1-81612B801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निम्न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क्षेत्रों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क्षेत्रीय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एवं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अंतर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क्षेत्रीय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पारस्परिक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अंतर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क्रियाएं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होती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रहती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r>
              <a:rPr lang="en-GB" b="1" dirty="0">
                <a:solidFill>
                  <a:srgbClr val="0070C0"/>
                </a:solidFill>
              </a:rPr>
              <a:t>। </a:t>
            </a:r>
            <a:r>
              <a:rPr lang="en-GB" b="1" dirty="0" err="1">
                <a:solidFill>
                  <a:srgbClr val="0070C0"/>
                </a:solidFill>
              </a:rPr>
              <a:t>यह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वृहद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क्षेत्र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मंडल</a:t>
            </a:r>
            <a:r>
              <a:rPr lang="en-GB" dirty="0">
                <a:solidFill>
                  <a:srgbClr val="00B050"/>
                </a:solidFill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जलमंडल</a:t>
            </a:r>
            <a:r>
              <a:rPr lang="en-GB" dirty="0">
                <a:solidFill>
                  <a:srgbClr val="00B050"/>
                </a:solidFill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मंडल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786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6750B-998D-D487-A152-8D5418506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पारिस्थितिकी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ABDBA-98A4-FB50-AF80-356327650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अर्थ-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व्युत्पत्ति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ग्रीक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OIKOS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LOGIA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शाब्दिक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अर्थ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निवास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अध्ययन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तात्पर्य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अध्ययन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परिभाषा</a:t>
            </a:r>
            <a:endParaRPr lang="en-GB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टेलर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अनुसार</a:t>
            </a:r>
            <a:r>
              <a:rPr lang="en-GB" b="1" dirty="0">
                <a:solidFill>
                  <a:srgbClr val="FF0000"/>
                </a:solidFill>
              </a:rPr>
              <a:t>, </a:t>
            </a:r>
            <a:r>
              <a:rPr lang="en-GB" b="1" dirty="0">
                <a:solidFill>
                  <a:srgbClr val="00B050"/>
                </a:solidFill>
              </a:rPr>
              <a:t>“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अध्ययन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621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DF0-1EEE-3DD5-F944-2B5D1D9CB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पारिस्थितिकी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विभाजन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3A49A-99B3-AD95-A79A-9F50A01D6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वर्गीकरण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विषयक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सजातीयता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विभाजन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निवास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विभाजन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संगठन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विभाजन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पारिस्थितिकी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इतिहास</a:t>
            </a:r>
            <a:r>
              <a:rPr lang="en-GB" b="1" dirty="0">
                <a:solidFill>
                  <a:srgbClr val="0070C0"/>
                </a:solidFill>
              </a:rPr>
              <a:t>-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इतिहास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परंतु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चिंतन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जितना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स्वयं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प्राचीन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सुरक्षित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प्राचीन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जानवरों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पुरुषों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व्यवहार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भले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34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FD1D-BACA-20CC-1301-EB0DD3F09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पारिस्थितिकी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महत्व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A1DF6-94A3-A53F-0D41-F878763E5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अत्यावश्यक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आवश्यकताओं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मूलभूत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सम्मिलित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निर्भर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अध्ययन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वातावरण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नियंत्रित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नियंत्रण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बीमारियों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संतुलित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काबू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आर्थिक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वर्तमान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खतरनाक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दुष्परिणाम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भुगत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743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32984-2C68-BE2E-90C9-1A5D9E545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पारिस्थितिकी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कार्यक्षेत्र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AF921-2B4C-C7E9-9383-AAF2BFA35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आधुनिक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अध्ययन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क्योंकि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घनिष्ट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अंत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आकारिकी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कार्यिकी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अनुवांशिकी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उद्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आण्विक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परिवर्द्धन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शाखाओं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रसायन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खगोल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भूगोल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घनिष्ठ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629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9EA3C-E102-6629-998B-018BD95C0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पारिस्थितिकी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तंत्र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A177A-2A57-DDC3-E483-0F3FAA849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ए.जी</a:t>
            </a:r>
            <a:r>
              <a:rPr lang="en-GB" dirty="0">
                <a:solidFill>
                  <a:srgbClr val="00B050"/>
                </a:solidFill>
              </a:rPr>
              <a:t>. </a:t>
            </a:r>
            <a:r>
              <a:rPr lang="en-GB" dirty="0" err="1">
                <a:solidFill>
                  <a:srgbClr val="00B050"/>
                </a:solidFill>
              </a:rPr>
              <a:t>तांसले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1935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। “</a:t>
            </a:r>
            <a:r>
              <a:rPr lang="en-GB" dirty="0" err="1">
                <a:solidFill>
                  <a:srgbClr val="00B050"/>
                </a:solidFill>
              </a:rPr>
              <a:t>दीप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समूह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अजीव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सम्मिलित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कहलाता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ए.जी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तांसले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अनुसार</a:t>
            </a:r>
            <a:r>
              <a:rPr lang="en-GB" b="1" dirty="0">
                <a:solidFill>
                  <a:srgbClr val="0070C0"/>
                </a:solidFill>
              </a:rPr>
              <a:t>, </a:t>
            </a:r>
            <a:r>
              <a:rPr lang="en-GB" dirty="0">
                <a:solidFill>
                  <a:srgbClr val="00B050"/>
                </a:solidFill>
              </a:rPr>
              <a:t>“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उसकी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रचना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संघटको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अपेक्षाकृत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265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436E8-936E-9AB7-54FD-FCAD6291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पारिस्थितिकी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तंत्र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विशेषताएं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CE79C-CEFF-C404-9353-148519FAA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धारियों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प्रतिनिधित्व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भूतल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आयाम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संरचना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संघटक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संघटक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संघटको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जैविक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संघटको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जटिल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अंन्तक्रियाये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साथ-साथ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पारस्परिक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300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50E85-FD6E-7434-560E-CAC93EE4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पारिस्थितिक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तंत्र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7F201-B8DE-FFD2-50D0-0868717A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जीवमंडल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पारिस्थितिक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तंत्र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पाए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जाते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कृत्रिम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पारिस्थितिक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तंत्र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मूलभूत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घटक-दो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माना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जाता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अजैविक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घटक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039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08E72-6BDC-2409-F11F-84A8C396F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पारिस्थितिक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तंत्र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उत्पादकता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68573-077C-4FC0-AD69-90C72996C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प्राथमिक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उत्पादकता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द्वितीयक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उत्पादकता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शुद्ध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उत्पादकता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पारिस्थितिक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तंत्र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ऊर्जा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प्रवाह-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सबसे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स्त्रोत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सौर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सौर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हरे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पौधे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सौर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संश्लेषण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क्रियाशील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क्रियाशील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शक्ति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उत्पादक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रूपांतरण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उपभोक्ता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विनियोजक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395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9CC75-CAF1-CF66-0AF8-9299D9457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आहार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श्रंखला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9D7DE-6F4F-1B1B-657E-DB0F227A1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परस्पर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निर्भर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आश्रित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श्रृंखला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प्रवाह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भोजन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श्रृंखला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साधारण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0" indent="0" algn="ctr">
              <a:buNone/>
            </a:pPr>
            <a:r>
              <a:rPr lang="en-GB" sz="3200" b="1" dirty="0" err="1">
                <a:solidFill>
                  <a:srgbClr val="0070C0"/>
                </a:solidFill>
              </a:rPr>
              <a:t>हरे</a:t>
            </a:r>
            <a:r>
              <a:rPr lang="en-GB" sz="3200" b="1" dirty="0">
                <a:solidFill>
                  <a:srgbClr val="0070C0"/>
                </a:solidFill>
              </a:rPr>
              <a:t> </a:t>
            </a:r>
            <a:r>
              <a:rPr lang="en-GB" sz="3200" b="1" dirty="0" err="1">
                <a:solidFill>
                  <a:srgbClr val="0070C0"/>
                </a:solidFill>
              </a:rPr>
              <a:t>पौधे-शाकाहारी-मांसाहारी-उच्च</a:t>
            </a:r>
            <a:r>
              <a:rPr lang="en-GB" sz="3200" b="1" dirty="0">
                <a:solidFill>
                  <a:srgbClr val="0070C0"/>
                </a:solidFill>
              </a:rPr>
              <a:t> </a:t>
            </a:r>
            <a:r>
              <a:rPr lang="en-GB" sz="3200" b="1" dirty="0" err="1">
                <a:solidFill>
                  <a:srgbClr val="0070C0"/>
                </a:solidFill>
              </a:rPr>
              <a:t>मांसाहारी</a:t>
            </a:r>
            <a:r>
              <a:rPr lang="en-GB" sz="3200" b="1" dirty="0">
                <a:solidFill>
                  <a:srgbClr val="0070C0"/>
                </a:solidFill>
              </a:rPr>
              <a:t> </a:t>
            </a:r>
            <a:r>
              <a:rPr lang="en-GB" sz="3200" b="1" dirty="0" err="1">
                <a:solidFill>
                  <a:srgbClr val="0070C0"/>
                </a:solidFill>
              </a:rPr>
              <a:t>एवं</a:t>
            </a:r>
            <a:r>
              <a:rPr lang="en-GB" sz="3200" b="1" dirty="0">
                <a:solidFill>
                  <a:srgbClr val="0070C0"/>
                </a:solidFill>
              </a:rPr>
              <a:t> </a:t>
            </a:r>
            <a:r>
              <a:rPr lang="en-GB" sz="3200" b="1" dirty="0" err="1">
                <a:solidFill>
                  <a:srgbClr val="0070C0"/>
                </a:solidFill>
              </a:rPr>
              <a:t>अन्य</a:t>
            </a:r>
            <a:r>
              <a:rPr lang="en-GB" sz="3200" b="1" dirty="0">
                <a:solidFill>
                  <a:srgbClr val="0070C0"/>
                </a:solidFill>
              </a:rPr>
              <a:t> </a:t>
            </a:r>
            <a:r>
              <a:rPr lang="en-GB" sz="3200" b="1" dirty="0" err="1">
                <a:solidFill>
                  <a:srgbClr val="0070C0"/>
                </a:solidFill>
              </a:rPr>
              <a:t>उच्च</a:t>
            </a:r>
            <a:r>
              <a:rPr lang="en-GB" sz="3200" b="1" dirty="0">
                <a:solidFill>
                  <a:srgbClr val="0070C0"/>
                </a:solidFill>
              </a:rPr>
              <a:t> </a:t>
            </a:r>
            <a:r>
              <a:rPr lang="en-GB" sz="3200" b="1" dirty="0" err="1">
                <a:solidFill>
                  <a:srgbClr val="0070C0"/>
                </a:solidFill>
              </a:rPr>
              <a:t>मार्जक</a:t>
            </a:r>
            <a:endParaRPr lang="en-GB" sz="3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उत्पादक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सौर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ATP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रासायनिक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बंधित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369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A5879-C953-74EB-A669-039DB1D59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घास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मैदान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पारिस्थितिक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तंत्र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खाद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श्रंखला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359F8-F1C2-2A4A-2759-6BBA9F382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घास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मैदान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मेघा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श्रंखला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टिड्डे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मेंढक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घास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उपभोक्ता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टिड्डे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टिड्डे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मेंढक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मेंढक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तृतीय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उपभोक्ता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उच्च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उपभोक्ता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भांति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खाद्य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श्रंखला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खाद्य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जाल</a:t>
            </a:r>
            <a:r>
              <a:rPr lang="en-GB" b="1" dirty="0">
                <a:solidFill>
                  <a:srgbClr val="0070C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खाद्य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श्रंखला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अपितु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श्रंखलाएं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 </a:t>
            </a:r>
            <a:r>
              <a:rPr lang="en-GB" dirty="0" err="1">
                <a:solidFill>
                  <a:srgbClr val="00B050"/>
                </a:solidFill>
              </a:rPr>
              <a:t>इन्हें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है।ऐसे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श्रृंखला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जुड़ी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जिससे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खाद्य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जाल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380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62D8-8C9B-309E-183C-A065B2595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खाद्य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श्रृंखला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7D7F0-6EBD-BB9E-B1C1-9E5E75FFA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ओडम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ने</a:t>
            </a:r>
            <a:r>
              <a:rPr lang="en-GB" b="1" dirty="0">
                <a:solidFill>
                  <a:srgbClr val="0070C0"/>
                </a:solidFill>
              </a:rPr>
              <a:t> 1971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खाद्य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श्रृंखला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भागों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विभाजित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किया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चारण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आहार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श्रंखला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अपरद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आहार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श्रृंखला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पारिस्थितिकी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पिरामिड-</a:t>
            </a:r>
            <a:r>
              <a:rPr lang="en-GB" dirty="0" err="1">
                <a:solidFill>
                  <a:srgbClr val="00B050"/>
                </a:solidFill>
              </a:rPr>
              <a:t>खाद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श्रंखला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क्रमिक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उच्च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पोषण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संख्या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सकल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बायोमास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सुलभता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तरह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ह्रास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पिरामिड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पिरामिड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संख्याओं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पिरामिड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पिंड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पिरामिड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पिरामिड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567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5D199-539A-56C7-6510-DC79B353E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जैव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भू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रासायनिक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चक्र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3354D-B8FE-C6C0-2C5C-6CE5E64BA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फर्ले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एवं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न्यूवे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अनुसार</a:t>
            </a:r>
            <a:r>
              <a:rPr lang="en-GB" b="1" dirty="0">
                <a:solidFill>
                  <a:srgbClr val="0070C0"/>
                </a:solidFill>
              </a:rPr>
              <a:t>,</a:t>
            </a:r>
            <a:r>
              <a:rPr lang="en-GB" dirty="0">
                <a:solidFill>
                  <a:srgbClr val="00B050"/>
                </a:solidFill>
              </a:rPr>
              <a:t> “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रासायनिक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चक्र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वृहदस्तरीय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चक्र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जिनके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पुन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अजैविक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दशा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वापस</a:t>
            </a:r>
            <a:r>
              <a:rPr lang="en-GB" dirty="0">
                <a:solidFill>
                  <a:srgbClr val="00B050"/>
                </a:solidFill>
              </a:rPr>
              <a:t> आ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जैव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भू</a:t>
            </a:r>
            <a:r>
              <a:rPr lang="en-GB" b="1" dirty="0">
                <a:solidFill>
                  <a:srgbClr val="0070C0"/>
                </a:solidFill>
              </a:rPr>
              <a:t>- </a:t>
            </a:r>
            <a:r>
              <a:rPr lang="en-GB" b="1" dirty="0" err="1">
                <a:solidFill>
                  <a:srgbClr val="0070C0"/>
                </a:solidFill>
              </a:rPr>
              <a:t>रासायनिक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चक्र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गैसीय-चक्र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अवसादी</a:t>
            </a:r>
            <a:r>
              <a:rPr lang="en-GB" dirty="0">
                <a:solidFill>
                  <a:srgbClr val="00B050"/>
                </a:solidFill>
              </a:rPr>
              <a:t> –</a:t>
            </a:r>
            <a:r>
              <a:rPr lang="en-GB" dirty="0" err="1">
                <a:solidFill>
                  <a:srgbClr val="00B050"/>
                </a:solidFill>
              </a:rPr>
              <a:t>चक्र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2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B9C37-82E4-6F3B-83B0-BFBD68D34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पारिस्थितिक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असंतुलन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312D1-F334-3B1B-6EB1-48DD9E5AB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गड़बड़ी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असंतुलित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अप्रत्याशित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तिहाई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असंतुलन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समस्या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निवारण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जनसंख्या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औद्योगिकरण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बचाव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40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26D44-75CA-3C5A-10BC-007F4BC00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शिक्षा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5C1A2-BB62-599A-8E59-D52D918E8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अर्थ-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समुदाय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उत्तरदाई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तैयार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सके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आवश्यकता-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शंभू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जनसंख्या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विस्फोट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संसाधन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ह्रास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कितना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हानिकारक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4806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9C44-7716-D826-149E-8C9D8F1BA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उद्देश्य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C0052-2E25-65DE-D2DA-617DDCE84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उपलब्ध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कराना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संसाधनों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ह्रास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ह्रास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दुष्परिणामों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निराकरण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उपाय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संपूर्णता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995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E0BB2-39F5-E4E9-0A12-20627990A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शिक्षा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तत्व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AC8DE-41B9-1B39-32CE-C095F3463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जागरूकता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मुद्दों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परीक्षण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स्थानीय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क्षेत्रीय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मापदंडों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मूल्यांकन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पारिस्थितिकीय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सौंदर्यात्मक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संचालन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रहे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संपूर्णता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ध्येय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विद्यमान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76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B23B9-B599-8BE5-EFF3-E12A04D79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शिक्षा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कार्यक्रम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7B4B2-CB2B-5D80-51B6-9070E8481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अध्ययन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यांत्रिकी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भारत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पर्यावरणीय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शिक्षा-</a:t>
            </a:r>
            <a:r>
              <a:rPr lang="en-GB" dirty="0" err="1">
                <a:solidFill>
                  <a:srgbClr val="00B050"/>
                </a:solidFill>
              </a:rPr>
              <a:t>हमारे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प्रत्येक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पहुंचाने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धर्म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परंपराओं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पेड़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पौधों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आदिकाल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है।जिन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पूर्णत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सुरक्षित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पीपल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धार्मिक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है।जब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फिर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कौन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करेगा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581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BDE2B-0F91-8EEB-92AF-CE98F9053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शिक्षा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तथा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विधियां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6B846-1C5A-BBA2-3DC2-C3F36C140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औपचारिक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अनौपचारिक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विधियां</a:t>
            </a:r>
            <a:r>
              <a:rPr lang="en-GB" b="1" dirty="0">
                <a:solidFill>
                  <a:srgbClr val="0070C0"/>
                </a:solidFill>
              </a:rPr>
              <a:t>-</a:t>
            </a:r>
            <a:endParaRPr lang="en-GB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व्याख्यान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संगोष्ठी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पर्यटन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075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1750A-12CF-9156-8EDD-5D1130887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शिक्षा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हेतु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किए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गए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प्रयास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4A9FF-815C-573D-2C7F-379DF3062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जे</a:t>
            </a:r>
            <a:r>
              <a:rPr lang="en-GB" b="1" dirty="0">
                <a:solidFill>
                  <a:srgbClr val="0070C0"/>
                </a:solidFill>
              </a:rPr>
              <a:t>. </a:t>
            </a:r>
            <a:r>
              <a:rPr lang="en-GB" b="1" dirty="0" err="1">
                <a:solidFill>
                  <a:srgbClr val="0070C0"/>
                </a:solidFill>
              </a:rPr>
              <a:t>बी</a:t>
            </a:r>
            <a:r>
              <a:rPr lang="en-GB" b="1" dirty="0">
                <a:solidFill>
                  <a:srgbClr val="0070C0"/>
                </a:solidFill>
              </a:rPr>
              <a:t>. </a:t>
            </a:r>
            <a:r>
              <a:rPr lang="en-GB" b="1" dirty="0" err="1">
                <a:solidFill>
                  <a:srgbClr val="0070C0"/>
                </a:solidFill>
              </a:rPr>
              <a:t>पंत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हिमालयी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पर्यावरण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एवं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विकास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संस्थान-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मंत्रालय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स्वायत्तशासी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हिमालय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संसाधनों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बेहतर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जानकारियो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उपलब्ध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तकनीकों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बढ़ावा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केंद्र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मुख्यालय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अल्मोड़ा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FF0000"/>
                </a:solidFill>
              </a:rPr>
              <a:t>केंद्र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की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शोध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एवं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विकास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संबंधी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गतिविधियां</a:t>
            </a:r>
            <a:r>
              <a:rPr lang="en-GB" dirty="0">
                <a:solidFill>
                  <a:srgbClr val="FF0000"/>
                </a:solidFill>
              </a:rPr>
              <a:t> 7 </a:t>
            </a:r>
            <a:r>
              <a:rPr lang="en-GB" dirty="0" err="1">
                <a:solidFill>
                  <a:srgbClr val="FF0000"/>
                </a:solidFill>
              </a:rPr>
              <a:t>कार्यक्रमों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के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तहत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संचालित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हैं</a:t>
            </a:r>
            <a:r>
              <a:rPr lang="en-GB" dirty="0">
                <a:solidFill>
                  <a:srgbClr val="FF000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अहमदाबाद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सी</a:t>
            </a:r>
            <a:r>
              <a:rPr lang="en-GB" dirty="0">
                <a:solidFill>
                  <a:srgbClr val="00B050"/>
                </a:solidFill>
              </a:rPr>
              <a:t>. </a:t>
            </a:r>
            <a:r>
              <a:rPr lang="en-GB" dirty="0" err="1">
                <a:solidFill>
                  <a:srgbClr val="00B050"/>
                </a:solidFill>
              </a:rPr>
              <a:t>पी</a:t>
            </a:r>
            <a:r>
              <a:rPr lang="en-GB" dirty="0">
                <a:solidFill>
                  <a:srgbClr val="00B050"/>
                </a:solidFill>
              </a:rPr>
              <a:t>. </a:t>
            </a:r>
            <a:r>
              <a:rPr lang="en-GB" dirty="0" err="1">
                <a:solidFill>
                  <a:srgbClr val="00B050"/>
                </a:solidFill>
              </a:rPr>
              <a:t>आर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चेन्नई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397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F0D26-BE89-7E2C-962F-85BA86CFA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सूचना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प्रणाली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BB952-5F7E-4573-C5BA-2F5E828A9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सूचना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प्रणाली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संसाधन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प्रणाली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संगठन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प्रकोष्ठ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बिंदु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विभाग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मंत्रालयों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वेबसाइट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देखभाल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एब्स्ट्रेक्ट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पत्रिका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एन्वायरो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न्यूज़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त्रैमासिक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समाचार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मंत्रालय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वार्षिक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रिपोर्ट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प्रकाशित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विभाग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सूचना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प्रणाली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नेटवर्क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जोड़ने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5 </a:t>
            </a:r>
            <a:r>
              <a:rPr lang="en-GB" dirty="0" err="1">
                <a:solidFill>
                  <a:srgbClr val="00B050"/>
                </a:solidFill>
              </a:rPr>
              <a:t>जून</a:t>
            </a:r>
            <a:r>
              <a:rPr lang="en-GB" dirty="0">
                <a:solidFill>
                  <a:srgbClr val="00B050"/>
                </a:solidFill>
              </a:rPr>
              <a:t> 2003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पोर्टल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शुरू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209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828C0-77F7-0DAA-CB49-2B8B4EE42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भारतीय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परंपरागत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ज्ञान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C2128-2C9B-BBE7-634F-717FD5ECC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भारतीय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मूल्यत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आरण्यक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आराधना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पुरातन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चिंतन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पदम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पुराण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वृक्षारोपण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पुण्यो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उल्लेख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जैसे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बिल्वपत्र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धतूरा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केला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आक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नारियल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कमल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रुद्राक्ष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अशोक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तुलसी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चंदन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कपूर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पीपल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बर्गद</a:t>
            </a:r>
            <a:r>
              <a:rPr lang="en-GB" dirty="0">
                <a:solidFill>
                  <a:srgbClr val="00B050"/>
                </a:solidFill>
              </a:rPr>
              <a:t> , </a:t>
            </a:r>
            <a:r>
              <a:rPr lang="en-GB" dirty="0" err="1">
                <a:solidFill>
                  <a:srgbClr val="00B050"/>
                </a:solidFill>
              </a:rPr>
              <a:t>हल्दी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2373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1923A-385F-C535-65B5-E1A1B0286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आपदा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67358-E757-9ECC-83B6-7B3DA7964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दौरान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संपत्ति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 व 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तैयारी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आपदा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endParaRPr lang="en-GB" b="1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उद्देश्य</a:t>
            </a:r>
            <a:r>
              <a:rPr lang="en-GB" b="1" dirty="0">
                <a:solidFill>
                  <a:srgbClr val="0070C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सुरक्षा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शीघ्रता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निर्णय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लेना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पीड़ित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चिकित्सा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सहायता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प्राथमिक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चिकित्सा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क्षति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मौतो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36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भूगोल </vt:lpstr>
      <vt:lpstr>Unit- 1 पर्यावरण संकल्पनाए एवं तत्व</vt:lpstr>
      <vt:lpstr>भौतिक पर्यावरण के प्रमुख तत्व</vt:lpstr>
      <vt:lpstr>सांस्कृतिक पर्यावरण के प्रमुख तत्व  (major elements of cultural environment)</vt:lpstr>
      <vt:lpstr>भौतिक पर्यावरण के प्रभाव </vt:lpstr>
      <vt:lpstr>भौगोलिक पर्यावरण से समायोजन</vt:lpstr>
      <vt:lpstr>भौगोलिक संबंध</vt:lpstr>
      <vt:lpstr>पर्यावरण में परिवर्तन</vt:lpstr>
      <vt:lpstr>पर्यावरणीय अध्ययनों का विकास</vt:lpstr>
      <vt:lpstr>पर्यावरण के चार स्तरीय क्षेत्र</vt:lpstr>
      <vt:lpstr>पारिस्थितिकी</vt:lpstr>
      <vt:lpstr>पारिस्थितिकी का उप- विभाजन</vt:lpstr>
      <vt:lpstr>पारिस्थितिकी का महत्व</vt:lpstr>
      <vt:lpstr>पारिस्थितिकी का कार्यक्षेत्र</vt:lpstr>
      <vt:lpstr>पारिस्थितिकी- तंत्र</vt:lpstr>
      <vt:lpstr>पारिस्थितिकी तंत्र की विशेषताएं</vt:lpstr>
      <vt:lpstr>पारिस्थितिक तंत्र के प्रकार</vt:lpstr>
      <vt:lpstr>पारिस्थितिक तंत्र की उत्पादकता</vt:lpstr>
      <vt:lpstr>आहार श्रंखला</vt:lpstr>
      <vt:lpstr>घास के मैदान के पारिस्थितिक तंत्र में खाद श्रंखला</vt:lpstr>
      <vt:lpstr>खाद्य श्रृंखला के प्रकार</vt:lpstr>
      <vt:lpstr>जैव भू- रासायनिक चक्र</vt:lpstr>
      <vt:lpstr>पारिस्थितिक असंतुलन</vt:lpstr>
      <vt:lpstr>पर्यावरणीय शिक्षा</vt:lpstr>
      <vt:lpstr>उद्देश्य</vt:lpstr>
      <vt:lpstr>पर्यावरणीय शिक्षा के तत्व</vt:lpstr>
      <vt:lpstr>पर्यावरणीय शिक्षा कार्यक्रम</vt:lpstr>
      <vt:lpstr>पर्यावरण शिक्षा के प्रकार तथा विधियां</vt:lpstr>
      <vt:lpstr>पर्यावरण शिक्षा हेतु किए गए प्रयास</vt:lpstr>
      <vt:lpstr>पर्यावरण सूचना प्रणाली</vt:lpstr>
      <vt:lpstr>पर्यावरण का भारतीय परंपरागत ज्ञान</vt:lpstr>
      <vt:lpstr>आपदा प्रबंधन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भूगोल </dc:title>
  <dc:creator>919555232612</dc:creator>
  <cp:lastModifiedBy>919555232612</cp:lastModifiedBy>
  <cp:revision>13</cp:revision>
  <dcterms:created xsi:type="dcterms:W3CDTF">2022-10-20T05:32:22Z</dcterms:created>
  <dcterms:modified xsi:type="dcterms:W3CDTF">2022-11-12T08:46:30Z</dcterms:modified>
</cp:coreProperties>
</file>