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slide" Target="slides/slide40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D6B94-047A-7DA3-3F8A-2541988BE9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A19A39-AD20-7647-6F46-40CD2046E5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71F6D7-9A1F-B814-3FFE-358E46501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7FFF-3432-E24F-A1E6-0C3B3698E3B4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02B6A2-A9A4-B5CD-A076-68FF3DFEB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26FF40-0CD3-422B-27BC-096542EBD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15E2-3BDF-2448-AB7F-FDDC634A3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117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6387F-6D71-8567-0A6F-6F81819D3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F5499-65D7-C5DB-CDBA-6FED6C0267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1A71C-140F-9D1E-F6D0-33D4DB73A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7FFF-3432-E24F-A1E6-0C3B3698E3B4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C226D-E7C2-B0BE-06BD-1EC56E55C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F2F983-A84B-6CC3-7993-107A65AAA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15E2-3BDF-2448-AB7F-FDDC634A3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656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C30D3-9DEB-B731-1DE4-1FFE923DC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42B17D-0E93-2118-07B6-EC93693068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E1C1A6-13DF-87FD-2298-F04D574A9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7FFF-3432-E24F-A1E6-0C3B3698E3B4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3BBD8-FD5B-2FCC-E78B-7521561F9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E41EB1-EB47-7832-8BF9-385A1AEB1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15E2-3BDF-2448-AB7F-FDDC634A3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063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C31C5-56DE-9EBC-645B-F3DE07B8F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83B9E6-FC64-1BD1-1654-F849BAC933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75C2E4-3CE5-4ED6-4FC2-BA044B9A21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8BD5AF-D8E6-FAF4-7C2D-70BA20CE9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7FFF-3432-E24F-A1E6-0C3B3698E3B4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29F0A7-BEE4-A031-E1EC-C700A7A11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BEBA75-1ACB-4E50-8B63-6607862C2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15E2-3BDF-2448-AB7F-FDDC634A3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301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A4D41-CFDD-2937-AFE9-9BC97BE53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7C15F8-0A15-068E-CE0C-F9323AE705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04E9BB-09AA-2AF8-7216-7F487D20F0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5D4F40-D638-F985-BF07-16975B9199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8D070A-CCE4-2C49-E346-6E8040F69F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5F6B9A-890B-E478-F3BB-BE674CB9A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7FFF-3432-E24F-A1E6-0C3B3698E3B4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B86548-9252-3C03-A4F7-71C99AC70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C9B20E-F831-2201-9A9E-0C2E19E52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15E2-3BDF-2448-AB7F-FDDC634A3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927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B524F-C07D-4EEE-C70B-6D73457AD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460167-0144-6C74-B384-6E6BE9CF1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7FFF-3432-E24F-A1E6-0C3B3698E3B4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6D91EB-0868-D983-4E07-29F37F0CE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AC0256-D2C9-8B69-3C63-2C505BB7B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15E2-3BDF-2448-AB7F-FDDC634A3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963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5214B8-85A2-7A6D-E48E-B46BA81E4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7FFF-3432-E24F-A1E6-0C3B3698E3B4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98CDFE-97AC-39F5-D73A-5FE766AD0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7C7B3E-ED49-623A-DBA1-C154C8E0E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15E2-3BDF-2448-AB7F-FDDC634A3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424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6AE6F-93F0-E393-D360-B9D626D43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F244E5-1D6F-060C-90DF-F0F22352E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A1E4E4-A041-6CEA-D45C-4F4EA188A5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249F81-EAE9-7CC5-C260-F1F13572B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7FFF-3432-E24F-A1E6-0C3B3698E3B4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521D7C-0140-AF6C-FFEF-FF4EF1188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10FF3-066E-AA8E-0407-BFEDFFFB1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15E2-3BDF-2448-AB7F-FDDC634A3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327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B4ED7-DEE1-C982-A295-E2D77FA72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E84DC1-488D-31A9-E7D7-2ABC2B9822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ED6FF-AF7E-2481-44D5-4AA8399F9C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B13883-27D2-85B5-26BA-6C335A584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7FFF-3432-E24F-A1E6-0C3B3698E3B4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A5C47-A12C-6AF7-A653-BE330BD95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B6D50-DB71-E883-BF5D-ED1DC44A1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15E2-3BDF-2448-AB7F-FDDC634A3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866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857B4-5B58-ABA4-1D4B-1296CE5D3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6C7C14-858F-0201-7B28-D7F2EEA477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E6FEBD-8DD3-0BEF-79CD-01E459537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7FFF-3432-E24F-A1E6-0C3B3698E3B4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4E51F-34E9-597F-1EF1-E6F97E0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836595-DE27-81B4-CC60-C0CECA8FC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15E2-3BDF-2448-AB7F-FDDC634A3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904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F20D3C-D8AB-329C-100A-93BC2A5A92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8C1127-3539-C1C0-CA8F-F27AD3E8AA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D4C9A-6372-DB60-301C-F06113FF3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17FFF-3432-E24F-A1E6-0C3B3698E3B4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F92D7-6CCF-EFF4-5EBC-440C54EA4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957C2-6669-2A39-FA97-B6EDFEC59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D15E2-3BDF-2448-AB7F-FDDC634A3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767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EA58E5-E8FD-A202-BA1C-BB72685B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9D4878-4D6C-A377-F3EB-46EDC54C46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39C758-61F9-3FD9-053B-6083C3CE0C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17FFF-3432-E24F-A1E6-0C3B3698E3B4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80CB86-3AAF-1B81-B255-6FDFC0A9B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F97FCA-850B-C626-F4D6-A610AFBC35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D15E2-3BDF-2448-AB7F-FDDC634A3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70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075D4-1E01-52A0-0EEA-2AF0A06155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UNIT-III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5987EE-19CA-65BB-D53A-2ECC0CA182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5400" b="1" dirty="0" err="1">
                <a:solidFill>
                  <a:srgbClr val="FF0000"/>
                </a:solidFill>
              </a:rPr>
              <a:t>वन</a:t>
            </a:r>
            <a:r>
              <a:rPr lang="en-GB" sz="5400" b="1" dirty="0">
                <a:solidFill>
                  <a:srgbClr val="FF0000"/>
                </a:solidFill>
              </a:rPr>
              <a:t> </a:t>
            </a:r>
            <a:r>
              <a:rPr lang="en-GB" sz="5400" b="1" dirty="0" err="1">
                <a:solidFill>
                  <a:srgbClr val="FF0000"/>
                </a:solidFill>
              </a:rPr>
              <a:t>विनाश</a:t>
            </a:r>
            <a:endParaRPr lang="en-US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283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8E59B-6C45-6A28-8F28-1C6DFE7A0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वन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विनाश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कारण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22A01-4F2B-4E57-58E8-50BB11A798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ऊर्जा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प्राप्ति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कृषि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भूमि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विस्तार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झूमिंग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कृषि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अत्याधिक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पशु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चारण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वनाग्नि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वन्य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कीटाणु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बीमारियां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औधौगिक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कच्चा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माल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सड़क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रेल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मार्ग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बांध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परियोजनाएं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913008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13AD6-212E-F82B-3ADA-1EA75008C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वन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विनाश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प्रभाव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9688EE-180E-CB19-31F4-2582C72951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एस.एन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घोष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अनुसार</a:t>
            </a:r>
            <a:r>
              <a:rPr lang="en-GB" b="1" dirty="0">
                <a:solidFill>
                  <a:srgbClr val="FF0000"/>
                </a:solidFill>
              </a:rPr>
              <a:t>,</a:t>
            </a:r>
            <a:r>
              <a:rPr lang="en-GB" b="1" dirty="0">
                <a:solidFill>
                  <a:srgbClr val="00B050"/>
                </a:solidFill>
              </a:rPr>
              <a:t> “</a:t>
            </a:r>
            <a:r>
              <a:rPr lang="en-GB" dirty="0" err="1">
                <a:solidFill>
                  <a:srgbClr val="00B050"/>
                </a:solidFill>
              </a:rPr>
              <a:t>जंगलों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प्रमुख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उत्पादन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लकड़ी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उनका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द्वितीय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उत्पादन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इनके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कटने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भू-क्षरण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बाढ़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तेज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शीत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ऋतु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तापमान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बहुत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गिर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ग्रीष्म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ऋतु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बहुत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बढ़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दिन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तापांतर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वृद्धि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मरुस्थल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विस्तार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वन्यजीव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अनावृष्टि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अकाल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सूखे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आशंकाएं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बलवती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जलाशयों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सिल्ट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जमाव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बाढ़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समस्याएं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भयंकर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लेने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मृदा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उपजाऊपन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वृक्ष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समस्त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परिस्थितियों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संतुलन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बैठा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पारिस्थितिकी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तंत्र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सुचारू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संचालित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कालांतर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इनके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ह्रास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दुष्परिणाम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ग्लोबल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वार्मिंग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समुद्री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जलस्तर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बढ़ने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समस्याओं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जनक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।”</a:t>
            </a:r>
            <a:r>
              <a:rPr lang="en-GB" dirty="0" err="1">
                <a:solidFill>
                  <a:srgbClr val="00B050"/>
                </a:solidFill>
              </a:rPr>
              <a:t>भूमि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कटाव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बाढो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प्रकोप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वर्षा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मात्रा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कमी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जलवायु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संबंधी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परिवर्तन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भूमिगत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स्तर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नीचे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जाना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चारागाह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स्थलों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विनाश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आदि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विनाश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22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08F33-7BED-C0AB-84E0-85247A2CE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वन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विनाश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को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रोकने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उपाय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BCDCCF-5EF3-C74F-AB88-BCF9270896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कृषि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भूमि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विस्तार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हेतु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विनाश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कठोर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प्रतिबंध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लगाया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चाहिए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झूमिंग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कृषि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रोक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जाए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स्थान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विकल्प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ढूंढा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जाए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बंजर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भूमि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ऊपर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विनाश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वनविहीन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वृक्ष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लगाए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जाएं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वनों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बचाना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चाहिए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पशुओं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प्रतिबंध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लगाया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चाहिए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वृक्षों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बीमारियों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बचाया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जाए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वन्यजीवों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संरक्षण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विकास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अभ्यारण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स्थापित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जाएं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जलाऊ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लकड़ी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स्थान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वैकल्पिक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ऊर्जा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स्त्रोत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विकसित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जाए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62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8C4B5-1C85-9911-5F7C-C6D52D220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वन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नीति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एवं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कानून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257FE-60B3-82AA-1627-0AC3E7E1B3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हमारे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1894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नीति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लागू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इसे</a:t>
            </a:r>
            <a:r>
              <a:rPr lang="en-GB" dirty="0">
                <a:solidFill>
                  <a:srgbClr val="00B050"/>
                </a:solidFill>
              </a:rPr>
              <a:t> 1952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1988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संशोधित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राष्ट्रीय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नीति</a:t>
            </a:r>
            <a:r>
              <a:rPr lang="en-GB" dirty="0">
                <a:solidFill>
                  <a:srgbClr val="00B050"/>
                </a:solidFill>
              </a:rPr>
              <a:t> 1988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मुख्य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उद्देश्य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सुरक्षा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संरक्षण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विकास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मुख्य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लक्ष्य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पारिस्थितिकीय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संतुलन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संरक्षण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पुनर्स्थापना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द्वारा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संतुलन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बनाए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रखना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प्राकृतिक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संपदा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संरक्षण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राष्ट्रीय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आवश्यकताओं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पूर्ति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हेतु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उत्पादों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वृद्धि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व्यापक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वृक्षारोपण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सामाजिक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वानिकी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कार्यक्रमों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माध्यम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वृक्षों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बढ़ोतरी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करना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396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B545D-B41E-CA82-3271-94F7DA9A3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मृदा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अपरदन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एवं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मृदा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>
                <a:solidFill>
                  <a:srgbClr val="FF0000"/>
                </a:solidFill>
              </a:rPr>
              <a:t>क्षय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6E2B9-8310-AAAF-A413-C518DD4036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मृदा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अपरदन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आशय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भूमि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कटाव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हिम,वायु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सेमृदा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तीव्र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प्रवाह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मिट्टी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सतह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साथ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उड़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मृदा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अपरदन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FF0000"/>
                </a:solidFill>
              </a:rPr>
              <a:t>मृदा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अपरदन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के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प्रकार-सामान्यता</a:t>
            </a:r>
            <a:r>
              <a:rPr lang="en-GB" dirty="0">
                <a:solidFill>
                  <a:srgbClr val="FF0000"/>
                </a:solidFill>
              </a:rPr>
              <a:t>: </a:t>
            </a:r>
            <a:r>
              <a:rPr lang="en-GB" dirty="0" err="1">
                <a:solidFill>
                  <a:srgbClr val="FF0000"/>
                </a:solidFill>
              </a:rPr>
              <a:t>मृदा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अपरदन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दो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प्रकार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का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होता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है</a:t>
            </a:r>
            <a:endParaRPr lang="en-GB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प्राकृतिक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मृदा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अपरदन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मालवीय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मृदा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अपरदन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465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BC25D-62F2-3C27-8A14-D1995FFBE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मृदा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अपरदन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कारण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B59FA-D98E-FCA1-51B8-08BBEDD81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मृदा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अपरदन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कई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कारणों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होता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है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इनमें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प्रमुख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कारण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निम्नलिखित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हैं</a:t>
            </a:r>
            <a:r>
              <a:rPr lang="en-GB" b="1" dirty="0">
                <a:solidFill>
                  <a:srgbClr val="FF0000"/>
                </a:solidFill>
              </a:rPr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वनों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विनाश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अनियंत्रित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पशु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चारण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कृषि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अवैज्ञानिक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ढंग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झूमिंग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कृषि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प्रणाली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वर्षा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भिन्नता</a:t>
            </a:r>
            <a:endParaRPr lang="en-GB" dirty="0">
              <a:solidFill>
                <a:srgbClr val="00B050"/>
              </a:solidFill>
            </a:endParaRPr>
          </a:p>
          <a:p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506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C62EC-46BB-A712-71E7-CB150A36A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मृदा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अपरदन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प्रभाव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30CF17-8D7F-53D3-A895-047377AB7F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मृदा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अपरदन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निम्नलिखित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दुष्परिणाम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है</a:t>
            </a:r>
            <a:r>
              <a:rPr lang="en-GB" b="1" dirty="0">
                <a:solidFill>
                  <a:srgbClr val="FF0000"/>
                </a:solidFill>
              </a:rPr>
              <a:t>-</a:t>
            </a:r>
          </a:p>
          <a:p>
            <a:r>
              <a:rPr lang="en-GB" dirty="0" err="1">
                <a:solidFill>
                  <a:srgbClr val="00B050"/>
                </a:solidFill>
              </a:rPr>
              <a:t>आकस्मिक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भयंकर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बाढो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प्रकोप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नदियों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मार्ग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बालू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एकत्रित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जलधारा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परिवर्तन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उपजाऊ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मिट्टी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हानि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आवरण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अपरदन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भूमि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उर्वर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विनाश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भौम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स्तर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गिरने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पेय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सिंचाई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कमी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शुष्क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मरूभूमि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विस्तार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स्थानीय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जलवायु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प्रतिकूल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बीहड़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बंजर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भूमि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डाकुओं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स्थल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जाना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105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436E0-71C9-FD02-B81A-729BBFC1C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भारत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में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मृदा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अपरदन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931C90-CDB8-B480-A314-D02C3A4326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भारतीय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कृषि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अनुसार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वर्तमान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हमारे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कुल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भौगोलिक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क्षेत्रफल</a:t>
            </a:r>
            <a:r>
              <a:rPr lang="en-GB" dirty="0">
                <a:solidFill>
                  <a:srgbClr val="00B050"/>
                </a:solidFill>
              </a:rPr>
              <a:t> 329 </a:t>
            </a:r>
            <a:r>
              <a:rPr lang="en-GB" dirty="0" err="1">
                <a:solidFill>
                  <a:srgbClr val="00B050"/>
                </a:solidFill>
              </a:rPr>
              <a:t>मिलियन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हेक्टेयर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लगभग</a:t>
            </a:r>
            <a:r>
              <a:rPr lang="en-GB" dirty="0">
                <a:solidFill>
                  <a:srgbClr val="00B050"/>
                </a:solidFill>
              </a:rPr>
              <a:t> 15 </a:t>
            </a:r>
            <a:r>
              <a:rPr lang="en-GB" dirty="0" err="1">
                <a:solidFill>
                  <a:srgbClr val="00B050"/>
                </a:solidFill>
              </a:rPr>
              <a:t>मिलीयन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हेक्टेयर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वायु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पड़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उसमें</a:t>
            </a:r>
            <a:r>
              <a:rPr lang="en-GB" dirty="0">
                <a:solidFill>
                  <a:srgbClr val="00B050"/>
                </a:solidFill>
              </a:rPr>
              <a:t> 69 </a:t>
            </a:r>
            <a:r>
              <a:rPr lang="en-GB" dirty="0" err="1">
                <a:solidFill>
                  <a:srgbClr val="00B050"/>
                </a:solidFill>
              </a:rPr>
              <a:t>मिलीयन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हेक्टेयर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भूमि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अत्यधिक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गंभीर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विकृत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चुका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।</a:t>
            </a:r>
            <a:r>
              <a:rPr lang="en-GB" dirty="0" err="1">
                <a:solidFill>
                  <a:srgbClr val="00B050"/>
                </a:solidFill>
              </a:rPr>
              <a:t>भू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वैज्ञानिकों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भारत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प्रतिवर्ष</a:t>
            </a:r>
            <a:r>
              <a:rPr lang="en-GB" dirty="0">
                <a:solidFill>
                  <a:srgbClr val="00B050"/>
                </a:solidFill>
              </a:rPr>
              <a:t> 70000 </a:t>
            </a:r>
            <a:r>
              <a:rPr lang="en-GB" dirty="0" err="1">
                <a:solidFill>
                  <a:srgbClr val="00B050"/>
                </a:solidFill>
              </a:rPr>
              <a:t>वर्ग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फुट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भूमि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लगभग</a:t>
            </a:r>
            <a:r>
              <a:rPr lang="en-GB" dirty="0">
                <a:solidFill>
                  <a:srgbClr val="00B050"/>
                </a:solidFill>
              </a:rPr>
              <a:t> 6 </a:t>
            </a:r>
            <a:r>
              <a:rPr lang="en-GB" dirty="0" err="1">
                <a:solidFill>
                  <a:srgbClr val="00B050"/>
                </a:solidFill>
              </a:rPr>
              <a:t>अरब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मृदा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अपरदन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साथ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प्रमुख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खाद्य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उर्वरकों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पोषक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तत्वों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बहाकर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कृषि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योग्य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भूमि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क्षेत्रफल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मृदा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अपरदन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समस्या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भारत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बहुत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बड़ी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मृदा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अपरदन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रेंगती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हुई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मृत्यु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433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149A7-50E2-4340-A2E5-CCF8C79D7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मृदा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अपरदन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नियंत्रण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CF9F8-0199-75FD-C049-77F2708330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मृदा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अपरदन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रोकने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निम्नलिखित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पद्धतियां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है</a:t>
            </a:r>
            <a:r>
              <a:rPr lang="en-GB" b="1" dirty="0">
                <a:solidFill>
                  <a:srgbClr val="FF0000"/>
                </a:solidFill>
              </a:rPr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 err="1">
                <a:solidFill>
                  <a:srgbClr val="0070C0"/>
                </a:solidFill>
              </a:rPr>
              <a:t>जैवीय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पद्धति</a:t>
            </a:r>
            <a:r>
              <a:rPr lang="en-GB" b="1" dirty="0">
                <a:solidFill>
                  <a:srgbClr val="0070C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भागों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विभाजित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-</a:t>
            </a:r>
          </a:p>
          <a:p>
            <a:r>
              <a:rPr lang="en-GB" dirty="0" err="1">
                <a:solidFill>
                  <a:srgbClr val="00B050"/>
                </a:solidFill>
              </a:rPr>
              <a:t>फसल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संबंधी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पद्धति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b="1" dirty="0" err="1">
                <a:solidFill>
                  <a:srgbClr val="0070C0"/>
                </a:solidFill>
              </a:rPr>
              <a:t>वनरोपण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संबंधी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पद्धति</a:t>
            </a:r>
            <a:r>
              <a:rPr lang="en-GB" b="1" dirty="0">
                <a:solidFill>
                  <a:srgbClr val="0070C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यांत्रिक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पद्धति</a:t>
            </a:r>
            <a:endParaRPr lang="en-GB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163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65483-61BA-9756-E29A-22C28A5AE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मृदा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क्षय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BA450E-E846-E60D-D8C7-64C3B09B8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ऐसी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घटना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जिसमें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मृदा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खनिजों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खनिजों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निर्भर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पौधों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समर्थन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अनेक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जैसे</a:t>
            </a:r>
            <a:r>
              <a:rPr lang="en-GB" dirty="0">
                <a:solidFill>
                  <a:srgbClr val="00B05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भारी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बारिश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हवा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बहता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हुआ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पानी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अनुचित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सिंचाई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उर्वरकों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अत्यधिक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भूमि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शोषण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मवेशियों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आदि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रोकथाम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उपाय-</a:t>
            </a:r>
            <a:r>
              <a:rPr lang="en-GB" dirty="0" err="1">
                <a:solidFill>
                  <a:srgbClr val="00B050"/>
                </a:solidFill>
              </a:rPr>
              <a:t>खेती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वैज्ञानिक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तकनीकों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मृदा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अक्षय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रोका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मिट्टी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मौजूद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खनिज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संरचना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उसकी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मात्रा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जांच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करें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योजना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शुरू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जहां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वैज्ञानिक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मृदा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जांच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किसानों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इसमें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मौजूद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खनिजों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सूचित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खेतों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घास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पेड़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पौधों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रोका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चाहिए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अत्यधिक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मामले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उपयुक्त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निकासी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प्रणाली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चाहिए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GB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265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C29EA-5B96-500A-5CC2-F2F745698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मरुस्थलीकरण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9C731-031B-582C-BD51-A8B936C9AD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मरुस्थल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भूपटल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विशिष्ट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मरुस्थल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तात्पर्य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ऐसे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भू-भाग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जहां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वनस्पति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अभाव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मात्रा</a:t>
            </a:r>
            <a:r>
              <a:rPr lang="en-GB" dirty="0">
                <a:solidFill>
                  <a:srgbClr val="00B050"/>
                </a:solidFill>
              </a:rPr>
              <a:t> 25 </a:t>
            </a:r>
            <a:r>
              <a:rPr lang="en-GB" dirty="0" err="1">
                <a:solidFill>
                  <a:srgbClr val="00B050"/>
                </a:solidFill>
              </a:rPr>
              <a:t>सेंटीमीटर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मरुस्थल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प्रमुख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विशेषता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शुष्कता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मरुस्थल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सर्वत्र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बालू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विश्व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रेतीली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मरुस्थलो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बालुका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स्तूपो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साम्राज्य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यहां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वनस्पति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कटीली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झाड़ियां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कटीली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वृक्ष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मिलते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8457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D8A70-C877-C1DB-3ABA-5DC47560E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मरुस्थलो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प्रमुख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विशेषताएं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3F267D-6145-4C02-76A6-DABB498AE3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मरुस्थल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प्रमुख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लक्षण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अल्प</a:t>
            </a:r>
            <a:r>
              <a:rPr lang="en-GB" dirty="0">
                <a:solidFill>
                  <a:srgbClr val="00B050"/>
                </a:solidFill>
              </a:rPr>
              <a:t> , </a:t>
            </a:r>
            <a:r>
              <a:rPr lang="en-GB" dirty="0" err="1">
                <a:solidFill>
                  <a:srgbClr val="00B050"/>
                </a:solidFill>
              </a:rPr>
              <a:t>असामायिक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अनिश्चित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कभी-कभी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यहां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वर्षों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बूंद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नहीं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बरसती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किंतु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यहां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तापांतर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भौतिक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अपक्षय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क्रिया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अत्यंत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महत्वपूर्ण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मरुस्थल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वाष्पीकरण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क्रिया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बहुत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तीव्र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मरुस्थल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अल्प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वनस्पति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यहां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कटीली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झाड़ियां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छोटे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पेड़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पौधे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मरूद्यानों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खजूर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वृक्ष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उगते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मरुस्थलीय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धरातल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उजाड़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पथरीला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रेतीला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अत्यल्प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वनस्पति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8133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A1A89-6291-6D27-7CE2-D515C822B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मरुस्थलीकरण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503CDE-BBB8-CB19-8854-25AE8A9FA7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मरुस्थलीकरण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मरुस्थल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प्रक्रिया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जिसमें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शुष्क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प्रदेश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धीरे-धीरे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मरुस्थल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बदल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वनों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विनाश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बड़े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पैमाने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वातावरण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शुष्कता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बड़ी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मरुस्थलीकरण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उत्तरदाई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मरुस्थलीकरण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कारण</a:t>
            </a:r>
            <a:r>
              <a:rPr lang="en-GB" b="1" dirty="0">
                <a:solidFill>
                  <a:srgbClr val="FF0000"/>
                </a:solidFill>
              </a:rPr>
              <a:t>-</a:t>
            </a:r>
          </a:p>
          <a:p>
            <a:r>
              <a:rPr lang="en-GB" dirty="0" err="1">
                <a:solidFill>
                  <a:srgbClr val="00B050"/>
                </a:solidFill>
              </a:rPr>
              <a:t>पश्चिमी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तटों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ठंडी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धाराएं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बहती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अनुकूल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नहीं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मरुस्थलीय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प्रदेशों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वाष्पीकरण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क्योंकि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यहां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तापमान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आकाश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स्वच्छ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सूर्य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तेजी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चमकता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शिष्टता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भूमिगत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स्तर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मरुस्थलीकरण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उत्तरदाई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3586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13793-217C-392D-F121-05B766624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मरुस्थलो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वर्गीकरण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EEE0D7-6B95-4635-ACF1-D2C1CB24B7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वायुमंडलीय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दशा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स्थिति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आधार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पर</a:t>
            </a:r>
            <a:r>
              <a:rPr lang="en-GB" b="1" dirty="0">
                <a:solidFill>
                  <a:srgbClr val="0070C0"/>
                </a:solidFill>
              </a:rPr>
              <a:t>            </a:t>
            </a:r>
            <a:r>
              <a:rPr lang="en-GB" b="1" dirty="0" err="1">
                <a:solidFill>
                  <a:srgbClr val="0070C0"/>
                </a:solidFill>
              </a:rPr>
              <a:t>धरातलीय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संरचना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आधार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पर</a:t>
            </a:r>
            <a:endParaRPr lang="en-GB" b="1" dirty="0">
              <a:solidFill>
                <a:srgbClr val="0070C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निम्न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अक्षांशीय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मरुस्थलीय</a:t>
            </a:r>
            <a:r>
              <a:rPr lang="en-GB" dirty="0">
                <a:solidFill>
                  <a:srgbClr val="00B050"/>
                </a:solidFill>
              </a:rPr>
              <a:t>।                                </a:t>
            </a:r>
            <a:r>
              <a:rPr lang="en-GB" dirty="0" err="1">
                <a:solidFill>
                  <a:srgbClr val="00B050"/>
                </a:solidFill>
              </a:rPr>
              <a:t>रेतीला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मरुस्थल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मध्य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अक्षांशीय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मरुस्थल</a:t>
            </a:r>
            <a:r>
              <a:rPr lang="en-GB" dirty="0">
                <a:solidFill>
                  <a:srgbClr val="00B050"/>
                </a:solidFill>
              </a:rPr>
              <a:t>                                      </a:t>
            </a:r>
            <a:r>
              <a:rPr lang="en-GB" dirty="0" err="1">
                <a:solidFill>
                  <a:srgbClr val="00B050"/>
                </a:solidFill>
              </a:rPr>
              <a:t>पथरीला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मरुस्थल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ध्रुवीय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मरुस्थल</a:t>
            </a:r>
            <a:r>
              <a:rPr lang="en-GB" dirty="0">
                <a:solidFill>
                  <a:srgbClr val="00B050"/>
                </a:solidFill>
              </a:rPr>
              <a:t>।                                                  </a:t>
            </a:r>
            <a:r>
              <a:rPr lang="en-GB" dirty="0" err="1">
                <a:solidFill>
                  <a:srgbClr val="00B050"/>
                </a:solidFill>
              </a:rPr>
              <a:t>चट्टानी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मरुस्थल</a:t>
            </a:r>
            <a:endParaRPr lang="en-GB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शुष्कता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आधार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पर</a:t>
            </a:r>
            <a:r>
              <a:rPr lang="en-GB" b="1" dirty="0">
                <a:solidFill>
                  <a:srgbClr val="0070C0"/>
                </a:solidFill>
              </a:rPr>
              <a:t>          </a:t>
            </a:r>
            <a:r>
              <a:rPr lang="en-GB" b="1" dirty="0">
                <a:solidFill>
                  <a:srgbClr val="00B050"/>
                </a:solidFill>
              </a:rPr>
              <a:t>                               </a:t>
            </a:r>
            <a:r>
              <a:rPr lang="en-GB" dirty="0" err="1">
                <a:solidFill>
                  <a:srgbClr val="00B050"/>
                </a:solidFill>
              </a:rPr>
              <a:t>चट्टानी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शीर्ष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मरुस्थल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शुष्क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मरुस्थल</a:t>
            </a:r>
            <a:r>
              <a:rPr lang="en-GB" dirty="0">
                <a:solidFill>
                  <a:srgbClr val="00B050"/>
                </a:solidFill>
              </a:rPr>
              <a:t>                                                   </a:t>
            </a:r>
            <a:r>
              <a:rPr lang="en-GB" dirty="0" err="1">
                <a:solidFill>
                  <a:srgbClr val="00B050"/>
                </a:solidFill>
              </a:rPr>
              <a:t>विदरित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पठारी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मरुस्थल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अर्ध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शुष्क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मरुस्थल</a:t>
            </a:r>
            <a:endParaRPr lang="en-GB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GB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GB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415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2102B-46D2-E54F-CEEE-F28156448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मरुस्थलो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उपयोगिता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007B6F-C17D-4342-411E-0CCBCF21FE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मरुस्थलो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निर्जन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बलुआयुक्त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भूमि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विस्तार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यहां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निर्वाह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अत्यधिक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कठिन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फिर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इनकी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उपयोगिता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प्राचीन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मरुस्थल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स्थानों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पेट्रोलियम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सोना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चांदी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तांबा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शीरा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बोरिक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एसिड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आदि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प्राप्त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भारत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थार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मरुस्थल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बीकानेर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जिप्सम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लिग्नाइट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कोयला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जोधपुर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संगमरमर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मुल्तानी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मिट्टी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मिलती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जैसलमेर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पेट्रोलियम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गैस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भंडार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अब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मरुस्थलीय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प्रदेशों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खनिजों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दृष्टि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उपयोगिता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बढ़ती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मरुस्थलीय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अणुशक्ति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खनिज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मिलते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1648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2A2A9-5D5E-38B9-CCEE-0AD1A5BA4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भारत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थार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मरुस्थल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7D9B1-0793-9D2C-F4BD-25EBBDCD50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राजस्थान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उत्तरी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पश्चिमी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मुख्यता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रेतीला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यही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थार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मरुस्थल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कहलाता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प्राया</a:t>
            </a:r>
            <a:r>
              <a:rPr lang="en-GB" dirty="0">
                <a:solidFill>
                  <a:srgbClr val="00B050"/>
                </a:solidFill>
              </a:rPr>
              <a:t>: 650 </a:t>
            </a:r>
            <a:r>
              <a:rPr lang="en-GB" dirty="0" err="1">
                <a:solidFill>
                  <a:srgbClr val="00B050"/>
                </a:solidFill>
              </a:rPr>
              <a:t>किलोमीटर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लंबा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360 </a:t>
            </a:r>
            <a:r>
              <a:rPr lang="en-GB" dirty="0" err="1">
                <a:solidFill>
                  <a:srgbClr val="00B050"/>
                </a:solidFill>
              </a:rPr>
              <a:t>किलोमीटर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चौड़ा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यहां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रेत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टीलों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स्थिति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पवनों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दिशा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लंबवत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दक्षिणी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यहां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बहुत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तेज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आंधियां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चलती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किंतु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कुछ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ऐसे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टीले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वायु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प्रवाह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समांतर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वायु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टीलो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ढाल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पवनो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रुख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ओर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लंबा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सरल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लहरदार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किंतु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दूसरी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ओर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इनका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ढाल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खड़ा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अत्यधिक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शुष्कता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मुख्य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2988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0E51F-6BA3-E678-388D-3515A5C54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थार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मरुस्थल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विस्तार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उत्पन्न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समस्याएं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8385C-51E3-2066-0548-8ED700A0C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थार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मरुस्थल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विस्तार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अनेकानेक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समस्याएं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यहां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पहले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वनस्पति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बहुत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अनियंत्रित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पशु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अतः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वनस्पति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विहीन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जिससे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जलाऊ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लकड़ी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अभाव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यहां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चारागाह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संकुचित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क्योंकि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ओर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रेत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टीलों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विस्तार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यहां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वर्षा</a:t>
            </a:r>
            <a:r>
              <a:rPr lang="en-GB" dirty="0">
                <a:solidFill>
                  <a:srgbClr val="00B050"/>
                </a:solidFill>
              </a:rPr>
              <a:t> न </a:t>
            </a:r>
            <a:r>
              <a:rPr lang="en-GB" dirty="0" err="1">
                <a:solidFill>
                  <a:srgbClr val="00B050"/>
                </a:solidFill>
              </a:rPr>
              <a:t>होने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सूखा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जिससे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अकाल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स्थिति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निर्मित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यहां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जिससे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भूमिगत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स्तर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गिरावट</a:t>
            </a:r>
            <a:r>
              <a:rPr lang="en-GB" dirty="0">
                <a:solidFill>
                  <a:srgbClr val="00B050"/>
                </a:solidFill>
              </a:rPr>
              <a:t> आ </a:t>
            </a:r>
            <a:r>
              <a:rPr lang="en-GB" dirty="0" err="1">
                <a:solidFill>
                  <a:srgbClr val="00B050"/>
                </a:solidFill>
              </a:rPr>
              <a:t>रही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भूमिगत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जलस्तर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नीचे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कुओ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नहीं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मिलता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भूमि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बंजर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होती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यहां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चलने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पवने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तेज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थोड़ी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वर्षा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मृदा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अपरदन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335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6507B-DFD0-8D68-66D8-AD7687969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मरुस्थल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प्रसार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पर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नियंत्रण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उपाय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685A18-BE6E-8BCF-A4FA-6AD5C33186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B050"/>
                </a:solidFill>
              </a:rPr>
              <a:t>राजस्थान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अनियंत्रित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पशु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पशु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संख्या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वृद्धि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आवश्यक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अनियंत्रित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पशु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रोक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जाए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मृदा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अपरदन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रोकने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वृक्षारोपण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आवश्यक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हवा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प्रवाह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मार्ग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अवरोधक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बनाए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जाएं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जिससे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साथ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रेत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उड़कर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आए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मरुस्थल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पूरब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ओर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विस्तार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रोकने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अरावली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पर्वत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समांतर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चौड़ी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पट्टी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वृक्षों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विस्तार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जाए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राजस्थान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वनस्पतियों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जलाऊ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लकड़ी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प्रयुक्त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अतः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इनके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स्थान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वैकल्पिक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व्यवस्था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द्वारा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वृक्षों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बचाया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0880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F45BE-D829-866A-93B0-1119AE7AD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पर्यावरणीय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प्रदूषण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CDA6B-637C-99E8-69FF-E2D0ED13CE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प्रदूषण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परिभाषा</a:t>
            </a:r>
            <a:r>
              <a:rPr lang="en-GB" b="1" dirty="0">
                <a:solidFill>
                  <a:srgbClr val="FF0000"/>
                </a:solidFill>
              </a:rPr>
              <a:t>- </a:t>
            </a:r>
            <a:r>
              <a:rPr lang="en-GB" b="1" dirty="0">
                <a:solidFill>
                  <a:srgbClr val="00B050"/>
                </a:solidFill>
              </a:rPr>
              <a:t>“</a:t>
            </a:r>
            <a:r>
              <a:rPr lang="en-GB" dirty="0" err="1">
                <a:solidFill>
                  <a:srgbClr val="00B050"/>
                </a:solidFill>
              </a:rPr>
              <a:t>जब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वायु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मृदा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भौतिक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रासायनिक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जैविक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क्रियाओं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असंतुलित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अवांछनीय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परिवर्तनों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द्वारा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हानिकारक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धारियों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मानवों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पड़ता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उसे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प्रदूषण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कारक</a:t>
            </a:r>
            <a:endParaRPr lang="en-GB" b="1" dirty="0">
              <a:solidFill>
                <a:srgbClr val="0070C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घरेलू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गंदगी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कल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कारखाने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ऑटोमोबाइल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ज्वलन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कीटनाशक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रेडियोधर्मी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पदार्थ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4830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EE147-8C7D-C994-2646-C31FAAD0B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प्रदूषक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EFAD65-9368-F013-6FCA-F31BE5F94F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प्रदूषक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तत्व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असंतुलन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सहायक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मानव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जनित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समस्त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औद्योगिक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पदार्थ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किंतु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द्वारा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वस्तुओं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b="1" dirty="0" err="1">
                <a:solidFill>
                  <a:srgbClr val="0070C0"/>
                </a:solidFill>
              </a:rPr>
              <a:t>उत्पत्ति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स्त्रोत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आधार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पर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प्रदूषको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को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दो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भागों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में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विभाजित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किया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जाता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है</a:t>
            </a:r>
            <a:r>
              <a:rPr lang="en-GB" b="1" dirty="0">
                <a:solidFill>
                  <a:srgbClr val="0070C0"/>
                </a:solidFill>
              </a:rPr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प्राकृतिक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प्रदूषक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मानवीय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प्रदूषक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पारिस्थितिकी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तंत्र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आधार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पर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इन्हें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दो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भागों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में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बांटा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जा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सकता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है</a:t>
            </a:r>
            <a:r>
              <a:rPr lang="en-GB" b="1" dirty="0">
                <a:solidFill>
                  <a:srgbClr val="FF0000"/>
                </a:solidFill>
              </a:rPr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निम्नीकरण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प्रदूषक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अनिम्नीकरण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9566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EC2F7-FE10-35A9-9DBD-A30BD21B5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प्रदूषण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प्रकार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8AB375-B488-7413-E0A3-35D1164F3F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प्रदूषणो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को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विभिन्न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आधारों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पर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वर्गीकृत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किया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जा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सकता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है</a:t>
            </a:r>
            <a:r>
              <a:rPr lang="en-GB" b="1" dirty="0">
                <a:solidFill>
                  <a:srgbClr val="0070C0"/>
                </a:solidFill>
              </a:rPr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आधार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साधन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आधार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क्षेत्र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स्त्रोत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आधार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7968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3F152-B114-5AE7-A263-DF25AE66C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वायु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प्रदूषण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034F56-0FBA-0251-545F-F8C8955E1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वायुमंडल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विद्यमान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विभिन्न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गैसे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निश्चित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मात्रा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अनुपात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शुद्ध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वायु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गैसे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निश्चित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अनुपात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मिलते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किंतु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इनके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व्यवस्था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परिवर्तन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प्रारंभ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वायुमंडल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विद्यमान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विभिन्न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गैसों</a:t>
            </a:r>
            <a:r>
              <a:rPr lang="en-GB" dirty="0">
                <a:solidFill>
                  <a:srgbClr val="00B050"/>
                </a:solidFill>
              </a:rPr>
              <a:t> ,</a:t>
            </a:r>
            <a:r>
              <a:rPr lang="en-GB" dirty="0" err="1">
                <a:solidFill>
                  <a:srgbClr val="00B050"/>
                </a:solidFill>
              </a:rPr>
              <a:t>जलवाष्प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धूल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कणों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अनुपात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जब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किन्हीं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बदलने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कुछ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कणीय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पदार्थ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वायु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तब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वायु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प्रदूषण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वायु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प्रदूषण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तत्व-</a:t>
            </a:r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तत्वों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प्रमुख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कणीय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पदार्थ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नाइट्रोजन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ऑक्साइड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सल्फर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डाइऑक्साइड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कार्बन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मोनोऑक्साइड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आदि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074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CAA17-3585-F80B-C2DF-912698009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प्रदूषण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स्त्रोत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A9C56-32B6-B84B-D2B1-5E2ABBCDE1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प्राकृतिक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स्त्रोत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मानवीय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स्रोत</a:t>
            </a:r>
            <a:endParaRPr lang="en-GB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प्रदूषण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दुष्प्रभाव</a:t>
            </a:r>
            <a:endParaRPr lang="en-GB" b="1" dirty="0">
              <a:solidFill>
                <a:srgbClr val="0070C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मानव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जीव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जंतुओं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वनस्पति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वायुमंडल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भवनों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902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A2E54-CDC4-4675-50AD-E5D75D7B3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वायु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प्रदूषण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नियंत्रण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उपाय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C6B31C-9E1D-897A-D0F7-2D33BB760E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B050"/>
                </a:solidFill>
              </a:rPr>
              <a:t>घरों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ऐसे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ईधनो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जलाया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दुआ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थे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ईंधन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पहले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उसका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शोधन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चाहिए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वाहनों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सीसा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पेट्रोल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उपलब्ध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कराया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क्योंकि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परिणाम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अच्छे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उद्योगों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उन्नत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प्रौद्योगिकी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प्रणालियों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चाहिए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उद्योगों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चिमनीओ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निर्धारित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मापदंडों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अनुसार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रखा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चाहिए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रासायनिक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उर्वरकों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स्थान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जैविक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खादों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चाहिए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परमाणु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बिजली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रेडियोधर्मी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विकिरण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रिसाव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रोकने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पर्याप्त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प्रबंध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चाहिए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5289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D0C4C-B0A1-26FF-6F1E-07A5305FF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अम्ल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वर्षा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55F35C-FA0F-CE23-4627-86CB016F41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वर्षा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अम्लता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उपस्थिति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अम्ल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कहलाती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कोरमण्डी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अनुसार</a:t>
            </a:r>
            <a:r>
              <a:rPr lang="en-GB" b="1" dirty="0">
                <a:solidFill>
                  <a:srgbClr val="FF0000"/>
                </a:solidFill>
              </a:rPr>
              <a:t>, </a:t>
            </a:r>
            <a:r>
              <a:rPr lang="en-GB" b="1" dirty="0">
                <a:solidFill>
                  <a:srgbClr val="00B050"/>
                </a:solidFill>
              </a:rPr>
              <a:t>“</a:t>
            </a:r>
            <a:r>
              <a:rPr lang="en-GB" dirty="0" err="1">
                <a:solidFill>
                  <a:srgbClr val="00B050"/>
                </a:solidFill>
              </a:rPr>
              <a:t>वर्षण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हिमपात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तुषारापात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कोहरा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आदि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अम्ल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मात्रा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अम्ल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।”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अम्ल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वर्षा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स्त्रोत-</a:t>
            </a:r>
            <a:r>
              <a:rPr lang="en-GB" dirty="0" err="1">
                <a:solidFill>
                  <a:srgbClr val="00B050"/>
                </a:solidFill>
              </a:rPr>
              <a:t>वर्षा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अम्लीयता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प्रमुख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सल्फर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डाइऑक्साइड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गैस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गैस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प्रमुखता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कोयला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पेट्रोलियम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चालित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संयंत्रों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निकलती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r>
              <a:rPr lang="en-GB" b="1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वायुमंडल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विद्यमान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सल्फर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डाइऑक्साइड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गैस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सूर्य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प्रकाश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सांद्रता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क्रिया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सल्फ्यूरिक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अम्ल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बदलती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हवा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अमोनिया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गैस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उपस्थिति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क्रिया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कुछ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अम्ल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अमोनियम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सल्फेट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बदल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रसायन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वाष्प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मिलकर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साथ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धरातल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गिरते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अम्ल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7882257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196B0-2BA2-08EF-55DA-2FC5D34E4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अम्ल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वर्षा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क्षेत्र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9F9218-9436-2283-434D-9337F3927D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अम्ल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सर्वाधिक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उन्हीं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देखने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मिलता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जहां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औद्योगिकरण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हुआ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क्योंकि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उद्योगों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निकलने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धुएं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साथ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गैसे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निकलती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वायुमंडल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पहुंच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औद्योगिक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हजारों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किलोमीटर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दूर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देखा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अरब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सागर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बंगाल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खाड़ी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विद्यमान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विशाल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धुन्ध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विषुवत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रेखा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ओर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बढ़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स्पष्ट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अम्लीय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विकसित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औद्योगिक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राष्ट्रों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सीमित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नहीं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प्रकोप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चपेट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1675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388DB-1F1B-9091-858E-764BEF593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अम्ल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वर्षा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प्रभाव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7EC5B-574F-16F2-F0BF-B9F5452D1A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अम्ल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वर्षा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प्रभावों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को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निम्नांकित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रूपों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में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समझा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जा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सकता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है</a:t>
            </a:r>
            <a:r>
              <a:rPr lang="en-GB" b="1" dirty="0">
                <a:solidFill>
                  <a:srgbClr val="FF0000"/>
                </a:solidFill>
              </a:rPr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संपदा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फसलों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जलीय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जंतुओं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भौतिक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पदार्थों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endParaRPr lang="en-GB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अम्ल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वर्षा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नियंत्रण-</a:t>
            </a:r>
            <a:r>
              <a:rPr lang="en-GB" dirty="0" err="1">
                <a:solidFill>
                  <a:srgbClr val="00B050"/>
                </a:solidFill>
              </a:rPr>
              <a:t>अम्ल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जैसी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भयानक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समस्या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निपटने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विभिन्न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शोध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सेमिनार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सम्मेलन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संधिया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कम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गंध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युक्त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कोयला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संयंत्रों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ईंधन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प्रक्रिया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नियंत्रित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नाइट्रिक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ऑक्साइड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नाइट्रोजन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ऑक्साइड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द्वारा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नाइट्रोजन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अमोनिया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बदलकर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9262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363E8-4B03-0337-16F3-A51864450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जल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प्रदूषण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1A4F2E-94CB-173D-712F-D716AE6752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गुणों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जब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मानवीय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कुछ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परिवर्तन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जीवनदायिनी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शक्ति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हानिकारक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विश्व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स्वास्थ्य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संगठन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अनुसार</a:t>
            </a:r>
            <a:r>
              <a:rPr lang="en-GB" dirty="0">
                <a:solidFill>
                  <a:srgbClr val="00B050"/>
                </a:solidFill>
              </a:rPr>
              <a:t>, “</a:t>
            </a:r>
            <a:r>
              <a:rPr lang="en-GB" dirty="0" err="1">
                <a:solidFill>
                  <a:srgbClr val="00B050"/>
                </a:solidFill>
              </a:rPr>
              <a:t>प्राकृतिक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स्रोतों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अवांछित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बाहरी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पदार्थों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दूषित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विषाक्तता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सामान्य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स्तर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ऑक्सीजन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जीवो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हानिकारक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संक्रामक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रोगों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फैलाने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सहायक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जल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प्रदूषक-</a:t>
            </a:r>
            <a:r>
              <a:rPr lang="en-GB" dirty="0" err="1">
                <a:solidFill>
                  <a:srgbClr val="00B050"/>
                </a:solidFill>
              </a:rPr>
              <a:t>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ऐसे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सूक्ष्म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पदार्थ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भारी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तत्व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अपशिष्ट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गुणवत्ता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परिवर्तित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उन्हें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वर्गों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विभाजित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-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कार्बनिक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तत्व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अकार्बनिक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तत्व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9774190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6DF0C-B214-7506-8093-EAB48BE1E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जल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प्रदूषण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स्रोत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CC1CA8-97F8-033F-8190-127290F2D9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B050"/>
                </a:solidFill>
              </a:rPr>
              <a:t>घरेलू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कचरा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औद्योगिक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कचरा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कृषि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जनित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प्रदूषक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तापीय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अपशिष्ट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परमाणु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विस्फोट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खदानों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व्यर्थ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तेल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वाहक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जहाज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वर्षा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बढ़ती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अम्लीयता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690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5A3B3-C821-003E-3401-07948E2F6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जल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प्रदूषण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प्रकार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55EFB-6BBA-6B6C-1C1B-78A85AC2C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B050"/>
                </a:solidFill>
              </a:rPr>
              <a:t>भौतिक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रासायनिक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जैविक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endParaRPr lang="en-GB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जल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प्रदूषण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प्रभाव</a:t>
            </a:r>
            <a:endParaRPr lang="en-GB" b="1" dirty="0">
              <a:solidFill>
                <a:srgbClr val="0070C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मानव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वनस्पति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जंतुओं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583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7F7AF-B549-1FF5-96B3-7E5D0C169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जल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प्रदूषण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नियंत्रण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उपाय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8FEFE-5D5E-ABE6-D341-E4376ED04A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B050"/>
                </a:solidFill>
              </a:rPr>
              <a:t>नगरों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गंदगी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सीधे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आसपास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स्रोतों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नहीं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मिलने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चाहिए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सीवेज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सीधे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नदियों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नहीं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मिलने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चाहिए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औद्योगिक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निकले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अपशिष्ट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बिना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शोधित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स्त्रोतों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नहीं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मिलने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चाहिए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कूड़ा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करकट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निपटाने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उत्तम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व्यवस्था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जाए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खेतों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रासायनिक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उर्वरकों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स्थान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जैविक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खादों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ध्यान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चाहिए</a:t>
            </a:r>
            <a:endParaRPr lang="en-GB" dirty="0">
              <a:solidFill>
                <a:srgbClr val="00B050"/>
              </a:solidFill>
            </a:endParaRPr>
          </a:p>
          <a:p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9852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E2922-62D7-D9CF-1893-320874B99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ठोस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अपशिष्ट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प्रदूषण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0CC38-4CC1-9550-9B18-0BBCA4260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ठोस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अपशिष्ट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पदार्थ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बाद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बेकार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पड़े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यथा-प्लास्टिक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टिन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डिब्बे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प्लास्टिक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लोहे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सामान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बोतल</a:t>
            </a:r>
            <a:r>
              <a:rPr lang="en-GB" dirty="0">
                <a:solidFill>
                  <a:srgbClr val="00B050"/>
                </a:solidFill>
              </a:rPr>
              <a:t> व </a:t>
            </a:r>
            <a:r>
              <a:rPr lang="en-GB" dirty="0" err="1">
                <a:solidFill>
                  <a:srgbClr val="00B050"/>
                </a:solidFill>
              </a:rPr>
              <a:t>अन्य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कांच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टुकड़े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बेकार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कागज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समाचार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पत्र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पत्रिकाएं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भवन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निर्माण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सामग्री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खराब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हुए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खाद्य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पदार्थ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पॉलिथीन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घरेलू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कूड़ा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करकट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आदि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ठोस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अपशिष्ट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प्रकार</a:t>
            </a:r>
            <a:r>
              <a:rPr lang="en-GB" b="1" dirty="0">
                <a:solidFill>
                  <a:srgbClr val="0070C0"/>
                </a:solidFill>
              </a:rPr>
              <a:t>-</a:t>
            </a:r>
          </a:p>
          <a:p>
            <a:r>
              <a:rPr lang="en-GB" dirty="0" err="1">
                <a:solidFill>
                  <a:srgbClr val="00B050"/>
                </a:solidFill>
              </a:rPr>
              <a:t>खनन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अपशिष्ट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पैकिंग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अपशिष्ट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औद्योगिक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अपशिष्ट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मानव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अपशिष्ट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कृषि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अपशिष्ट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जानवरों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अपशिष्ट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नगरपालिका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अपशिष्ट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7621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DD2CF-4087-9222-FD94-1DEE5DE1E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ध्वनि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प्रदूषण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221C2C-7A14-6D79-F60D-1108C53439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राय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अनुसार</a:t>
            </a:r>
            <a:r>
              <a:rPr lang="en-GB" dirty="0">
                <a:solidFill>
                  <a:srgbClr val="00B050"/>
                </a:solidFill>
              </a:rPr>
              <a:t>, “</a:t>
            </a:r>
            <a:r>
              <a:rPr lang="en-GB" dirty="0" err="1">
                <a:solidFill>
                  <a:srgbClr val="00B050"/>
                </a:solidFill>
              </a:rPr>
              <a:t>अनिच्छित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ध्वनि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मानवीय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सुविधा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स्वास्थ्य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गतिशीलता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व्यवधान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उसे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ध्वनि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।”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वातावरण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माध्यम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द्वारा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सामान्य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अधिक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ध्वनि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ध्वनि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ध्वनि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प्रदूषण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का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मापन-</a:t>
            </a:r>
            <a:r>
              <a:rPr lang="en-GB" dirty="0" err="1">
                <a:solidFill>
                  <a:srgbClr val="00B050"/>
                </a:solidFill>
              </a:rPr>
              <a:t>ध्वनि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तीव्रता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नापने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इकाई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बेल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कहलाती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प्रसिद्ध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वैज्ञानिक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ग्राहम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बेल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नाम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विख्यात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बेल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दसवां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डेसीबल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डेसीबल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मापक</a:t>
            </a:r>
            <a:r>
              <a:rPr lang="en-GB" dirty="0">
                <a:solidFill>
                  <a:srgbClr val="00B050"/>
                </a:solidFill>
              </a:rPr>
              <a:t> 0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प्रारंभ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स्तर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जहां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ध्वनि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सुनाई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प्रारंभ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ध्वनि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प्रदूषण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स्रोत</a:t>
            </a:r>
            <a:r>
              <a:rPr lang="en-GB" b="1" dirty="0">
                <a:solidFill>
                  <a:srgbClr val="0070C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दो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प्राकृतिक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मानवीय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स्रोत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4468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607FB-F2E4-8972-8541-A02901B73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ध्वनि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प्रदूषण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प्रभाव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2BD8F9-33E1-E8F6-426F-CD601F78BD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B050"/>
                </a:solidFill>
              </a:rPr>
              <a:t>अप्रत्याशित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ध्वनि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निंद्रा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व्यवधान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पड़ता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ध्वनि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बहरापन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बढ़ता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ध्वनि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मनोवैज्ञानिक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पढ़ते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ध्वनि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हृदय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ध्वनि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वन्यजीवों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प्रजनन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क्षमता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ध्वनि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गर्भस्थ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शिशुओं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मृत्यु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ध्वनि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पहले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बूढ़े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0487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06E95-C9EB-AE46-86CF-E8DDED448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ध्वनि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प्रदूषण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नियंत्रण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D56CE-9373-320F-8DF5-E8691301DF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कारखानों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ध्वनि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मशीनों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साइलेंसर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लगाए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उनमें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साइलेंसर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लगवाए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जाएं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मशीनों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उचित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रखरखाव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रखने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उनसे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ध्वनि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वेल्डिंग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ध्वनि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रिवेटिंग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प्रचलन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यातायात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कानून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व्यवस्था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द्वारा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वाहनों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ध्वनि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सड़कों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किनारे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पेड़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चाहिए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क्योंकि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ध्वनि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सोख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लेते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ध्वनि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दुष्परिणामों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सामान्य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बताना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चाहिए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2760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A3B85-9775-1F00-D9E9-B76C1EA1B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मिट्टी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प्रदूषण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2ADB7-8A01-5B94-6714-02E6598AC5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जब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मिट्टी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कुछ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ऐसे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तत्व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जाएं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उसके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हानिकारक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मिट्टी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कोई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ऐसा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पदार्थ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चाहे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सजातीय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विजातीय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मृदा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तंत्र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मिलकर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भूमि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उत्पादकता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मिट्टी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प्रदूषको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स्थिति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मिट्टी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0070C0"/>
                </a:solidFill>
              </a:rPr>
              <a:t>मिट्टी</a:t>
            </a:r>
            <a:r>
              <a:rPr lang="en-GB" b="1" dirty="0">
                <a:solidFill>
                  <a:srgbClr val="0070C0"/>
                </a:solidFill>
              </a:rPr>
              <a:t> (</a:t>
            </a:r>
            <a:r>
              <a:rPr lang="en-GB" b="1" dirty="0" err="1">
                <a:solidFill>
                  <a:srgbClr val="0070C0"/>
                </a:solidFill>
              </a:rPr>
              <a:t>मृदा</a:t>
            </a:r>
            <a:r>
              <a:rPr lang="en-GB" b="1" dirty="0">
                <a:solidFill>
                  <a:srgbClr val="0070C0"/>
                </a:solidFill>
              </a:rPr>
              <a:t>) </a:t>
            </a:r>
            <a:r>
              <a:rPr lang="en-GB" b="1" dirty="0" err="1">
                <a:solidFill>
                  <a:srgbClr val="0070C0"/>
                </a:solidFill>
              </a:rPr>
              <a:t>अपरदन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के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स्त्रोत</a:t>
            </a:r>
            <a:r>
              <a:rPr lang="en-GB" b="1" dirty="0">
                <a:solidFill>
                  <a:srgbClr val="0070C0"/>
                </a:solidFill>
              </a:rPr>
              <a:t>-</a:t>
            </a:r>
          </a:p>
          <a:p>
            <a:r>
              <a:rPr lang="en-GB" dirty="0" err="1">
                <a:solidFill>
                  <a:srgbClr val="00B050"/>
                </a:solidFill>
              </a:rPr>
              <a:t>औद्योगिक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कचरा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नगर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पालिका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कचरा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कृषि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जन्य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कचरा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प्लास्टिक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घरेलू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कचरा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0416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1A2AE-075C-18A2-AA1E-1355E0068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मृदा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प्रदूषण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प्रभाव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18AE7-6D90-F576-288A-8553303921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प्रदषित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मिट्टी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मानव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जैव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जगत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बहुत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पड़ता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मिट्टियों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गुणवत्ता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कमी</a:t>
            </a:r>
            <a:r>
              <a:rPr lang="en-GB" dirty="0">
                <a:solidFill>
                  <a:srgbClr val="00B050"/>
                </a:solidFill>
              </a:rPr>
              <a:t> आ </a:t>
            </a:r>
            <a:r>
              <a:rPr lang="en-GB" dirty="0" err="1">
                <a:solidFill>
                  <a:srgbClr val="00B050"/>
                </a:solidFill>
              </a:rPr>
              <a:t>जाती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जिससे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उत्पादकता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कमी</a:t>
            </a:r>
            <a:r>
              <a:rPr lang="en-GB" dirty="0">
                <a:solidFill>
                  <a:srgbClr val="00B050"/>
                </a:solidFill>
              </a:rPr>
              <a:t> आ </a:t>
            </a:r>
            <a:r>
              <a:rPr lang="en-GB" dirty="0" err="1">
                <a:solidFill>
                  <a:srgbClr val="00B050"/>
                </a:solidFill>
              </a:rPr>
              <a:t>जाती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जिसका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संपूर्ण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जगत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पड़ता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मृदा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प्रदूषण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नियंत्रण</a:t>
            </a:r>
            <a:r>
              <a:rPr lang="en-GB" b="1" dirty="0">
                <a:solidFill>
                  <a:srgbClr val="FF0000"/>
                </a:solidFill>
              </a:rPr>
              <a:t>-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मृदा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अपरदन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रोकने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प्रयास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चाहिए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रासायनिक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उर्वरक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कीटनाशक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विवेकपूर्ण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ढंग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चाहिए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कीटनाश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ऐसी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दवाइयों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चाहिए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जिनसे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मानव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हानिकारक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पड़े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घरों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अपशिष्टों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उचित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ढंग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नष्ट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चाहिए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यदि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संभव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स्रोतों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नहीं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मिलने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चाहिए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9363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1093E-E452-5AF2-F4F9-042F2EDE9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रेडियोधर्मी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प्रदूषण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6F678-3BC7-3EAA-D3E7-D821E4A08F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विभिन्न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क्षेत्रों-औद्योगिक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संस्थानों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विभिन्न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स्वास्थ्य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संबंधी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समस्याओं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उपचार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आणविक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विद्युत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गृह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सैनिक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उद्देश्यों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पूर्ति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आदि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आणविक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पदार्थों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उपयोग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विशेष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महत्व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परमाणु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विस्फोटों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विभिन्न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किरणों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माध्यम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रेडियोधर्मी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तत्व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निकलकर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वायुमंडल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अणु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विस्फोट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विभिन्न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केंद्रों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माध्यम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रेडियोधर्मी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तत्व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निकलकर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वायुमंडल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हैं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अनु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विस्फोट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आणविक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शक्ति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ग्रहों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विभिन्न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आइसोटोप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द्वारा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वायुमंडल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अल्फा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बीटा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गामा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किरणों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आणविक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विकिरण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वायुमंडल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रेडियोधर्मी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पदार्थों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ताप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वृद्धि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जिसका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प्रभाव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जैव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जगत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पड़ता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2835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4CA62-0DB1-B5E1-3765-306B99E22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रेडियोधर्मी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प्रदूषण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नियंत्रण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70093F-2D60-8297-0CF4-A12F796B13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B050"/>
                </a:solidFill>
              </a:rPr>
              <a:t>सीवेज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उपचार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द्वारा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निम्न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प्रकार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विभिन्न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भागों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परमाणु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विस्फोटों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रोक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चाहिए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घरों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निकलने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गंदे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स्रोतों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नहीं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मिलने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चाहिए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कीटनाशक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दवाइयों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छिड़काव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कुछ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प्रतिबंध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चाहिए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r>
              <a:rPr lang="en-GB" dirty="0" err="1">
                <a:solidFill>
                  <a:srgbClr val="00B050"/>
                </a:solidFill>
              </a:rPr>
              <a:t>आणविक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ऊर्जा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केंद्रों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ताप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युक्त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पैदा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सूक्ष्म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तत्व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वाले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</a:t>
            </a:r>
            <a:r>
              <a:rPr lang="en-GB" dirty="0">
                <a:solidFill>
                  <a:srgbClr val="00B050"/>
                </a:solidFill>
              </a:rPr>
              <a:t>‌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नदियों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सागरों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नहीं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मिलने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चाहिए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endParaRPr lang="en-GB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571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40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UNIT-III</vt:lpstr>
      <vt:lpstr>वन विनाश के कारण</vt:lpstr>
      <vt:lpstr>वन विनाश का प्रभाव</vt:lpstr>
      <vt:lpstr>वन विनाश को रोकने के उपाय</vt:lpstr>
      <vt:lpstr>वन नीति एवं कानून</vt:lpstr>
      <vt:lpstr>मृदा अपरदन एवं मृदा क्षय</vt:lpstr>
      <vt:lpstr>मृदा अपरदन के कारण</vt:lpstr>
      <vt:lpstr>मृदा अपरदन का प्रभाव</vt:lpstr>
      <vt:lpstr>भारत में मृदा अपरदन</vt:lpstr>
      <vt:lpstr>मृदा अपरदन का नियंत्रण</vt:lpstr>
      <vt:lpstr>मृदा क्षय</vt:lpstr>
      <vt:lpstr>मरुस्थलीकरण</vt:lpstr>
      <vt:lpstr>मरुस्थलो की प्रमुख विशेषताएं</vt:lpstr>
      <vt:lpstr>मरुस्थलीकरण</vt:lpstr>
      <vt:lpstr>मरुस्थलो का वर्गीकरण</vt:lpstr>
      <vt:lpstr>मरुस्थलो की उपयोगिता</vt:lpstr>
      <vt:lpstr>भारत का थार मरुस्थल</vt:lpstr>
      <vt:lpstr>थार मरुस्थल के विस्तार से उत्पन्न समस्याएं</vt:lpstr>
      <vt:lpstr>मरुस्थल प्रसार पर नियंत्रण के उपाय</vt:lpstr>
      <vt:lpstr>पर्यावरणीय प्रदूषण</vt:lpstr>
      <vt:lpstr>प्रदूषक</vt:lpstr>
      <vt:lpstr>प्रदूषण के प्रकार</vt:lpstr>
      <vt:lpstr>वायु प्रदूषण</vt:lpstr>
      <vt:lpstr>प्रदूषण के स्त्रोत</vt:lpstr>
      <vt:lpstr>वायु प्रदूषण नियंत्रण के उपाय</vt:lpstr>
      <vt:lpstr>अम्ल वर्षा</vt:lpstr>
      <vt:lpstr>अम्ल वर्षा के क्षेत्र </vt:lpstr>
      <vt:lpstr>अम्ल वर्षा का प्रभाव</vt:lpstr>
      <vt:lpstr>जल प्रदूषण</vt:lpstr>
      <vt:lpstr>जल प्रदूषण के स्रोत</vt:lpstr>
      <vt:lpstr>जल प्रदूषण के प्रकार</vt:lpstr>
      <vt:lpstr>जल प्रदूषण नियंत्रण के उपाय</vt:lpstr>
      <vt:lpstr>ठोस अपशिष्ट प्रदूषण</vt:lpstr>
      <vt:lpstr>ध्वनि प्रदूषण</vt:lpstr>
      <vt:lpstr>ध्वनि प्रदूषण का प्रभाव</vt:lpstr>
      <vt:lpstr>ध्वनि प्रदूषण नियंत्रण</vt:lpstr>
      <vt:lpstr>मिट्टी प्रदूषण</vt:lpstr>
      <vt:lpstr>मृदा प्रदूषण के प्रभाव</vt:lpstr>
      <vt:lpstr>रेडियोधर्मी प्रदूषण</vt:lpstr>
      <vt:lpstr>रेडियोधर्मी प्रदूषण नियंत्रण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UNIT-III</dc:title>
  <dc:creator>916393705704</dc:creator>
  <cp:lastModifiedBy>916393705704</cp:lastModifiedBy>
  <cp:revision>8</cp:revision>
  <dcterms:created xsi:type="dcterms:W3CDTF">2022-10-28T07:18:57Z</dcterms:created>
  <dcterms:modified xsi:type="dcterms:W3CDTF">2022-11-12T10:37:38Z</dcterms:modified>
</cp:coreProperties>
</file>