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96" r:id="rId1"/>
  </p:sldMasterIdLst>
  <p:notesMasterIdLst>
    <p:notesMasterId r:id="rId2"/>
  </p:notesMasterIdLst>
  <p:sldIdLst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0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0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1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6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7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9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9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3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ctrTitle"/>
          </p:nvPr>
        </p:nvSpPr>
        <p:spPr>
          <a:xfrm>
            <a:off x="685800" y="1213028"/>
            <a:ext cx="2597119" cy="736178"/>
          </a:xfrm>
        </p:spPr>
        <p:txBody>
          <a:bodyPr>
            <a:normAutofit fontScale="90000"/>
          </a:bodyPr>
          <a:p>
            <a:pPr>
              <a:lnSpc>
                <a:spcPct val="150000"/>
              </a:lnSpc>
            </a:pPr>
            <a:r>
              <a:rPr altLang="en-US" b="1" sz="7200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 Light"/>
                <a:ea typeface="Calibri Light"/>
              </a:rPr>
              <a:t>U</a:t>
            </a:r>
            <a:r>
              <a:rPr altLang="en-US" b="1" sz="7200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 Light"/>
                <a:ea typeface="Calibri Light"/>
              </a:rPr>
              <a:t>n</a:t>
            </a:r>
            <a:r>
              <a:rPr altLang="en-US" b="1" sz="7200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 Light"/>
                <a:ea typeface="Calibri Light"/>
              </a:rPr>
              <a:t>i</a:t>
            </a:r>
            <a:r>
              <a:rPr altLang="en-US" b="1" sz="7200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 Light"/>
                <a:ea typeface="Calibri Light"/>
              </a:rPr>
              <a:t>t</a:t>
            </a:r>
            <a:r>
              <a:rPr altLang="en-US" b="1" sz="7200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 Light"/>
                <a:ea typeface="Calibri Light"/>
              </a:rPr>
              <a:t> </a:t>
            </a:r>
            <a:r>
              <a:rPr altLang="en-US" b="1" sz="7200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 Light"/>
                <a:ea typeface="Calibri Light"/>
              </a:rPr>
              <a:t>-</a:t>
            </a:r>
            <a:r>
              <a:rPr altLang="en-US" b="1" sz="7200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 Light"/>
                <a:ea typeface="Calibri Light"/>
              </a:rPr>
              <a:t> </a:t>
            </a:r>
            <a:r>
              <a:rPr altLang="en-US" b="1" sz="7200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 Light"/>
                <a:ea typeface="Calibri Light"/>
              </a:rPr>
              <a:t>1</a:t>
            </a:r>
            <a:r>
              <a:rPr altLang="en-US" b="1" sz="7200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 Light"/>
                <a:ea typeface="Calibri Light"/>
              </a:rPr>
              <a:t> </a:t>
            </a:r>
            <a:endParaRPr altLang="zh-CN" b="1" sz="7200" lang="en-US" u="none">
              <a:solidFill>
                <a:srgbClr val="800000"/>
              </a:solidFill>
              <a:effectLst>
                <a:outerShdw algn="br" blurRad="38100" dir="2700000" dist="38100" rotWithShape="0">
                  <a:srgbClr val="000000"/>
                </a:outerShdw>
              </a:effectLst>
              <a:latin typeface="Calibri Light"/>
              <a:ea typeface="Calibri Light"/>
            </a:endParaRPr>
          </a:p>
        </p:txBody>
      </p:sp>
      <p:sp>
        <p:nvSpPr>
          <p:cNvPr id="1048605" name="Subtitle 2"/>
          <p:cNvSpPr>
            <a:spLocks noGrp="1"/>
          </p:cNvSpPr>
          <p:nvPr>
            <p:ph type="subTitle" idx="1"/>
          </p:nvPr>
        </p:nvSpPr>
        <p:spPr>
          <a:xfrm>
            <a:off x="3866830" y="933856"/>
            <a:ext cx="4795672" cy="1144145"/>
          </a:xfrm>
        </p:spPr>
        <p:txBody>
          <a:bodyPr>
            <a:noAutofit/>
          </a:bodyPr>
          <a:p>
            <a:pPr algn="ctr">
              <a:lnSpc>
                <a:spcPct val="100000"/>
              </a:lnSpc>
            </a:pPr>
            <a:r>
              <a:rPr altLang="en-US" b="1" sz="4400" lang="en-IN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IN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दृष्टिकोण</a:t>
            </a:r>
            <a:endParaRPr altLang="zh-CN" b="1" sz="4400" lang="en-US" u="none">
              <a:solidFill>
                <a:srgbClr val="9933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algn="ctr">
              <a:lnSpc>
                <a:spcPct val="100000"/>
              </a:lnSpc>
            </a:pP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Cogni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ive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ache</a:t>
            </a:r>
            <a:r>
              <a:rPr altLang="en-US" b="1" sz="4400" lang="en-US" u="none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altLang="zh-CN" b="1" sz="4400" lang="en-US" u="none">
              <a:solidFill>
                <a:srgbClr val="9933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04179" y="2551457"/>
            <a:ext cx="7911791" cy="3549535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"/>
          <p:cNvSpPr>
            <a:spLocks noGrp="1"/>
          </p:cNvSpPr>
          <p:nvPr>
            <p:ph type="title"/>
          </p:nvPr>
        </p:nvSpPr>
        <p:spPr>
          <a:xfrm>
            <a:off x="628650" y="437274"/>
            <a:ext cx="7886700" cy="1253415"/>
          </a:xfrm>
        </p:spPr>
        <p:txBody>
          <a:bodyPr>
            <a:noAutofit/>
          </a:bodyPr>
          <a:p>
            <a:pPr algn="ctr">
              <a:lnSpc>
                <a:spcPct val="150000"/>
              </a:lnSpc>
            </a:pPr>
            <a:r>
              <a:rPr altLang="en-US" b="1" sz="4800" lang="en-IN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</a:t>
            </a:r>
            <a:r>
              <a:rPr altLang="en-US" b="1" sz="4800" lang="en-IN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br>
              <a:rPr altLang="en-US" b="1" sz="4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Cognition</a:t>
            </a:r>
            <a:r>
              <a:rPr altLang="en-US" b="1" sz="4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1" sz="4800" lang="en-IN">
              <a:solidFill>
                <a:srgbClr val="8000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sp>
        <p:nvSpPr>
          <p:cNvPr id="104859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तात्पर्य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ज्ञान प्राप्त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प्रक्रिया से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जिसमें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स्मरण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चिंतन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अधिगम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्य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करण आदि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प्रक्रियाओं 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सम्मिलित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 सकता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जिनका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नियंत्रण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सेरेब्रल कोरटेक्स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नामक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मस्तिष्क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उच्च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केंद्र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पैटर्न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पहचा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भाषा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संप्रत्यय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निर्माण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समस्या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समाधान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तार्किक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निर्णय लेना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आदि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सम्मिलित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तरह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तब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मनोविज्ञान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सारी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प्रक्रियाओं 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अध्ययन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"/>
          <p:cNvSpPr>
            <a:spLocks noGrp="1"/>
          </p:cNvSpPr>
          <p:nvPr>
            <p:ph idx="1"/>
          </p:nvPr>
        </p:nvSpPr>
        <p:spPr>
          <a:xfrm rot="21573076">
            <a:off x="352210" y="705884"/>
            <a:ext cx="8158751" cy="5472156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b="1" sz="2800" lang="en-US" u="sng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IN" u="sng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</a:t>
            </a:r>
            <a:r>
              <a:rPr altLang="en-US" b="1" sz="2800" lang="en-US" u="sng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US" u="sng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1" sz="2800" lang="en-US" u="sng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US" u="sng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परिभाषा</a:t>
            </a:r>
            <a:endParaRPr b="1" sz="2800" lang="en-IN" u="sng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एटकिंसन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एटकिंसन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स्मिथ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एवं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हिलगार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्ड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 अनुसार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तात्पर्य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सूचना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संसाधन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प्रत्यक्षण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क्रियाओं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जिसके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सहारे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व्यक्ति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प्राप्ति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समस्या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समाधान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भविष्य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योजना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बनाता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अथवा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क्रिया 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अर्जन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संग्रहण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पुनर्प्राप्ति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उपयोग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याएं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 सम्मिलित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98396" y="661050"/>
            <a:ext cx="7713736" cy="5684848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sz="4400" lang="en-IN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b="1" sz="4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मनोविज्ञान</a:t>
            </a:r>
            <a:br>
              <a:rPr altLang="en-US" b="1" sz="4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Cognit</a:t>
            </a:r>
            <a:r>
              <a:rPr altLang="en-US" b="1" sz="4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ive</a:t>
            </a:r>
            <a:r>
              <a:rPr altLang="en-US" b="1" sz="4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Psychology</a:t>
            </a:r>
            <a:r>
              <a:rPr altLang="en-US" b="1" sz="4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1" sz="4400" lang="en-IN" u="none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sp>
        <p:nvSpPr>
          <p:cNvPr id="1048587" name=""/>
          <p:cNvSpPr>
            <a:spLocks noGrp="1"/>
          </p:cNvSpPr>
          <p:nvPr>
            <p:ph idx="1"/>
          </p:nvPr>
        </p:nvSpPr>
        <p:spPr>
          <a:xfrm>
            <a:off x="460031" y="1825625"/>
            <a:ext cx="8353644" cy="4689258"/>
          </a:xfrm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मनोविज्ञान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उत्पत्ति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1956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ईस्वी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हुई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मनोविज्ञान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अध्ययन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इस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मनोविज्ञान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लक्ष्य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प्रयोग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ऐसे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सिद्धांतों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विकास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होता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जिनसे यह व्याख्या हो सके कि मानसिक प्रक्रियाओं को संगठित कैसे किया जाता है तथा वह किस तरह से कार्य करता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मनोविज्ञान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प्रमुख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परिभाषाएं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निम्नलिखित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निस्सर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 अनुसार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मनोविज्ञान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तात्पर्य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प्रक्रियाओं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जिसके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सहारे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संवेदी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निवेश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परिवर्तित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छोटा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विस्तृत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पुनः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प्राप्ति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फिर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उसका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उपयोग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>
            <a:spLocks noGrp="1"/>
          </p:cNvSpPr>
          <p:nvPr>
            <p:ph idx="1"/>
          </p:nvPr>
        </p:nvSpPr>
        <p:spPr>
          <a:xfrm>
            <a:off x="628649" y="895828"/>
            <a:ext cx="7886700" cy="5267940"/>
          </a:xfrm>
        </p:spPr>
        <p:txBody>
          <a:bodyPr>
            <a:normAutofit fontScale="95833" lnSpcReduction="20000"/>
          </a:bodyPr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वुड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एवं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वुड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अनुसार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मनोविज्ञान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 ऐसी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शाखा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मानसिक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जैसे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समस्या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समाधान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संप्रत्यय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निर्माण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तर्कना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निर्णय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लेना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भाषा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प्रत्यक्षण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अध्ययन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बल डालता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6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0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एटकिंसन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एटकिंसन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स्मिथ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एवं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हिल गार्ड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अनुसार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मनोविज्ञान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संज्ञान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वैज्ञानिक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अध्ययन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उद्देश्य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ऐसे प्रयोगों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संपन्न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सिद्धांतों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विकसित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मानसिक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क्रियाओं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 संगठन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एवं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व्याख्या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सकें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8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5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0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सालसो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 मनोविज्ञान चिंतन का वैज्ञानिक अध्ययन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संबंधित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हम लोग संसार के बारे में किस तरह से सूचना प्राप्त करते हैं तथा उस पर ध्यान देते हैं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;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ऐसी सूचनाएं किस तरह से संबंधित होती हैं और मस्तिष्क द्वारा संसाधित होती हैं और हम लोग किस तरह से समस्याओं के बारे में सोचते हैं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उनका समाधान करते हैं तथा भाषा का निर्माण करते 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endParaRPr b="0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प्रक्रियाओं की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विशेषताएं</a:t>
            </a:r>
            <a:endParaRPr b="1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sp>
        <p:nvSpPr>
          <p:cNvPr id="1048593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 प्रक्रियाएं सभी एक दूसरे से संबंधित हैं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 कि वे एक दूसरे से पृथक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प्रक्रियाएं सक्रिय होती हैं ना कि निष्क्रिय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क्रियाएं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दक्ष 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शुद्ध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क्रियाओं द्वारा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धनात्मक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सूचनाओं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साथ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नकारात्मक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तुलना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अधिक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उत्तम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ढंग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निपटा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 प्रक्रियाएं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सामान्यता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प्रत्यक्ष रूप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प्रेक्षणीय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नहीं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33141" cy="1688226"/>
          </a:xfrm>
        </p:spPr>
        <p:txBody>
          <a:bodyPr>
            <a:noAutofit/>
          </a:bodyPr>
          <a:p>
            <a:pPr algn="ctr">
              <a:lnSpc>
                <a:spcPct val="150000"/>
              </a:lnSpc>
            </a:pP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मनोविज्ञान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अनुसंध</a:t>
            </a: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विधिया</a:t>
            </a:r>
            <a:b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Research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ods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tive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y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hology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1" sz="40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sp>
        <p:nvSpPr>
          <p:cNvPr id="1048596" name=""/>
          <p:cNvSpPr>
            <a:spLocks noGrp="1"/>
          </p:cNvSpPr>
          <p:nvPr>
            <p:ph idx="1"/>
          </p:nvPr>
        </p:nvSpPr>
        <p:spPr>
          <a:xfrm>
            <a:off x="628650" y="2162385"/>
            <a:ext cx="7886700" cy="4014578"/>
          </a:xfrm>
        </p:spPr>
        <p:txBody>
          <a:bodyPr>
            <a:normAutofit fontScale="95833" lnSpcReduction="20000"/>
          </a:bodyPr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आधुनिक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मनोविज्ञान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प्रमु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ख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अनुसंध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क्षेत्रों 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विकसित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प्रयुक्त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सिद्धांतों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विधियों 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सम्मिलित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गया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तंत्रिका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विज्ञान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Cognitive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oscience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Perception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संरूप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प्रत्यभिज्ञा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nition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चेतन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Consci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usness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Memory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प्रतिनिधा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Representation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K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w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edge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मनोविज्ञान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b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Approaches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tive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y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hology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</p:txBody>
      </p:sp>
      <p:sp>
        <p:nvSpPr>
          <p:cNvPr id="1048607" name=""/>
          <p:cNvSpPr>
            <a:spLocks noGrp="1"/>
          </p:cNvSpPr>
          <p:nvPr>
            <p:ph idx="1"/>
          </p:nvPr>
        </p:nvSpPr>
        <p:spPr>
          <a:xfrm>
            <a:off x="628650" y="1994005"/>
            <a:ext cx="7886700" cy="4182958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पैराडाइम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तात्पर्य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संगठित 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प्रस्ता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दृष्टिकोण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उपयुक्त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अभिग्रहों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सम्मिलित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अनुसंधानकर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गोचर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अध्ययन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अभिग्रहित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ctual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w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rks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v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igation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y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ing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and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rstanding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menon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0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0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itive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y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ology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मनोवैज्ञानिक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प्रयोग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"/>
          <p:cNvSpPr>
            <a:spLocks noGrp="1"/>
          </p:cNvSpPr>
          <p:nvPr>
            <p:ph idx="1"/>
          </p:nvPr>
        </p:nvSpPr>
        <p:spPr>
          <a:xfrm>
            <a:off x="628650" y="718201"/>
            <a:ext cx="7886700" cy="5458762"/>
          </a:xfrm>
        </p:spPr>
        <p:txBody>
          <a:bodyPr/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The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mation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Processin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ach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सम्बंध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वादी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The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Connection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ach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पारिस्थितिक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The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gical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ach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Redmi 4</dc:creator>
  <dcterms:created xsi:type="dcterms:W3CDTF">2015-05-09T04:30:45Z</dcterms:created>
  <dcterms:modified xsi:type="dcterms:W3CDTF">2022-02-22T06:46:08Z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36b08fd54eb143269ef5880cf66bc6c3</vt:lpwstr>
  </property>
</Properties>
</file>