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5" r:id="rId50"/>
    <p:sldId id="304" r:id="rId51"/>
    <p:sldId id="30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12BE4-8302-4E46-9E01-4D3291AB03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E47FB-C6FF-144C-8323-D455D6C7A6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E5ABB4-7378-4D44-A1D5-3DC13E6DD3C2}"/>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5" name="Footer Placeholder 4">
            <a:extLst>
              <a:ext uri="{FF2B5EF4-FFF2-40B4-BE49-F238E27FC236}">
                <a16:creationId xmlns:a16="http://schemas.microsoft.com/office/drawing/2014/main" id="{1E2C8094-CAAC-644D-9A53-AE6ED1662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CDC7ED-A151-FA4E-A76D-D68B9D600BDE}"/>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266652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F711-0346-424D-A22F-393509A2B1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2CCAA0-F234-B940-98A7-C845C46F28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132ED-EBF6-9C49-B247-242778A24179}"/>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5" name="Footer Placeholder 4">
            <a:extLst>
              <a:ext uri="{FF2B5EF4-FFF2-40B4-BE49-F238E27FC236}">
                <a16:creationId xmlns:a16="http://schemas.microsoft.com/office/drawing/2014/main" id="{9B1323E9-A6CE-DC46-9424-A8ABF2EB53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5BFF8-B0FA-0941-975E-4DE1C22F0FCD}"/>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248142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AC116-EC0A-E14A-8630-F3DEC39D39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132B03-363D-1F41-90E8-75661A6421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DC59D6-3377-8D45-861E-42BC37CC53F3}"/>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5" name="Footer Placeholder 4">
            <a:extLst>
              <a:ext uri="{FF2B5EF4-FFF2-40B4-BE49-F238E27FC236}">
                <a16:creationId xmlns:a16="http://schemas.microsoft.com/office/drawing/2014/main" id="{7C20035A-ABF4-9C4F-ADDF-DDCC0D6EB3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F1879-6554-484D-AEF0-29F8FA73084D}"/>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1949880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7F7B-16E1-7C45-840B-F8FD8B5F92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13D8D7-E2F1-9947-88CD-FD149CA75D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4FBB5E-6E30-1143-B462-7C89E20316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3EC195-34E9-A641-9464-E81BB70273B2}"/>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6" name="Footer Placeholder 5">
            <a:extLst>
              <a:ext uri="{FF2B5EF4-FFF2-40B4-BE49-F238E27FC236}">
                <a16:creationId xmlns:a16="http://schemas.microsoft.com/office/drawing/2014/main" id="{3261DB2D-A4E9-2747-B1B9-A0F32449A5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2CA8AB-3650-9247-8170-208FC711C501}"/>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81812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5B31-1D32-8246-A858-5A63AF65D3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B7DDA0-9CA1-FC49-86C4-0181B9D292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CD753F-AFF9-7041-BB72-CD50D6B6BF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781A30-6630-EA41-8CCC-CEB849AABF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324407-8F7F-0647-94E8-BA60D0E536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501E63-271C-994A-B6C5-0F53BA5CA415}"/>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8" name="Footer Placeholder 7">
            <a:extLst>
              <a:ext uri="{FF2B5EF4-FFF2-40B4-BE49-F238E27FC236}">
                <a16:creationId xmlns:a16="http://schemas.microsoft.com/office/drawing/2014/main" id="{89901D10-0232-7642-9479-F5FD0FD90F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EF28B5-DA0C-5749-9401-A367F7C0CD77}"/>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1188399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8E220-E143-1546-A5B7-1EC780039C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1DCB4A-1713-154D-90DC-496A8455B26A}"/>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4" name="Footer Placeholder 3">
            <a:extLst>
              <a:ext uri="{FF2B5EF4-FFF2-40B4-BE49-F238E27FC236}">
                <a16:creationId xmlns:a16="http://schemas.microsoft.com/office/drawing/2014/main" id="{0F0704AB-BCC3-DA4B-9DDD-D377F27A9A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0BAECC-3B92-5B49-A3D0-EB26FDF1F4C3}"/>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104624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31A0CC-B36E-8141-8E0F-E23D3ADAFD6A}"/>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3" name="Footer Placeholder 2">
            <a:extLst>
              <a:ext uri="{FF2B5EF4-FFF2-40B4-BE49-F238E27FC236}">
                <a16:creationId xmlns:a16="http://schemas.microsoft.com/office/drawing/2014/main" id="{54E73BF6-1939-B844-87F1-223BF45B24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32D299-95B8-4B4F-8005-92E824C290D3}"/>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834103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D940-12FC-EF4A-843C-75831F7AFF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0CADFC-F8CE-3F4A-8174-2E9882B56F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85AB6A-462B-3A4D-BFC2-2BF21A2FE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C6741A-101C-3A47-B7EE-77ED3799DE3E}"/>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6" name="Footer Placeholder 5">
            <a:extLst>
              <a:ext uri="{FF2B5EF4-FFF2-40B4-BE49-F238E27FC236}">
                <a16:creationId xmlns:a16="http://schemas.microsoft.com/office/drawing/2014/main" id="{C18DB7DB-2DBE-D24F-A144-F51AE067E7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78A71D-7ED2-1144-9C0B-273662231F34}"/>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3780067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AB1EC-600E-A146-8360-CB36E8A240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1B471C-4755-694D-A9C3-1DEEFDC966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EDADC4-4212-6745-937E-5BACA33EAA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36A28-0544-5C44-9783-4E84BB38DA67}"/>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6" name="Footer Placeholder 5">
            <a:extLst>
              <a:ext uri="{FF2B5EF4-FFF2-40B4-BE49-F238E27FC236}">
                <a16:creationId xmlns:a16="http://schemas.microsoft.com/office/drawing/2014/main" id="{957556BE-1A74-464F-B86C-F59C07EDD5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A3917-AB0C-E64A-9A38-A742EB2196BE}"/>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2374933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9E3E-D0A3-B146-88C8-9E8A5601F7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661F34-260E-D049-9F89-6A5C632D45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43A39B-585C-D34D-A1F6-0BFD675D77B9}"/>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5" name="Footer Placeholder 4">
            <a:extLst>
              <a:ext uri="{FF2B5EF4-FFF2-40B4-BE49-F238E27FC236}">
                <a16:creationId xmlns:a16="http://schemas.microsoft.com/office/drawing/2014/main" id="{62166A90-431B-BF4B-B165-F9985E04C2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1E70B6-A810-794A-8B01-CB6F849F9683}"/>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1108093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7F15D-6D13-4E4F-B96E-D0866D46ED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4A87B9-494B-404A-9FAF-2F2BA680D7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3A0648-C7F1-1C47-81ED-4601E30AC707}"/>
              </a:ext>
            </a:extLst>
          </p:cNvPr>
          <p:cNvSpPr>
            <a:spLocks noGrp="1"/>
          </p:cNvSpPr>
          <p:nvPr>
            <p:ph type="dt" sz="half" idx="10"/>
          </p:nvPr>
        </p:nvSpPr>
        <p:spPr/>
        <p:txBody>
          <a:bodyPr/>
          <a:lstStyle/>
          <a:p>
            <a:fld id="{2CF448D1-5816-FE48-9153-A9B2438B0392}" type="datetimeFigureOut">
              <a:rPr lang="en-US"/>
              <a:t>6/15/2022</a:t>
            </a:fld>
            <a:endParaRPr lang="en-US"/>
          </a:p>
        </p:txBody>
      </p:sp>
      <p:sp>
        <p:nvSpPr>
          <p:cNvPr id="5" name="Footer Placeholder 4">
            <a:extLst>
              <a:ext uri="{FF2B5EF4-FFF2-40B4-BE49-F238E27FC236}">
                <a16:creationId xmlns:a16="http://schemas.microsoft.com/office/drawing/2014/main" id="{10F3AA30-6D90-C348-A19A-54527E0B24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40F7C-F0F7-C04F-B0A0-7DFA0F4B6631}"/>
              </a:ext>
            </a:extLst>
          </p:cNvPr>
          <p:cNvSpPr>
            <a:spLocks noGrp="1"/>
          </p:cNvSpPr>
          <p:nvPr>
            <p:ph type="sldNum" sz="quarter" idx="12"/>
          </p:nvPr>
        </p:nvSpPr>
        <p:spPr/>
        <p:txBody>
          <a:bodyPr/>
          <a:lstStyle/>
          <a:p>
            <a:fld id="{5C4ACFC1-D01A-7845-B3D9-DF2D7022DAD7}" type="slidenum">
              <a:rPr lang="en-US"/>
              <a:t>‹#›</a:t>
            </a:fld>
            <a:endParaRPr lang="en-US"/>
          </a:p>
        </p:txBody>
      </p:sp>
    </p:spTree>
    <p:extLst>
      <p:ext uri="{BB962C8B-B14F-4D97-AF65-F5344CB8AC3E}">
        <p14:creationId xmlns:p14="http://schemas.microsoft.com/office/powerpoint/2010/main" val="716372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EAC4E8-BEDF-C64C-B120-F67F02ACEB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779D42-A50E-8143-8624-BBDF631F1E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BABBE-8FEA-3441-90B2-51D4BFA336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F448D1-5816-FE48-9153-A9B2438B0392}" type="datetimeFigureOut">
              <a:rPr lang="en-US"/>
              <a:t>6/15/2022</a:t>
            </a:fld>
            <a:endParaRPr lang="en-US"/>
          </a:p>
        </p:txBody>
      </p:sp>
      <p:sp>
        <p:nvSpPr>
          <p:cNvPr id="5" name="Footer Placeholder 4">
            <a:extLst>
              <a:ext uri="{FF2B5EF4-FFF2-40B4-BE49-F238E27FC236}">
                <a16:creationId xmlns:a16="http://schemas.microsoft.com/office/drawing/2014/main" id="{7582FCBC-4FE0-C94E-B0FF-A503D2C4A6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FC5E4B-9A06-5B4E-8468-D10730D33D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ACFC1-D01A-7845-B3D9-DF2D7022DAD7}" type="slidenum">
              <a:rPr lang="en-US"/>
              <a:t>‹#›</a:t>
            </a:fld>
            <a:endParaRPr lang="en-US"/>
          </a:p>
        </p:txBody>
      </p:sp>
    </p:spTree>
    <p:extLst>
      <p:ext uri="{BB962C8B-B14F-4D97-AF65-F5344CB8AC3E}">
        <p14:creationId xmlns:p14="http://schemas.microsoft.com/office/powerpoint/2010/main" val="3114559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FF7B-5CBF-8D4F-932C-AD8339DE0C0F}"/>
              </a:ext>
            </a:extLst>
          </p:cNvPr>
          <p:cNvSpPr>
            <a:spLocks noGrp="1"/>
          </p:cNvSpPr>
          <p:nvPr>
            <p:ph type="ctrTitle"/>
          </p:nvPr>
        </p:nvSpPr>
        <p:spPr/>
        <p:txBody>
          <a:bodyPr/>
          <a:lstStyle/>
          <a:p>
            <a:r>
              <a:rPr lang="en-IN" sz="8800" b="1">
                <a:solidFill>
                  <a:srgbClr val="C00000"/>
                </a:solidFill>
              </a:rPr>
              <a:t>Education</a:t>
            </a:r>
            <a:r>
              <a:rPr lang="en-IN">
                <a:solidFill>
                  <a:srgbClr val="C00000"/>
                </a:solidFill>
              </a:rPr>
              <a:t> </a:t>
            </a:r>
            <a:endParaRPr lang="en-US">
              <a:solidFill>
                <a:srgbClr val="C00000"/>
              </a:solidFill>
            </a:endParaRPr>
          </a:p>
        </p:txBody>
      </p:sp>
      <p:sp>
        <p:nvSpPr>
          <p:cNvPr id="3" name="Subtitle 2">
            <a:extLst>
              <a:ext uri="{FF2B5EF4-FFF2-40B4-BE49-F238E27FC236}">
                <a16:creationId xmlns:a16="http://schemas.microsoft.com/office/drawing/2014/main" id="{B3349BBB-B15D-4D4E-A1DC-1E6425B3D702}"/>
              </a:ext>
            </a:extLst>
          </p:cNvPr>
          <p:cNvSpPr>
            <a:spLocks noGrp="1"/>
          </p:cNvSpPr>
          <p:nvPr>
            <p:ph type="subTitle" idx="1"/>
          </p:nvPr>
        </p:nvSpPr>
        <p:spPr/>
        <p:txBody>
          <a:bodyPr>
            <a:normAutofit/>
          </a:bodyPr>
          <a:lstStyle/>
          <a:p>
            <a:r>
              <a:rPr lang="en-IN" sz="4400" b="1">
                <a:solidFill>
                  <a:srgbClr val="C00000"/>
                </a:solidFill>
              </a:rPr>
              <a:t>Unit 3</a:t>
            </a:r>
          </a:p>
          <a:p>
            <a:r>
              <a:rPr lang="en-IN" sz="4400" b="1">
                <a:solidFill>
                  <a:srgbClr val="C00000"/>
                </a:solidFill>
              </a:rPr>
              <a:t>Education in Colonial Period </a:t>
            </a:r>
            <a:endParaRPr lang="en-US" sz="4400" b="1">
              <a:solidFill>
                <a:srgbClr val="C00000"/>
              </a:solidFill>
            </a:endParaRPr>
          </a:p>
        </p:txBody>
      </p:sp>
    </p:spTree>
    <p:extLst>
      <p:ext uri="{BB962C8B-B14F-4D97-AF65-F5344CB8AC3E}">
        <p14:creationId xmlns:p14="http://schemas.microsoft.com/office/powerpoint/2010/main" val="2451393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8D34-9BAF-9847-99D4-F9F5CDCAABC6}"/>
              </a:ext>
            </a:extLst>
          </p:cNvPr>
          <p:cNvSpPr>
            <a:spLocks noGrp="1"/>
          </p:cNvSpPr>
          <p:nvPr>
            <p:ph type="title"/>
          </p:nvPr>
        </p:nvSpPr>
        <p:spPr/>
        <p:txBody>
          <a:bodyPr/>
          <a:lstStyle/>
          <a:p>
            <a:pPr algn="ctr"/>
            <a:r>
              <a:rPr lang="en-IN" b="1">
                <a:solidFill>
                  <a:srgbClr val="C00000"/>
                </a:solidFill>
              </a:rPr>
              <a:t>1. सन् 1813 का आज्ञा पत्र </a:t>
            </a:r>
            <a:br>
              <a:rPr lang="en-IN" b="1">
                <a:solidFill>
                  <a:srgbClr val="C00000"/>
                </a:solidFill>
              </a:rPr>
            </a:br>
            <a:r>
              <a:rPr lang="en-IN" b="1">
                <a:solidFill>
                  <a:srgbClr val="00B050"/>
                </a:solidFill>
              </a:rPr>
              <a:t>(Charter Act of 1813)</a:t>
            </a:r>
            <a:endParaRPr lang="en-US" b="1">
              <a:solidFill>
                <a:srgbClr val="00B050"/>
              </a:solidFill>
            </a:endParaRPr>
          </a:p>
        </p:txBody>
      </p:sp>
      <p:sp>
        <p:nvSpPr>
          <p:cNvPr id="3" name="Content Placeholder 2">
            <a:extLst>
              <a:ext uri="{FF2B5EF4-FFF2-40B4-BE49-F238E27FC236}">
                <a16:creationId xmlns:a16="http://schemas.microsoft.com/office/drawing/2014/main" id="{85A9A961-D464-BE4C-B0DF-7E102C980E55}"/>
              </a:ext>
            </a:extLst>
          </p:cNvPr>
          <p:cNvSpPr>
            <a:spLocks noGrp="1"/>
          </p:cNvSpPr>
          <p:nvPr>
            <p:ph idx="1"/>
          </p:nvPr>
        </p:nvSpPr>
        <p:spPr/>
        <p:txBody>
          <a:bodyPr/>
          <a:lstStyle/>
          <a:p>
            <a:r>
              <a:rPr lang="en-IN" b="1">
                <a:solidFill>
                  <a:srgbClr val="0070C0"/>
                </a:solidFill>
              </a:rPr>
              <a:t>शैक्षिक घटनाओ  में सबसे बड़ी घटना ईस्ट इंडिया कंपनी का सन् 1813 ई॰ का आज्ञा पत्र था। यह आज्ञा पत्र प्रत्येक 20 वर्ष के पश्चात ब्रिटिश पार्लियामेंट के पास नवीनीकरण हेतु जाता था। सन् 1793 के 20 वर्ष बाद सन् 1813 ईस्वी में जब यह आज्ञा पत्र नवीनीकरण हेतु ब्रिटिश पार्लियामेंट के पास गया तो इसमें धारा 43 और जोड़ दी गई। </a:t>
            </a:r>
          </a:p>
          <a:p>
            <a:r>
              <a:rPr lang="en-IN" b="1">
                <a:solidFill>
                  <a:srgbClr val="0070C0"/>
                </a:solidFill>
              </a:rPr>
              <a:t>इसमें शिक्षा का सारा दायित्व कंपनी पर डालते हुए स्पष्ट कहा गया कि </a:t>
            </a:r>
            <a:r>
              <a:rPr lang="en-IN" b="1">
                <a:solidFill>
                  <a:srgbClr val="00B050"/>
                </a:solidFill>
              </a:rPr>
              <a:t>“प्रतिवर्ष कम से कम एक लाख की धनराशि साहित्य के पुनरुत्थान और उन्नति के लिए भारतीय विद्वानों को प्रोत्साहित करने के लिए तथा ब्रिटिश भारतीय क्षेत्रों में वैज्ञानिक ज्ञान के प्रारंभ और प्रसार के लिए व्यय की जाएगी।”</a:t>
            </a:r>
          </a:p>
          <a:p>
            <a:pPr marL="0" indent="0">
              <a:buNone/>
            </a:pPr>
            <a:endParaRPr lang="en-IN" b="1">
              <a:solidFill>
                <a:srgbClr val="0070C0"/>
              </a:solidFill>
            </a:endParaRPr>
          </a:p>
        </p:txBody>
      </p:sp>
    </p:spTree>
    <p:extLst>
      <p:ext uri="{BB962C8B-B14F-4D97-AF65-F5344CB8AC3E}">
        <p14:creationId xmlns:p14="http://schemas.microsoft.com/office/powerpoint/2010/main" val="2888294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AAEE2-80C3-8042-8772-FAB3B1A36A19}"/>
              </a:ext>
            </a:extLst>
          </p:cNvPr>
          <p:cNvSpPr>
            <a:spLocks noGrp="1"/>
          </p:cNvSpPr>
          <p:nvPr>
            <p:ph idx="1"/>
          </p:nvPr>
        </p:nvSpPr>
        <p:spPr>
          <a:xfrm>
            <a:off x="838200" y="834177"/>
            <a:ext cx="10515600" cy="5342786"/>
          </a:xfrm>
        </p:spPr>
        <p:txBody>
          <a:bodyPr/>
          <a:lstStyle/>
          <a:p>
            <a:pPr marL="0" indent="0">
              <a:buNone/>
            </a:pPr>
            <a:r>
              <a:rPr lang="en-IN" b="1">
                <a:solidFill>
                  <a:srgbClr val="C00000"/>
                </a:solidFill>
              </a:rPr>
              <a:t>इस एक्ट में निम्न तीन बातें मुख्य रूप से रखी गईं – </a:t>
            </a:r>
          </a:p>
          <a:p>
            <a:pPr marL="514350" indent="-514350">
              <a:buFont typeface="+mj-lt"/>
              <a:buAutoNum type="arabicPeriod"/>
            </a:pPr>
            <a:r>
              <a:rPr lang="en-IN" b="1">
                <a:solidFill>
                  <a:srgbClr val="0070C0"/>
                </a:solidFill>
              </a:rPr>
              <a:t>भारतीय विद्वानों का प्रोत्साहन</a:t>
            </a:r>
          </a:p>
          <a:p>
            <a:pPr marL="514350" indent="-514350">
              <a:buFont typeface="+mj-lt"/>
              <a:buAutoNum type="arabicPeriod"/>
            </a:pPr>
            <a:r>
              <a:rPr lang="en-IN" b="1">
                <a:solidFill>
                  <a:srgbClr val="0070C0"/>
                </a:solidFill>
              </a:rPr>
              <a:t>साहित्य में पुनः सुधार एवं विकास</a:t>
            </a:r>
          </a:p>
          <a:p>
            <a:pPr marL="514350" indent="-514350">
              <a:buFont typeface="+mj-lt"/>
              <a:buAutoNum type="arabicPeriod"/>
            </a:pPr>
            <a:r>
              <a:rPr lang="en-IN" b="1">
                <a:solidFill>
                  <a:srgbClr val="0070C0"/>
                </a:solidFill>
              </a:rPr>
              <a:t>देश के नागरिकों को विज्ञान का ज्ञान प्रदान करना।</a:t>
            </a:r>
          </a:p>
          <a:p>
            <a:pPr marL="0" indent="0">
              <a:buNone/>
            </a:pPr>
            <a:endParaRPr lang="en-IN" b="1">
              <a:solidFill>
                <a:srgbClr val="0070C0"/>
              </a:solidFill>
            </a:endParaRPr>
          </a:p>
          <a:p>
            <a:pPr marL="0" indent="0">
              <a:buNone/>
            </a:pPr>
            <a:r>
              <a:rPr lang="en-IN" b="1">
                <a:solidFill>
                  <a:srgbClr val="C00000"/>
                </a:solidFill>
              </a:rPr>
              <a:t>1813 एक्ट का परिणाम </a:t>
            </a:r>
          </a:p>
          <a:p>
            <a:pPr marL="514350" indent="-514350">
              <a:buFont typeface="+mj-lt"/>
              <a:buAutoNum type="arabicPeriod"/>
            </a:pPr>
            <a:r>
              <a:rPr lang="en-IN" b="1">
                <a:solidFill>
                  <a:srgbClr val="0070C0"/>
                </a:solidFill>
              </a:rPr>
              <a:t>कंपनी ने उपर्युक्त प्रावधान के लिए एक लाख की धनराशि स्वीकृत कर दी।</a:t>
            </a:r>
          </a:p>
          <a:p>
            <a:pPr marL="514350" indent="-514350">
              <a:buFont typeface="+mj-lt"/>
              <a:buAutoNum type="arabicPeriod"/>
            </a:pPr>
            <a:r>
              <a:rPr lang="en-IN" b="1">
                <a:solidFill>
                  <a:srgbClr val="0070C0"/>
                </a:solidFill>
              </a:rPr>
              <a:t>मिशनरियों ने भारत में अंग्रेजी स्कूलों की स्थापना की।</a:t>
            </a:r>
          </a:p>
          <a:p>
            <a:pPr marL="514350" indent="-514350">
              <a:buFont typeface="+mj-lt"/>
              <a:buAutoNum type="arabicPeriod"/>
            </a:pPr>
            <a:r>
              <a:rPr lang="en-IN" b="1">
                <a:solidFill>
                  <a:srgbClr val="0070C0"/>
                </a:solidFill>
              </a:rPr>
              <a:t>ब्रिटिश संसद सदस्य चार्ल्स ग्राण्ट तथा बिल्बर फोर्स के प्रयासों को इसे अंतिम रूप मिला।</a:t>
            </a:r>
          </a:p>
        </p:txBody>
      </p:sp>
    </p:spTree>
    <p:extLst>
      <p:ext uri="{BB962C8B-B14F-4D97-AF65-F5344CB8AC3E}">
        <p14:creationId xmlns:p14="http://schemas.microsoft.com/office/powerpoint/2010/main" val="2394387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A3409-D781-AB4B-8EB6-A31DE02EC6E3}"/>
              </a:ext>
            </a:extLst>
          </p:cNvPr>
          <p:cNvSpPr>
            <a:spLocks noGrp="1"/>
          </p:cNvSpPr>
          <p:nvPr>
            <p:ph type="title"/>
          </p:nvPr>
        </p:nvSpPr>
        <p:spPr/>
        <p:txBody>
          <a:bodyPr/>
          <a:lstStyle/>
          <a:p>
            <a:pPr algn="ctr"/>
            <a:r>
              <a:rPr lang="en-IN" b="1">
                <a:solidFill>
                  <a:srgbClr val="C00000"/>
                </a:solidFill>
              </a:rPr>
              <a:t>2. प्राच्य-पाश्चात्य विवाद
</a:t>
            </a:r>
            <a:r>
              <a:rPr lang="en-IN" b="1">
                <a:solidFill>
                  <a:srgbClr val="00B050"/>
                </a:solidFill>
              </a:rPr>
              <a:t>(Oriental Occidental Dispute) </a:t>
            </a:r>
            <a:endParaRPr lang="en-US" b="1">
              <a:solidFill>
                <a:srgbClr val="00B050"/>
              </a:solidFill>
            </a:endParaRPr>
          </a:p>
        </p:txBody>
      </p:sp>
      <p:sp>
        <p:nvSpPr>
          <p:cNvPr id="3" name="Content Placeholder 2">
            <a:extLst>
              <a:ext uri="{FF2B5EF4-FFF2-40B4-BE49-F238E27FC236}">
                <a16:creationId xmlns:a16="http://schemas.microsoft.com/office/drawing/2014/main" id="{B17335BA-74C7-9C4D-BBE5-A1FD5A944239}"/>
              </a:ext>
            </a:extLst>
          </p:cNvPr>
          <p:cNvSpPr>
            <a:spLocks noGrp="1"/>
          </p:cNvSpPr>
          <p:nvPr>
            <p:ph idx="1"/>
          </p:nvPr>
        </p:nvSpPr>
        <p:spPr>
          <a:xfrm>
            <a:off x="1295637" y="2076568"/>
            <a:ext cx="9566413" cy="4100395"/>
          </a:xfrm>
        </p:spPr>
        <p:txBody>
          <a:bodyPr/>
          <a:lstStyle/>
          <a:p>
            <a:r>
              <a:rPr lang="en-IN" b="1">
                <a:solidFill>
                  <a:srgbClr val="0070C0"/>
                </a:solidFill>
              </a:rPr>
              <a:t>सन् 1813 आज्ञा पत्र के अनुसार शिक्षा का प्रबंध राज्य का कर्तव्य हो गया था। इसलिए इस आज्ञा पत्र में एक लाख रुपए के अनुदान की व्यवस्था तो की गई थी, परंतु शिक्षा के उद्देश्य, माध्यम तथा साधनों का आज्ञा पत्र में कोई स्पष्टीकरण प्रस्तुत नहीं किया गया था अर्थात यह धनराशि राज्य शिक्षा पर व्यय की जाएगी या पाश्चात्य शिक्षा पर, इस पर विवाद उठ खड़ा हुआ।</a:t>
            </a:r>
          </a:p>
          <a:p>
            <a:r>
              <a:rPr lang="en-IN" b="1">
                <a:solidFill>
                  <a:srgbClr val="0070C0"/>
                </a:solidFill>
              </a:rPr>
              <a:t>इस विवाद के कारण लोक शिक्षा के लिए स्थापित सामान्य समिति के 10 सदस्यों में दो दल बन गए थे। एक आंग्ल या पाश्चात्य शिक्षा का समर्थक पाश्चात्यवादी था, तो दूसरा प्राच्य शिक्षा का समर्थक प्राच्यवादी का था।</a:t>
            </a:r>
            <a:endParaRPr lang="en-US" b="1">
              <a:solidFill>
                <a:srgbClr val="0070C0"/>
              </a:solidFill>
            </a:endParaRPr>
          </a:p>
        </p:txBody>
      </p:sp>
    </p:spTree>
    <p:extLst>
      <p:ext uri="{BB962C8B-B14F-4D97-AF65-F5344CB8AC3E}">
        <p14:creationId xmlns:p14="http://schemas.microsoft.com/office/powerpoint/2010/main" val="4148064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9E7162-4567-9C4A-93EC-227CA54D20D0}"/>
              </a:ext>
            </a:extLst>
          </p:cNvPr>
          <p:cNvSpPr>
            <a:spLocks noGrp="1"/>
          </p:cNvSpPr>
          <p:nvPr>
            <p:ph idx="1"/>
          </p:nvPr>
        </p:nvSpPr>
        <p:spPr>
          <a:xfrm>
            <a:off x="838200" y="621196"/>
            <a:ext cx="10515600" cy="5555767"/>
          </a:xfrm>
        </p:spPr>
        <p:txBody>
          <a:bodyPr>
            <a:normAutofit lnSpcReduction="10000"/>
          </a:bodyPr>
          <a:lstStyle/>
          <a:p>
            <a:pPr marL="514350" indent="-514350">
              <a:buFont typeface="+mj-lt"/>
              <a:buAutoNum type="arabicPeriod"/>
            </a:pPr>
            <a:r>
              <a:rPr lang="en-IN" b="1">
                <a:solidFill>
                  <a:srgbClr val="C00000"/>
                </a:solidFill>
              </a:rPr>
              <a:t>प्राच्यवादी दल (Orientalist) – </a:t>
            </a:r>
            <a:r>
              <a:rPr lang="en-IN" b="1">
                <a:solidFill>
                  <a:srgbClr val="0070C0"/>
                </a:solidFill>
              </a:rPr>
              <a:t>प्राच्य शिक्षा के समर्थकों का नेतृत्व लोक शिक्षा समिति के सदस्य </a:t>
            </a:r>
            <a:r>
              <a:rPr lang="en-IN" b="1">
                <a:solidFill>
                  <a:srgbClr val="00B050"/>
                </a:solidFill>
              </a:rPr>
              <a:t>एच. टी. प्रिंसेप</a:t>
            </a:r>
            <a:r>
              <a:rPr lang="en-IN" b="1">
                <a:solidFill>
                  <a:srgbClr val="0070C0"/>
                </a:solidFill>
              </a:rPr>
              <a:t> ने किया। जबकि इनका समर्थन समिति के मंत्री एच. एच. विल्सन ने किया। प्राच्य शिक्षा के समर्थकों ने बोरन हैस्टिंग और लार्ड मिंटो की नीति का समर्थन करते हुए संस्कृत और अरबी भाषा के अध्ययन का समर्थन किया। उन्होंने हिंदुओं और मुसलमानों के पुराने साहित्य की पुनरुत्थान को अधिक महत्व दिया। प्राच्य दल के लोग विज्ञान के अध्ययन को महत्व देते थे। परंतु वे इसका अध्य्यन ऐसी भाषा में करना चाहते थे, जो आम भारतीयों के लिए सहज हो।</a:t>
            </a:r>
          </a:p>
          <a:p>
            <a:pPr marL="514350" indent="-514350">
              <a:buFont typeface="+mj-lt"/>
              <a:buAutoNum type="arabicPeriod"/>
            </a:pPr>
            <a:r>
              <a:rPr lang="en-IN" b="1">
                <a:solidFill>
                  <a:srgbClr val="C00000"/>
                </a:solidFill>
              </a:rPr>
              <a:t>पाश्चात्यवादी दल (Anglicist) – </a:t>
            </a:r>
            <a:r>
              <a:rPr lang="en-IN" b="1">
                <a:solidFill>
                  <a:srgbClr val="0070C0"/>
                </a:solidFill>
              </a:rPr>
              <a:t>पाश्चात्य शिक्षावादी नीति के समर्थक अंग्रेजी भाषा के माध्यम से केवल यूरोपीय ज्ञान, विज्ञान तथा यूरोपीय साहित्य को भारतीय जनता को पढ़ा कर उसे पाश्चात्य साहित्य की ज्ञान का प्रकाश देना चाहते थे। आंग्ल भाषा के माध्यम से ही यूरोपीय साहित्य तथा विज्ञान का शिक्षण संभव है, संस्कृत या अरबी-फारसी के माध्यम से नहीं। पाश्चात्य शिक्षाविदों का मानना था कि भारतीय जनता यूरोपीय ज्ञान को एकत्रित करना चाहती है, इसलिए उनमें अंग्रेजी के लिए बड़ी मांग है।</a:t>
            </a:r>
            <a:endParaRPr lang="en-US" b="1">
              <a:solidFill>
                <a:srgbClr val="0070C0"/>
              </a:solidFill>
            </a:endParaRPr>
          </a:p>
        </p:txBody>
      </p:sp>
    </p:spTree>
    <p:extLst>
      <p:ext uri="{BB962C8B-B14F-4D97-AF65-F5344CB8AC3E}">
        <p14:creationId xmlns:p14="http://schemas.microsoft.com/office/powerpoint/2010/main" val="2699350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D55E8D-1B43-C54E-B996-4142AD210077}"/>
              </a:ext>
            </a:extLst>
          </p:cNvPr>
          <p:cNvSpPr>
            <a:spLocks noGrp="1"/>
          </p:cNvSpPr>
          <p:nvPr>
            <p:ph idx="1"/>
          </p:nvPr>
        </p:nvSpPr>
        <p:spPr>
          <a:xfrm>
            <a:off x="838200" y="727686"/>
            <a:ext cx="10515600" cy="5449277"/>
          </a:xfrm>
        </p:spPr>
        <p:txBody>
          <a:bodyPr/>
          <a:lstStyle/>
          <a:p>
            <a:pPr marL="0" indent="0">
              <a:buNone/>
            </a:pPr>
            <a:r>
              <a:rPr lang="en-IN" b="1">
                <a:solidFill>
                  <a:srgbClr val="00B050"/>
                </a:solidFill>
              </a:rPr>
              <a:t>प्राच्य पाश्चात्य विवाद को निम्न प्रकार स्पष्ट रूप से व्यक्त किया जा सकता है –</a:t>
            </a:r>
          </a:p>
          <a:p>
            <a:pPr marL="514350" indent="-514350">
              <a:buFont typeface="+mj-lt"/>
              <a:buAutoNum type="arabicPeriod"/>
            </a:pPr>
            <a:r>
              <a:rPr lang="en-IN" b="1">
                <a:solidFill>
                  <a:srgbClr val="C00000"/>
                </a:solidFill>
              </a:rPr>
              <a:t>उद्देश्य</a:t>
            </a:r>
            <a:r>
              <a:rPr lang="en-IN" b="1">
                <a:solidFill>
                  <a:srgbClr val="0070C0"/>
                </a:solidFill>
              </a:rPr>
              <a:t> – भारत में अंग्रेजी शिक्षा का उद्देश्य क्या है? क्या जनसाधारण में शिक्षा प्रसार किया जाए या उच्च वर्ग के थोड़े से लोगों के लिए शिक्षा की व्यवस्था की जाए।</a:t>
            </a:r>
          </a:p>
          <a:p>
            <a:pPr marL="514350" indent="-514350">
              <a:buFont typeface="+mj-lt"/>
              <a:buAutoNum type="arabicPeriod"/>
            </a:pPr>
            <a:r>
              <a:rPr lang="en-IN" b="1">
                <a:solidFill>
                  <a:srgbClr val="C00000"/>
                </a:solidFill>
              </a:rPr>
              <a:t>लक्ष्य</a:t>
            </a:r>
            <a:r>
              <a:rPr lang="en-IN" b="1">
                <a:solidFill>
                  <a:srgbClr val="0070C0"/>
                </a:solidFill>
              </a:rPr>
              <a:t> – भारत में शिक्षा का उद्देश्य क्या होना चाहिए? अर्थात क्या प्राच्य ज्ञान का संरक्षण और विकास किया जाए अथवा यूरोपीय साहित्य तथा ज्ञान विज्ञान का प्रसार किया जाए?</a:t>
            </a:r>
          </a:p>
          <a:p>
            <a:pPr marL="514350" indent="-514350">
              <a:buFont typeface="+mj-lt"/>
              <a:buAutoNum type="arabicPeriod"/>
            </a:pPr>
            <a:r>
              <a:rPr lang="en-IN" b="1">
                <a:solidFill>
                  <a:srgbClr val="C00000"/>
                </a:solidFill>
              </a:rPr>
              <a:t>माध्यम</a:t>
            </a:r>
            <a:r>
              <a:rPr lang="en-IN" b="1">
                <a:solidFill>
                  <a:srgbClr val="0070C0"/>
                </a:solidFill>
              </a:rPr>
              <a:t> – शिक्षा का माध्यम क्या होना चाहिए? प्राच्य भाषाएं, संस्कृत, अरबी, फारसी अथवा अंग्रेजी।</a:t>
            </a:r>
          </a:p>
          <a:p>
            <a:pPr marL="514350" indent="-514350">
              <a:buFont typeface="+mj-lt"/>
              <a:buAutoNum type="arabicPeriod"/>
            </a:pPr>
            <a:r>
              <a:rPr lang="en-IN" b="1">
                <a:solidFill>
                  <a:srgbClr val="C00000"/>
                </a:solidFill>
              </a:rPr>
              <a:t>साधन</a:t>
            </a:r>
            <a:r>
              <a:rPr lang="en-IN" b="1">
                <a:solidFill>
                  <a:srgbClr val="0070C0"/>
                </a:solidFill>
              </a:rPr>
              <a:t> – शिक्षा का उत्तरदायित्व सरकार पर हो अथवा उसे व्यक्तिगत प्रयासों पर छोड़ दिया जाए।</a:t>
            </a:r>
            <a:endParaRPr lang="en-US" b="1">
              <a:solidFill>
                <a:srgbClr val="0070C0"/>
              </a:solidFill>
            </a:endParaRPr>
          </a:p>
        </p:txBody>
      </p:sp>
    </p:spTree>
    <p:extLst>
      <p:ext uri="{BB962C8B-B14F-4D97-AF65-F5344CB8AC3E}">
        <p14:creationId xmlns:p14="http://schemas.microsoft.com/office/powerpoint/2010/main" val="2141840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819C9-EA0A-B04D-A626-481165B431BC}"/>
              </a:ext>
            </a:extLst>
          </p:cNvPr>
          <p:cNvSpPr>
            <a:spLocks noGrp="1"/>
          </p:cNvSpPr>
          <p:nvPr>
            <p:ph type="title"/>
          </p:nvPr>
        </p:nvSpPr>
        <p:spPr/>
        <p:txBody>
          <a:bodyPr/>
          <a:lstStyle/>
          <a:p>
            <a:pPr algn="ctr"/>
            <a:r>
              <a:rPr lang="en-IN" b="1">
                <a:solidFill>
                  <a:srgbClr val="C00000"/>
                </a:solidFill>
              </a:rPr>
              <a:t>3. सन् 1833 ई॰ का आज्ञा पत्र</a:t>
            </a:r>
            <a:br>
              <a:rPr lang="en-IN" b="1">
                <a:solidFill>
                  <a:srgbClr val="C00000"/>
                </a:solidFill>
              </a:rPr>
            </a:br>
            <a:r>
              <a:rPr lang="en-IN" b="1">
                <a:solidFill>
                  <a:srgbClr val="00B050"/>
                </a:solidFill>
              </a:rPr>
              <a:t>    (Charter Act of 1833)</a:t>
            </a:r>
            <a:endParaRPr lang="en-US" b="1">
              <a:solidFill>
                <a:srgbClr val="00B050"/>
              </a:solidFill>
            </a:endParaRPr>
          </a:p>
        </p:txBody>
      </p:sp>
      <p:sp>
        <p:nvSpPr>
          <p:cNvPr id="3" name="Content Placeholder 2">
            <a:extLst>
              <a:ext uri="{FF2B5EF4-FFF2-40B4-BE49-F238E27FC236}">
                <a16:creationId xmlns:a16="http://schemas.microsoft.com/office/drawing/2014/main" id="{BBE937B5-D0C1-FF4B-A216-0DD257E55F3B}"/>
              </a:ext>
            </a:extLst>
          </p:cNvPr>
          <p:cNvSpPr>
            <a:spLocks noGrp="1"/>
          </p:cNvSpPr>
          <p:nvPr>
            <p:ph idx="1"/>
          </p:nvPr>
        </p:nvSpPr>
        <p:spPr/>
        <p:txBody>
          <a:bodyPr/>
          <a:lstStyle/>
          <a:p>
            <a:r>
              <a:rPr lang="en-IN" b="1">
                <a:solidFill>
                  <a:srgbClr val="0070C0"/>
                </a:solidFill>
              </a:rPr>
              <a:t>1833 ईस्वी के आज्ञा पत्र को संशोधित (नवीनीकरण) करते हुए 1833 ईस्वी में ब्रिटिश संसद ने एक चार्टर जारी किया। जिसमें अनुदान की धनराशि एक लाख से बढ़ाकर दस लाख वार्षिक कर दी गई।</a:t>
            </a:r>
          </a:p>
          <a:p>
            <a:r>
              <a:rPr lang="en-IN" b="1">
                <a:solidFill>
                  <a:srgbClr val="0070C0"/>
                </a:solidFill>
              </a:rPr>
              <a:t>किंतु व्यावहारिक और निश्चित कार्य योजना निर्मित नहीं की गई जिसके फलस्वरूप प्राच्य पाश्चात्य विवाद बना रहा।</a:t>
            </a:r>
          </a:p>
          <a:p>
            <a:r>
              <a:rPr lang="en-IN" b="1">
                <a:solidFill>
                  <a:srgbClr val="00B050"/>
                </a:solidFill>
              </a:rPr>
              <a:t>मैकाले मिनट्स (Macaulay’s Minutes)</a:t>
            </a:r>
            <a:r>
              <a:rPr lang="en-IN" b="1">
                <a:solidFill>
                  <a:srgbClr val="0070C0"/>
                </a:solidFill>
              </a:rPr>
              <a:t> इस विवाद का अन्त हुआ।</a:t>
            </a:r>
            <a:endParaRPr lang="en-US" b="1">
              <a:solidFill>
                <a:srgbClr val="0070C0"/>
              </a:solidFill>
            </a:endParaRPr>
          </a:p>
        </p:txBody>
      </p:sp>
    </p:spTree>
    <p:extLst>
      <p:ext uri="{BB962C8B-B14F-4D97-AF65-F5344CB8AC3E}">
        <p14:creationId xmlns:p14="http://schemas.microsoft.com/office/powerpoint/2010/main" val="343577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7A96-4631-FF41-A08C-1C2A6F35F4AE}"/>
              </a:ext>
            </a:extLst>
          </p:cNvPr>
          <p:cNvSpPr>
            <a:spLocks noGrp="1"/>
          </p:cNvSpPr>
          <p:nvPr>
            <p:ph type="title"/>
          </p:nvPr>
        </p:nvSpPr>
        <p:spPr/>
        <p:txBody>
          <a:bodyPr/>
          <a:lstStyle/>
          <a:p>
            <a:pPr algn="ctr"/>
            <a:r>
              <a:rPr lang="en-IN" b="1">
                <a:solidFill>
                  <a:srgbClr val="C00000"/>
                </a:solidFill>
              </a:rPr>
              <a:t>4. मैकाले का विवरण-पत्र, 1835</a:t>
            </a:r>
            <a:br>
              <a:rPr lang="en-IN" b="1">
                <a:solidFill>
                  <a:srgbClr val="C00000"/>
                </a:solidFill>
              </a:rPr>
            </a:br>
            <a:r>
              <a:rPr lang="en-IN" b="1">
                <a:solidFill>
                  <a:srgbClr val="00B050"/>
                </a:solidFill>
              </a:rPr>
              <a:t>    ( Macaulay’s Minute, 1835)</a:t>
            </a:r>
            <a:endParaRPr lang="en-US" b="1">
              <a:solidFill>
                <a:srgbClr val="00B050"/>
              </a:solidFill>
            </a:endParaRPr>
          </a:p>
        </p:txBody>
      </p:sp>
      <p:sp>
        <p:nvSpPr>
          <p:cNvPr id="3" name="Content Placeholder 2">
            <a:extLst>
              <a:ext uri="{FF2B5EF4-FFF2-40B4-BE49-F238E27FC236}">
                <a16:creationId xmlns:a16="http://schemas.microsoft.com/office/drawing/2014/main" id="{A305BFB3-9E9A-CE44-B312-66F5F242A7AE}"/>
              </a:ext>
            </a:extLst>
          </p:cNvPr>
          <p:cNvSpPr>
            <a:spLocks noGrp="1"/>
          </p:cNvSpPr>
          <p:nvPr>
            <p:ph idx="1"/>
          </p:nvPr>
        </p:nvSpPr>
        <p:spPr>
          <a:xfrm>
            <a:off x="709938" y="2005575"/>
            <a:ext cx="10764433" cy="4487300"/>
          </a:xfrm>
        </p:spPr>
        <p:txBody>
          <a:bodyPr>
            <a:normAutofit fontScale="92500"/>
          </a:bodyPr>
          <a:lstStyle/>
          <a:p>
            <a:r>
              <a:rPr lang="en-IN" b="1">
                <a:solidFill>
                  <a:srgbClr val="0070C0"/>
                </a:solidFill>
              </a:rPr>
              <a:t>मैकाले ने सन् 1813 के आज्ञा पत्र का अध्ययन करने के पश्चात् 2 फ़रवरी,1835 को अपना ऐतिहासिक विवरण पत्र काउंसिल के सामने प्रस्तुत किया, जिसे </a:t>
            </a:r>
            <a:r>
              <a:rPr lang="en-IN" b="1">
                <a:solidFill>
                  <a:srgbClr val="00B050"/>
                </a:solidFill>
              </a:rPr>
              <a:t>मैकाले मिनट </a:t>
            </a:r>
            <a:r>
              <a:rPr lang="en-IN" b="1">
                <a:solidFill>
                  <a:srgbClr val="0070C0"/>
                </a:solidFill>
              </a:rPr>
              <a:t>के रूप में जाना गया। इस विवरण में उसने प्राच्य साहित्य को अवैज्ञानिक, अविवेकपूर्ण एवं हास्यास्पद बातों से भरा बताया था। वह सम्पूर्ण प्राच्य साहित्य को अल्पविकसित एवं गवारू समझता था।</a:t>
            </a:r>
          </a:p>
          <a:p>
            <a:r>
              <a:rPr lang="en-IN" b="1">
                <a:solidFill>
                  <a:srgbClr val="0070C0"/>
                </a:solidFill>
              </a:rPr>
              <a:t>अंग्रेज़ी साहित्य की व्याख्या करते हुए </a:t>
            </a:r>
            <a:r>
              <a:rPr lang="en-IN" b="1">
                <a:solidFill>
                  <a:srgbClr val="00B050"/>
                </a:solidFill>
              </a:rPr>
              <a:t>मैकाले</a:t>
            </a:r>
            <a:r>
              <a:rPr lang="en-IN" b="1">
                <a:solidFill>
                  <a:srgbClr val="0070C0"/>
                </a:solidFill>
              </a:rPr>
              <a:t> ने लिखा है कि, “</a:t>
            </a:r>
            <a:r>
              <a:rPr lang="en-IN" b="1">
                <a:solidFill>
                  <a:srgbClr val="00B050"/>
                </a:solidFill>
              </a:rPr>
              <a:t>एक अच्छे अंग्रेजी के पुस्तकालय की अलमारी के बराबर ही समस्त भारत एवं अरबी का साहित्य है।”</a:t>
            </a:r>
          </a:p>
          <a:p>
            <a:r>
              <a:rPr lang="en-IN" b="1">
                <a:solidFill>
                  <a:srgbClr val="0070C0"/>
                </a:solidFill>
              </a:rPr>
              <a:t>लॉर्ड मैकाले ने 1813ई॰ के इस आज्ञा पत्र की विवेचना अपने ढंग से निम्न प्रकार की –</a:t>
            </a:r>
          </a:p>
          <a:p>
            <a:pPr marL="0" indent="0">
              <a:buNone/>
            </a:pPr>
            <a:r>
              <a:rPr lang="en-IN" b="1">
                <a:solidFill>
                  <a:srgbClr val="0070C0"/>
                </a:solidFill>
              </a:rPr>
              <a:t>1. साहित्य (Literature) – </a:t>
            </a:r>
            <a:r>
              <a:rPr lang="en-IN" b="1">
                <a:solidFill>
                  <a:srgbClr val="00B050"/>
                </a:solidFill>
              </a:rPr>
              <a:t>मैकाले</a:t>
            </a:r>
            <a:r>
              <a:rPr lang="en-IN" b="1">
                <a:solidFill>
                  <a:srgbClr val="0070C0"/>
                </a:solidFill>
              </a:rPr>
              <a:t> के अनुसार आज्ञा पत्र में प्रस्तुत साहित्य शब्द से अभिप्राय केवल भारतीय साहित्य एवं अरबी से नहीं है वरन् अंग्रेज़ी साहित्य से भी है।</a:t>
            </a:r>
            <a:endParaRPr lang="en-US" b="1">
              <a:solidFill>
                <a:srgbClr val="0070C0"/>
              </a:solidFill>
            </a:endParaRPr>
          </a:p>
        </p:txBody>
      </p:sp>
    </p:spTree>
    <p:extLst>
      <p:ext uri="{BB962C8B-B14F-4D97-AF65-F5344CB8AC3E}">
        <p14:creationId xmlns:p14="http://schemas.microsoft.com/office/powerpoint/2010/main" val="123338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DAF56-01E5-A741-B396-CB8D5B2D7016}"/>
              </a:ext>
            </a:extLst>
          </p:cNvPr>
          <p:cNvSpPr>
            <a:spLocks noGrp="1"/>
          </p:cNvSpPr>
          <p:nvPr>
            <p:ph idx="1"/>
          </p:nvPr>
        </p:nvSpPr>
        <p:spPr>
          <a:xfrm>
            <a:off x="838200" y="674441"/>
            <a:ext cx="10515600" cy="5502522"/>
          </a:xfrm>
        </p:spPr>
        <p:txBody>
          <a:bodyPr>
            <a:normAutofit/>
          </a:bodyPr>
          <a:lstStyle/>
          <a:p>
            <a:pPr marL="0" indent="0">
              <a:buNone/>
            </a:pPr>
            <a:r>
              <a:rPr lang="en-IN" b="1">
                <a:solidFill>
                  <a:srgbClr val="0070C0"/>
                </a:solidFill>
              </a:rPr>
              <a:t>2. </a:t>
            </a:r>
            <a:r>
              <a:rPr lang="en-IN" b="1">
                <a:solidFill>
                  <a:srgbClr val="C00000"/>
                </a:solidFill>
              </a:rPr>
              <a:t>माध्यम (Medium) – </a:t>
            </a:r>
            <a:r>
              <a:rPr lang="en-IN" b="1">
                <a:solidFill>
                  <a:srgbClr val="0070C0"/>
                </a:solidFill>
              </a:rPr>
              <a:t>शिक्षा के माध्यम के रूप में मैकाले  ने अंग्रेजी भाषा का समर्थन किया। उसने कहा कि भारत में इसकी शिक्षा दी जानी चाहिए, क्योंकि उच्च एवं शासक वर्ग इसका प्रयोग करता है। विश्व के उन्नतशील देश अंग्रेजी ही बोलते हैं। उसके अनुसार जिस तरह से लैटिन भाषा के द्वारा इंग्लैंड में </a:t>
            </a:r>
            <a:r>
              <a:rPr lang="en-IN" b="1">
                <a:solidFill>
                  <a:srgbClr val="00B050"/>
                </a:solidFill>
              </a:rPr>
              <a:t>नवजागरण</a:t>
            </a:r>
            <a:r>
              <a:rPr lang="en-IN" b="1">
                <a:solidFill>
                  <a:srgbClr val="0070C0"/>
                </a:solidFill>
              </a:rPr>
              <a:t> आया उसी तरह अंग्रेजी के माध्यम से भारत भी एक उन्नतशील राष्ट्र बन सकता है।</a:t>
            </a:r>
          </a:p>
          <a:p>
            <a:pPr marL="0" indent="0">
              <a:buNone/>
            </a:pPr>
            <a:r>
              <a:rPr lang="en-IN" b="1">
                <a:solidFill>
                  <a:srgbClr val="0070C0"/>
                </a:solidFill>
              </a:rPr>
              <a:t>3. </a:t>
            </a:r>
            <a:r>
              <a:rPr lang="en-IN" b="1">
                <a:solidFill>
                  <a:srgbClr val="C00000"/>
                </a:solidFill>
              </a:rPr>
              <a:t>विद्वान (Scholar) – </a:t>
            </a:r>
            <a:r>
              <a:rPr lang="en-IN" b="1">
                <a:solidFill>
                  <a:srgbClr val="0070C0"/>
                </a:solidFill>
              </a:rPr>
              <a:t>मैं काली के अनुसार दही भारतीय विद्वान है। जिसे </a:t>
            </a:r>
            <a:r>
              <a:rPr lang="en-IN" b="1">
                <a:solidFill>
                  <a:srgbClr val="00B050"/>
                </a:solidFill>
              </a:rPr>
              <a:t>जॉन</a:t>
            </a:r>
            <a:r>
              <a:rPr lang="en-IN" b="1">
                <a:solidFill>
                  <a:srgbClr val="0070C0"/>
                </a:solidFill>
              </a:rPr>
              <a:t> </a:t>
            </a:r>
            <a:r>
              <a:rPr lang="en-IN" b="1">
                <a:solidFill>
                  <a:srgbClr val="00B050"/>
                </a:solidFill>
              </a:rPr>
              <a:t>लॉक</a:t>
            </a:r>
            <a:r>
              <a:rPr lang="en-IN" b="1">
                <a:solidFill>
                  <a:srgbClr val="0070C0"/>
                </a:solidFill>
              </a:rPr>
              <a:t> के </a:t>
            </a:r>
            <a:r>
              <a:rPr lang="en-IN" b="1">
                <a:solidFill>
                  <a:srgbClr val="00B050"/>
                </a:solidFill>
              </a:rPr>
              <a:t>दर्शन</a:t>
            </a:r>
            <a:r>
              <a:rPr lang="en-IN" b="1">
                <a:solidFill>
                  <a:srgbClr val="0070C0"/>
                </a:solidFill>
              </a:rPr>
              <a:t> तथा </a:t>
            </a:r>
            <a:r>
              <a:rPr lang="en-IN" b="1">
                <a:solidFill>
                  <a:srgbClr val="00B050"/>
                </a:solidFill>
              </a:rPr>
              <a:t>मिल्टन</a:t>
            </a:r>
            <a:r>
              <a:rPr lang="en-IN" b="1">
                <a:solidFill>
                  <a:srgbClr val="0070C0"/>
                </a:solidFill>
              </a:rPr>
              <a:t> की कविताओं का ज्ञान है अर्थात मौलवी एवं संस्कृत पंडित के अलावा अंग्रेजी भाषा और साहित्य का ज्ञाता भी भारतीय विद्वान हो सकता है।</a:t>
            </a:r>
          </a:p>
          <a:p>
            <a:pPr marL="0" indent="0">
              <a:buNone/>
            </a:pPr>
            <a:r>
              <a:rPr lang="en-IN" b="1">
                <a:solidFill>
                  <a:srgbClr val="0070C0"/>
                </a:solidFill>
              </a:rPr>
              <a:t>4. </a:t>
            </a:r>
            <a:r>
              <a:rPr lang="en-IN" b="1">
                <a:solidFill>
                  <a:srgbClr val="C00000"/>
                </a:solidFill>
              </a:rPr>
              <a:t>अनुदान (Grant) – </a:t>
            </a:r>
            <a:r>
              <a:rPr lang="en-IN" b="1">
                <a:solidFill>
                  <a:srgbClr val="0070C0"/>
                </a:solidFill>
              </a:rPr>
              <a:t>मैकाले ने अनुदान राशि को अंग्रेजी साहित्य, अंग्रेजी के विद्वान, अंग्रेजी पढ़ने वाले छात्रों एवं अंग्रेजी द्वारा शिक्षा देने वाली संस्थाओं पर ही खर्च करने की बात कही।</a:t>
            </a:r>
            <a:endParaRPr lang="en-US" b="1">
              <a:solidFill>
                <a:srgbClr val="0070C0"/>
              </a:solidFill>
            </a:endParaRPr>
          </a:p>
        </p:txBody>
      </p:sp>
    </p:spTree>
    <p:extLst>
      <p:ext uri="{BB962C8B-B14F-4D97-AF65-F5344CB8AC3E}">
        <p14:creationId xmlns:p14="http://schemas.microsoft.com/office/powerpoint/2010/main" val="2836770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7BCB-0080-1C4A-9E52-4F9D70BA227E}"/>
              </a:ext>
            </a:extLst>
          </p:cNvPr>
          <p:cNvSpPr>
            <a:spLocks noGrp="1"/>
          </p:cNvSpPr>
          <p:nvPr>
            <p:ph type="title"/>
          </p:nvPr>
        </p:nvSpPr>
        <p:spPr/>
        <p:txBody>
          <a:bodyPr/>
          <a:lstStyle/>
          <a:p>
            <a:pPr algn="ctr"/>
            <a:r>
              <a:rPr lang="en-IN" b="1">
                <a:solidFill>
                  <a:srgbClr val="C00000"/>
                </a:solidFill>
              </a:rPr>
              <a:t>मैकाले के विवरण पत्र की सिफारिशें</a:t>
            </a:r>
            <a:br>
              <a:rPr lang="en-IN" b="1">
                <a:solidFill>
                  <a:srgbClr val="C00000"/>
                </a:solidFill>
              </a:rPr>
            </a:br>
            <a:r>
              <a:rPr lang="en-IN" b="1">
                <a:solidFill>
                  <a:srgbClr val="00B050"/>
                </a:solidFill>
              </a:rPr>
              <a:t>(Recommendation of Macaulay’s minute)</a:t>
            </a:r>
            <a:endParaRPr lang="en-US" b="1">
              <a:solidFill>
                <a:srgbClr val="00B050"/>
              </a:solidFill>
            </a:endParaRPr>
          </a:p>
        </p:txBody>
      </p:sp>
      <p:sp>
        <p:nvSpPr>
          <p:cNvPr id="3" name="Content Placeholder 2">
            <a:extLst>
              <a:ext uri="{FF2B5EF4-FFF2-40B4-BE49-F238E27FC236}">
                <a16:creationId xmlns:a16="http://schemas.microsoft.com/office/drawing/2014/main" id="{07AA6C3A-44E8-9146-A21C-B7F03B0FBC56}"/>
              </a:ext>
            </a:extLst>
          </p:cNvPr>
          <p:cNvSpPr>
            <a:spLocks noGrp="1"/>
          </p:cNvSpPr>
          <p:nvPr>
            <p:ph idx="1"/>
          </p:nvPr>
        </p:nvSpPr>
        <p:spPr/>
        <p:txBody>
          <a:bodyPr>
            <a:normAutofit fontScale="92500"/>
          </a:bodyPr>
          <a:lstStyle/>
          <a:p>
            <a:r>
              <a:rPr lang="en-IN" b="1">
                <a:solidFill>
                  <a:srgbClr val="0070C0"/>
                </a:solidFill>
              </a:rPr>
              <a:t>2 फरवरी सन् 1835 के विवरण पत्र में </a:t>
            </a:r>
            <a:r>
              <a:rPr lang="en-IN" b="1">
                <a:solidFill>
                  <a:srgbClr val="00B050"/>
                </a:solidFill>
              </a:rPr>
              <a:t>मैकाले</a:t>
            </a:r>
            <a:r>
              <a:rPr lang="en-IN" b="1">
                <a:solidFill>
                  <a:srgbClr val="0070C0"/>
                </a:solidFill>
              </a:rPr>
              <a:t> ने अंग्रेजी शिक्षा के पक्ष में अपना निर्णय घोषित कर दिया, जिसमें उसने शिक्षा का उत्तरदायित्व कंपनी सरकार द्वारा लेने की सिफारिश की। मैकाले ने सार्वजनिक शिक्षा के स्थान पर कुछ विशिष्ट व्यक्तियों को शिक्षा देने की सिफारिश की। इसके पीछे तर्क था कि विशिष्ट व्यक्तियों से सामान्य व्यक्ति भी प्रेरणा लेकर सीखते हैं और उनका अनुसरण करते हैं।</a:t>
            </a:r>
          </a:p>
          <a:p>
            <a:pPr marL="0" indent="0">
              <a:buNone/>
            </a:pPr>
            <a:r>
              <a:rPr lang="en-IN" b="1">
                <a:solidFill>
                  <a:srgbClr val="C00000"/>
                </a:solidFill>
              </a:rPr>
              <a:t>मैकाले का विवरण पत्र के मुख्य बिंदु निम्न प्रकार हैं – </a:t>
            </a:r>
          </a:p>
          <a:p>
            <a:pPr marL="514350" indent="-514350">
              <a:buFont typeface="+mj-lt"/>
              <a:buAutoNum type="arabicPeriod"/>
            </a:pPr>
            <a:r>
              <a:rPr lang="en-IN" b="1">
                <a:solidFill>
                  <a:srgbClr val="0070C0"/>
                </a:solidFill>
              </a:rPr>
              <a:t>अंग्रेजी भाषा का समर्थन एवं उसकी प्रशंसा – </a:t>
            </a:r>
            <a:r>
              <a:rPr lang="en-IN" b="1">
                <a:solidFill>
                  <a:srgbClr val="00B050"/>
                </a:solidFill>
              </a:rPr>
              <a:t>मैकाले</a:t>
            </a:r>
            <a:r>
              <a:rPr lang="en-IN" b="1">
                <a:solidFill>
                  <a:srgbClr val="0070C0"/>
                </a:solidFill>
              </a:rPr>
              <a:t> ने भारतीय भाषाओं को अल्पविकसित एवं गवाहों बताते हुए अंग्रेजी के समर्थन में निम्न तर्क दिए – </a:t>
            </a:r>
          </a:p>
          <a:p>
            <a:pPr marL="0" indent="0">
              <a:buNone/>
            </a:pPr>
            <a:r>
              <a:rPr lang="en-IN" b="1">
                <a:solidFill>
                  <a:srgbClr val="0070C0"/>
                </a:solidFill>
              </a:rPr>
              <a:t>    A. अंग्रेजी के प्रति भारतीय लोगों में गहन रुचि है जैसा कि राजा राममोहन राय के प्रार्थना पत्र से विदित होता है।</a:t>
            </a:r>
            <a:endParaRPr lang="en-US" b="1">
              <a:solidFill>
                <a:srgbClr val="0070C0"/>
              </a:solidFill>
            </a:endParaRPr>
          </a:p>
        </p:txBody>
      </p:sp>
    </p:spTree>
    <p:extLst>
      <p:ext uri="{BB962C8B-B14F-4D97-AF65-F5344CB8AC3E}">
        <p14:creationId xmlns:p14="http://schemas.microsoft.com/office/powerpoint/2010/main" val="4033367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15D88E-7302-D341-A611-1C2563EE0A38}"/>
              </a:ext>
            </a:extLst>
          </p:cNvPr>
          <p:cNvSpPr>
            <a:spLocks noGrp="1"/>
          </p:cNvSpPr>
          <p:nvPr>
            <p:ph idx="1"/>
          </p:nvPr>
        </p:nvSpPr>
        <p:spPr>
          <a:xfrm>
            <a:off x="838200" y="674441"/>
            <a:ext cx="10515600" cy="5502522"/>
          </a:xfrm>
        </p:spPr>
        <p:txBody>
          <a:bodyPr>
            <a:normAutofit lnSpcReduction="10000"/>
          </a:bodyPr>
          <a:lstStyle/>
          <a:p>
            <a:pPr marL="0" indent="0">
              <a:buNone/>
            </a:pPr>
            <a:r>
              <a:rPr lang="en-IN" b="1">
                <a:solidFill>
                  <a:srgbClr val="0070C0"/>
                </a:solidFill>
              </a:rPr>
              <a:t>B. अंग्रेजी उच्च वर्गीय भारतीयों तथा शासक वर्ग की भाषा है।</a:t>
            </a:r>
          </a:p>
          <a:p>
            <a:pPr marL="0" indent="0">
              <a:buNone/>
            </a:pPr>
            <a:r>
              <a:rPr lang="en-IN" b="1">
                <a:solidFill>
                  <a:srgbClr val="0070C0"/>
                </a:solidFill>
              </a:rPr>
              <a:t>C. ऑस्ट्रेलिया और अफ्रीका में उन्नतशील यूरोपियों की भाषा भी अंग्रेजी है।</a:t>
            </a:r>
          </a:p>
          <a:p>
            <a:pPr marL="0" indent="0">
              <a:buNone/>
            </a:pPr>
            <a:r>
              <a:rPr lang="en-IN" b="1">
                <a:solidFill>
                  <a:srgbClr val="0070C0"/>
                </a:solidFill>
              </a:rPr>
              <a:t>D. पूर्वी देश से व्यापारिक संबंध स्थापित करने में अंग्रेजी सहायक सिद्ध होगी।</a:t>
            </a:r>
          </a:p>
          <a:p>
            <a:pPr marL="0" indent="0">
              <a:buNone/>
            </a:pPr>
            <a:r>
              <a:rPr lang="en-IN" b="1">
                <a:solidFill>
                  <a:srgbClr val="0070C0"/>
                </a:solidFill>
              </a:rPr>
              <a:t>E. एक ओर भारतीय संस्थाओं की अनुदान देकर आर्थिक सहायता करनी होती है, वहीं दूसरी ओर अंग्रेजी स्कूलों में छात्र स्वयं फीस देकर पढ़ते हैं।</a:t>
            </a:r>
          </a:p>
          <a:p>
            <a:pPr marL="0" indent="0">
              <a:buNone/>
            </a:pPr>
            <a:r>
              <a:rPr lang="en-IN" b="1">
                <a:solidFill>
                  <a:srgbClr val="0070C0"/>
                </a:solidFill>
              </a:rPr>
              <a:t>F. अंग्रेजी के माध्यम से शिक्षा देकर ऐसे वर्ग का निर्माण किया जा सकेगा, जो रक्त एवं रंग में भारतीय हो, परंतु रूचियों, विचारों तथा नैतिकता में अंग्रेज हो।</a:t>
            </a:r>
          </a:p>
          <a:p>
            <a:pPr marL="0" indent="0">
              <a:buNone/>
            </a:pPr>
            <a:r>
              <a:rPr lang="en-IN" b="1">
                <a:solidFill>
                  <a:srgbClr val="0070C0"/>
                </a:solidFill>
              </a:rPr>
              <a:t>G. यह भाषा पाश्चात्य भाषाओं में सर्वोपरि है। इसके लिए </a:t>
            </a:r>
            <a:r>
              <a:rPr lang="en-IN" b="1">
                <a:solidFill>
                  <a:srgbClr val="00B050"/>
                </a:solidFill>
              </a:rPr>
              <a:t>मैकाले</a:t>
            </a:r>
            <a:r>
              <a:rPr lang="en-IN" b="1">
                <a:solidFill>
                  <a:srgbClr val="0070C0"/>
                </a:solidFill>
              </a:rPr>
              <a:t> ने लिखा है – “</a:t>
            </a:r>
            <a:r>
              <a:rPr lang="en-IN" b="1">
                <a:solidFill>
                  <a:srgbClr val="C00000"/>
                </a:solidFill>
              </a:rPr>
              <a:t>अंग्रेजी भाषा पाश्चात्य भाषाओं में सर्वश्रेष्ठ है, जो इस भाषा को जानता है वह सुगमता पूर्वक उस विशाल ज्ञान भंडार को प्राप्त कर सकता है, जिसको विश्व की सबसे बुद्धिमान जातियों ने रचा है।”</a:t>
            </a:r>
          </a:p>
          <a:p>
            <a:pPr marL="0" indent="0">
              <a:buNone/>
            </a:pPr>
            <a:r>
              <a:rPr lang="en-IN" b="1">
                <a:solidFill>
                  <a:srgbClr val="0070C0"/>
                </a:solidFill>
              </a:rPr>
              <a:t>H. भारतीय जनता संस्कृत व अरबी शिक्षा की अपेक्षा अंग्रेजी शिक्षा के प्रति अधिक लालायत है।</a:t>
            </a:r>
            <a:endParaRPr lang="en-US" b="1">
              <a:solidFill>
                <a:srgbClr val="0070C0"/>
              </a:solidFill>
            </a:endParaRPr>
          </a:p>
        </p:txBody>
      </p:sp>
    </p:spTree>
    <p:extLst>
      <p:ext uri="{BB962C8B-B14F-4D97-AF65-F5344CB8AC3E}">
        <p14:creationId xmlns:p14="http://schemas.microsoft.com/office/powerpoint/2010/main" val="4039739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5734A4-901A-1E4B-AD88-C6B9C957CA8D}"/>
              </a:ext>
            </a:extLst>
          </p:cNvPr>
          <p:cNvSpPr>
            <a:spLocks noGrp="1"/>
          </p:cNvSpPr>
          <p:nvPr>
            <p:ph idx="1"/>
          </p:nvPr>
        </p:nvSpPr>
        <p:spPr>
          <a:xfrm>
            <a:off x="838200" y="692189"/>
            <a:ext cx="10515600" cy="5484774"/>
          </a:xfrm>
        </p:spPr>
        <p:txBody>
          <a:bodyPr/>
          <a:lstStyle/>
          <a:p>
            <a:pPr marL="0" indent="0">
              <a:buNone/>
            </a:pPr>
            <a:r>
              <a:rPr lang="en-IN" b="1">
                <a:solidFill>
                  <a:srgbClr val="C00000"/>
                </a:solidFill>
              </a:rPr>
              <a:t>2. पाश्चात्य साहित्य का अंध समर्थन –</a:t>
            </a:r>
            <a:r>
              <a:rPr lang="en-IN" b="1">
                <a:solidFill>
                  <a:srgbClr val="00B050"/>
                </a:solidFill>
              </a:rPr>
              <a:t> लॉर्ड मैकाले</a:t>
            </a:r>
            <a:r>
              <a:rPr lang="en-IN" b="1">
                <a:solidFill>
                  <a:srgbClr val="0070C0"/>
                </a:solidFill>
              </a:rPr>
              <a:t> ने ‘</a:t>
            </a:r>
            <a:r>
              <a:rPr lang="en-IN" b="1">
                <a:solidFill>
                  <a:srgbClr val="C00000"/>
                </a:solidFill>
              </a:rPr>
              <a:t>साहित्य</a:t>
            </a:r>
            <a:r>
              <a:rPr lang="en-IN" b="1">
                <a:solidFill>
                  <a:srgbClr val="0070C0"/>
                </a:solidFill>
              </a:rPr>
              <a:t>’ शब्द से भारतीय साहित्य को पूर्ण रूप से निष्कासित करते हुए अंग्रेजी साहित्य की वकालत की।</a:t>
            </a:r>
          </a:p>
          <a:p>
            <a:pPr marL="0" indent="0">
              <a:buNone/>
            </a:pPr>
            <a:r>
              <a:rPr lang="en-IN" b="1">
                <a:solidFill>
                  <a:srgbClr val="0070C0"/>
                </a:solidFill>
              </a:rPr>
              <a:t>  A. मैकाले ने कहा कि साहित्य का अर्थ अंग्रेजी साहित्य से है ना कि अरबी, संस्कृत एवं फारसी साहित्य से। इसी प्रकार भारतीय विद्वान वही है जो लॉक एवं मिल्टन से परिचित हैं।</a:t>
            </a:r>
          </a:p>
          <a:p>
            <a:pPr marL="0" indent="0">
              <a:buNone/>
            </a:pPr>
            <a:r>
              <a:rPr lang="en-IN" b="1">
                <a:solidFill>
                  <a:srgbClr val="0070C0"/>
                </a:solidFill>
              </a:rPr>
              <a:t>  B. भारत में साहित्य का अभाव है। इस संबंध में उसने कहा है कि</a:t>
            </a:r>
            <a:r>
              <a:rPr lang="en-IN" b="1">
                <a:solidFill>
                  <a:srgbClr val="FF0000"/>
                </a:solidFill>
              </a:rPr>
              <a:t> “एक अच्छे यूरोपीय पुस्तकालय की अलमारी भारत और अरबी की संपूर्ण साहित्य के </a:t>
            </a:r>
            <a:r>
              <a:rPr lang="en-IN" b="1">
                <a:solidFill>
                  <a:srgbClr val="0070C0"/>
                </a:solidFill>
              </a:rPr>
              <a:t>बराबर है।”</a:t>
            </a:r>
          </a:p>
          <a:p>
            <a:pPr marL="0" indent="0">
              <a:buNone/>
            </a:pPr>
            <a:r>
              <a:rPr lang="en-IN" b="1">
                <a:solidFill>
                  <a:srgbClr val="0070C0"/>
                </a:solidFill>
              </a:rPr>
              <a:t>  C. मैकाले के अनुसार संस्कृत एवं अरबी साहित्य का बिक्री आंकड़ा अंग्रेजी किताबों की तुलना में नगण्य है। अतः भारतीय साहित्य के स्थान पर अंग्रेजी साहित्य एवं विज्ञान से संबंधित ग्रंथों के प्रकाशन एवं प्रसार पर अधिक धन खर्च किया जाएगा।</a:t>
            </a:r>
            <a:endParaRPr lang="en-US" b="1">
              <a:solidFill>
                <a:srgbClr val="0070C0"/>
              </a:solidFill>
            </a:endParaRPr>
          </a:p>
        </p:txBody>
      </p:sp>
    </p:spTree>
    <p:extLst>
      <p:ext uri="{BB962C8B-B14F-4D97-AF65-F5344CB8AC3E}">
        <p14:creationId xmlns:p14="http://schemas.microsoft.com/office/powerpoint/2010/main" val="712799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D699-CB0E-3A4E-B902-287DB888D0AB}"/>
              </a:ext>
            </a:extLst>
          </p:cNvPr>
          <p:cNvSpPr>
            <a:spLocks noGrp="1"/>
          </p:cNvSpPr>
          <p:nvPr>
            <p:ph type="title"/>
          </p:nvPr>
        </p:nvSpPr>
        <p:spPr>
          <a:xfrm>
            <a:off x="838200" y="365125"/>
            <a:ext cx="10515600" cy="2279394"/>
          </a:xfrm>
        </p:spPr>
        <p:txBody>
          <a:bodyPr vert="horz">
            <a:noAutofit/>
          </a:bodyPr>
          <a:lstStyle/>
          <a:p>
            <a:pPr algn="ctr"/>
            <a:r>
              <a:rPr lang="en-IN" sz="4000" b="1">
                <a:solidFill>
                  <a:srgbClr val="C00000"/>
                </a:solidFill>
              </a:rPr>
              <a:t>मैकाले का विवरण पत्र का भारतीय शिक्षा पर तात्कालिक प्रभाव</a:t>
            </a:r>
            <a:br>
              <a:rPr lang="en-IN" sz="4000" b="1">
                <a:solidFill>
                  <a:srgbClr val="C00000"/>
                </a:solidFill>
              </a:rPr>
            </a:br>
            <a:r>
              <a:rPr lang="en-IN" sz="4000" b="1">
                <a:solidFill>
                  <a:srgbClr val="00B050"/>
                </a:solidFill>
              </a:rPr>
              <a:t>(Immediate impact of Macaulay’s Minute on Indian education)</a:t>
            </a:r>
            <a:endParaRPr lang="en-US" sz="4000" b="1">
              <a:solidFill>
                <a:srgbClr val="00B050"/>
              </a:solidFill>
            </a:endParaRPr>
          </a:p>
        </p:txBody>
      </p:sp>
      <p:sp>
        <p:nvSpPr>
          <p:cNvPr id="3" name="Content Placeholder 2">
            <a:extLst>
              <a:ext uri="{FF2B5EF4-FFF2-40B4-BE49-F238E27FC236}">
                <a16:creationId xmlns:a16="http://schemas.microsoft.com/office/drawing/2014/main" id="{22C93096-FCC2-B142-B967-3C959E1148E6}"/>
              </a:ext>
            </a:extLst>
          </p:cNvPr>
          <p:cNvSpPr>
            <a:spLocks noGrp="1"/>
          </p:cNvSpPr>
          <p:nvPr>
            <p:ph idx="1"/>
          </p:nvPr>
        </p:nvSpPr>
        <p:spPr>
          <a:xfrm>
            <a:off x="838200" y="3034983"/>
            <a:ext cx="10515600" cy="3457891"/>
          </a:xfrm>
        </p:spPr>
        <p:txBody>
          <a:bodyPr>
            <a:normAutofit lnSpcReduction="10000"/>
          </a:bodyPr>
          <a:lstStyle/>
          <a:p>
            <a:r>
              <a:rPr lang="en-IN" b="1">
                <a:solidFill>
                  <a:srgbClr val="0070C0"/>
                </a:solidFill>
              </a:rPr>
              <a:t>मैकाले का विवरण पत्र का भारतीय शिक्षा पर निम्न तात्कालिक प्रभाव पड़ा –</a:t>
            </a:r>
          </a:p>
          <a:p>
            <a:pPr marL="514350" indent="-514350">
              <a:buFont typeface="+mj-lt"/>
              <a:buAutoNum type="arabicPeriod"/>
            </a:pPr>
            <a:r>
              <a:rPr lang="en-IN" b="1">
                <a:solidFill>
                  <a:srgbClr val="0070C0"/>
                </a:solidFill>
              </a:rPr>
              <a:t>अंग्रेजी शिक्षा प्रणाली का शुरू होना।</a:t>
            </a:r>
          </a:p>
          <a:p>
            <a:pPr marL="514350" indent="-514350">
              <a:buFont typeface="+mj-lt"/>
              <a:buAutoNum type="arabicPeriod"/>
            </a:pPr>
            <a:r>
              <a:rPr lang="en-IN" b="1">
                <a:solidFill>
                  <a:srgbClr val="C00000"/>
                </a:solidFill>
              </a:rPr>
              <a:t>गवर्नर लॉर्ड विलियम बैंटिक </a:t>
            </a:r>
            <a:r>
              <a:rPr lang="en-IN" b="1">
                <a:solidFill>
                  <a:srgbClr val="0070C0"/>
                </a:solidFill>
              </a:rPr>
              <a:t>ने मैकाले विवरण पत्र से प्रभावित होकर अंग्रेजी माध्यम की यूरोपीय ज्ञान-विज्ञान प्रधान शिक्षा नीति की घोषणा की।</a:t>
            </a:r>
          </a:p>
          <a:p>
            <a:pPr marL="514350" indent="-514350">
              <a:buFont typeface="+mj-lt"/>
              <a:buAutoNum type="arabicPeriod"/>
            </a:pPr>
            <a:r>
              <a:rPr lang="en-IN" b="1">
                <a:solidFill>
                  <a:srgbClr val="C00000"/>
                </a:solidFill>
              </a:rPr>
              <a:t>गवर्नर लॉर्ड ऑकलैंड ने सन् 1837 ई॰</a:t>
            </a:r>
            <a:r>
              <a:rPr lang="en-IN" b="1">
                <a:solidFill>
                  <a:srgbClr val="0070C0"/>
                </a:solidFill>
              </a:rPr>
              <a:t> में राज-काज की भाषा फारसी के स्थान पर अंग्रेजी घोषित की।</a:t>
            </a:r>
          </a:p>
          <a:p>
            <a:pPr marL="514350" indent="-514350">
              <a:buFont typeface="+mj-lt"/>
              <a:buAutoNum type="arabicPeriod"/>
            </a:pPr>
            <a:r>
              <a:rPr lang="en-IN" b="1">
                <a:solidFill>
                  <a:srgbClr val="C00000"/>
                </a:solidFill>
              </a:rPr>
              <a:t>गवर्नर लॉर्ड हार्डिंग ने सन् 1844 ई॰ </a:t>
            </a:r>
            <a:r>
              <a:rPr lang="en-IN" b="1">
                <a:solidFill>
                  <a:srgbClr val="0070C0"/>
                </a:solidFill>
              </a:rPr>
              <a:t>में सरकारी नौकरी हेतु अंग्रेजी शिक्षा को आवश्यक कर दिया।</a:t>
            </a:r>
            <a:endParaRPr lang="en-US" b="1">
              <a:solidFill>
                <a:srgbClr val="0070C0"/>
              </a:solidFill>
            </a:endParaRPr>
          </a:p>
        </p:txBody>
      </p:sp>
    </p:spTree>
    <p:extLst>
      <p:ext uri="{BB962C8B-B14F-4D97-AF65-F5344CB8AC3E}">
        <p14:creationId xmlns:p14="http://schemas.microsoft.com/office/powerpoint/2010/main" val="2167948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5FBC-85F2-1148-AA0E-C03EA287171D}"/>
              </a:ext>
            </a:extLst>
          </p:cNvPr>
          <p:cNvSpPr>
            <a:spLocks noGrp="1"/>
          </p:cNvSpPr>
          <p:nvPr>
            <p:ph type="title"/>
          </p:nvPr>
        </p:nvSpPr>
        <p:spPr/>
        <p:txBody>
          <a:bodyPr/>
          <a:lstStyle/>
          <a:p>
            <a:pPr algn="ctr"/>
            <a:r>
              <a:rPr lang="en-IN" b="1">
                <a:solidFill>
                  <a:srgbClr val="C00000"/>
                </a:solidFill>
              </a:rPr>
              <a:t>मैकाले का निस्यंदन सिध्दांत</a:t>
            </a:r>
            <a:br>
              <a:rPr lang="en-IN" b="1">
                <a:solidFill>
                  <a:srgbClr val="C00000"/>
                </a:solidFill>
              </a:rPr>
            </a:br>
            <a:r>
              <a:rPr lang="en-IN" b="1">
                <a:solidFill>
                  <a:srgbClr val="00B050"/>
                </a:solidFill>
              </a:rPr>
              <a:t>(Filtration Theory of Macaulay)</a:t>
            </a:r>
            <a:endParaRPr lang="en-US" b="1">
              <a:solidFill>
                <a:srgbClr val="00B050"/>
              </a:solidFill>
            </a:endParaRPr>
          </a:p>
        </p:txBody>
      </p:sp>
      <p:sp>
        <p:nvSpPr>
          <p:cNvPr id="3" name="Content Placeholder 2">
            <a:extLst>
              <a:ext uri="{FF2B5EF4-FFF2-40B4-BE49-F238E27FC236}">
                <a16:creationId xmlns:a16="http://schemas.microsoft.com/office/drawing/2014/main" id="{3E85D8E7-7031-7E40-B55F-FD01E900006C}"/>
              </a:ext>
            </a:extLst>
          </p:cNvPr>
          <p:cNvSpPr>
            <a:spLocks noGrp="1"/>
          </p:cNvSpPr>
          <p:nvPr>
            <p:ph idx="1"/>
          </p:nvPr>
        </p:nvSpPr>
        <p:spPr/>
        <p:txBody>
          <a:bodyPr/>
          <a:lstStyle/>
          <a:p>
            <a:r>
              <a:rPr lang="en-IN" b="1">
                <a:solidFill>
                  <a:srgbClr val="00B050"/>
                </a:solidFill>
              </a:rPr>
              <a:t>मैकाले</a:t>
            </a:r>
            <a:r>
              <a:rPr lang="en-IN" b="1">
                <a:solidFill>
                  <a:srgbClr val="0070C0"/>
                </a:solidFill>
              </a:rPr>
              <a:t> ने अपने विवरण पत्र में जिस शिक्षा नीति का उल्लेख किया, उसे </a:t>
            </a:r>
            <a:r>
              <a:rPr lang="en-IN" b="1">
                <a:solidFill>
                  <a:srgbClr val="00B050"/>
                </a:solidFill>
              </a:rPr>
              <a:t>मैकाले का निस्यंदन सिद्धांत</a:t>
            </a:r>
            <a:r>
              <a:rPr lang="en-IN" b="1">
                <a:solidFill>
                  <a:srgbClr val="0070C0"/>
                </a:solidFill>
              </a:rPr>
              <a:t> के नाम से जाना गया। इस शिक्षा नीति में मैकाले ने उच्च वर्गों के लिए शिक्षा की व्यवस्था पर बल दिया है। वह जनसाधारण की शिक्षा के पक्ष में नहीं था। जो कि एक या दस लाख वार्षिक धनराशि में जन शिक्षा का गहन दायित्व पूर्ण होना संभव नहीं था। अतः इस समस्या को हल करने के लिए छनाई सिद्धांत प्रतिपादित किया। इस सिद्धांत का मूलाधार था कि लाखों लोगों को पूर्ण शिक्षा देने से अच्छा है कि कुछ विशिष्ट व्यक्तियों को पूरी तरह से शिक्षित किया जाए। साधारण लोग इनका अनुसरण करके स्वयं शिक्षित हो जाएंगे।</a:t>
            </a:r>
            <a:r>
              <a:rPr lang="en-IN" b="1">
                <a:solidFill>
                  <a:srgbClr val="00B050"/>
                </a:solidFill>
              </a:rPr>
              <a:t> ‘अधोमुखी निस्पंदन सिद्धांत’</a:t>
            </a:r>
            <a:r>
              <a:rPr lang="en-IN" b="1">
                <a:solidFill>
                  <a:srgbClr val="0070C0"/>
                </a:solidFill>
              </a:rPr>
              <a:t> से अभिप्राय था शिक्षा समाज के उच्च वर्गों को दी जाए। इस वर्ग से छन-छन कर ही शिक्षा का असर कालांतर में निम्न वर्ग तक पहुंचेगा।</a:t>
            </a:r>
            <a:endParaRPr lang="en-US" b="1">
              <a:solidFill>
                <a:srgbClr val="0070C0"/>
              </a:solidFill>
            </a:endParaRPr>
          </a:p>
        </p:txBody>
      </p:sp>
    </p:spTree>
    <p:extLst>
      <p:ext uri="{BB962C8B-B14F-4D97-AF65-F5344CB8AC3E}">
        <p14:creationId xmlns:p14="http://schemas.microsoft.com/office/powerpoint/2010/main" val="3943683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1F4FE-6A57-E043-AEDA-88333F35E473}"/>
              </a:ext>
            </a:extLst>
          </p:cNvPr>
          <p:cNvSpPr>
            <a:spLocks noGrp="1"/>
          </p:cNvSpPr>
          <p:nvPr>
            <p:ph type="title"/>
          </p:nvPr>
        </p:nvSpPr>
        <p:spPr/>
        <p:txBody>
          <a:bodyPr/>
          <a:lstStyle/>
          <a:p>
            <a:pPr algn="ctr"/>
            <a:r>
              <a:rPr lang="en-IN" b="1">
                <a:solidFill>
                  <a:srgbClr val="C00000"/>
                </a:solidFill>
              </a:rPr>
              <a:t>मैकाले के विवरण-पत्र की समालोचना</a:t>
            </a:r>
            <a:br>
              <a:rPr lang="en-IN" b="1">
                <a:solidFill>
                  <a:srgbClr val="C00000"/>
                </a:solidFill>
              </a:rPr>
            </a:br>
            <a:r>
              <a:rPr lang="en-IN" b="1">
                <a:solidFill>
                  <a:srgbClr val="00B050"/>
                </a:solidFill>
              </a:rPr>
              <a:t>(Criticism of Macaulay’s Minute)</a:t>
            </a:r>
            <a:endParaRPr lang="en-US" b="1">
              <a:solidFill>
                <a:srgbClr val="00B050"/>
              </a:solidFill>
            </a:endParaRPr>
          </a:p>
        </p:txBody>
      </p:sp>
      <p:sp>
        <p:nvSpPr>
          <p:cNvPr id="3" name="Content Placeholder 2">
            <a:extLst>
              <a:ext uri="{FF2B5EF4-FFF2-40B4-BE49-F238E27FC236}">
                <a16:creationId xmlns:a16="http://schemas.microsoft.com/office/drawing/2014/main" id="{082AEDE4-1AA2-B849-AE56-E7DFA45D53FF}"/>
              </a:ext>
            </a:extLst>
          </p:cNvPr>
          <p:cNvSpPr>
            <a:spLocks noGrp="1"/>
          </p:cNvSpPr>
          <p:nvPr>
            <p:ph idx="1"/>
          </p:nvPr>
        </p:nvSpPr>
        <p:spPr/>
        <p:txBody>
          <a:bodyPr/>
          <a:lstStyle/>
          <a:p>
            <a:r>
              <a:rPr lang="en-IN" b="1">
                <a:solidFill>
                  <a:srgbClr val="00B050"/>
                </a:solidFill>
              </a:rPr>
              <a:t>मैकाले</a:t>
            </a:r>
            <a:r>
              <a:rPr lang="en-IN" b="1">
                <a:solidFill>
                  <a:srgbClr val="0070C0"/>
                </a:solidFill>
              </a:rPr>
              <a:t> ने जो कुछ भी अपने विवरण पत्र में लिखा। उसमें दोष एवं गुण दोनों ही स्पष्ट हैं, जो निम्न प्रकार हैं-
</a:t>
            </a:r>
            <a:r>
              <a:rPr lang="en-IN" b="1">
                <a:solidFill>
                  <a:srgbClr val="00B050"/>
                </a:solidFill>
              </a:rPr>
              <a:t>मैकाले</a:t>
            </a:r>
            <a:r>
              <a:rPr lang="en-IN" b="1">
                <a:solidFill>
                  <a:srgbClr val="0070C0"/>
                </a:solidFill>
              </a:rPr>
              <a:t> ने अपने विवरण पत्र में भारतीय भाषाओं का अपमान तथा अवहेलना की है। भारत में ऐसी कई भाषाएं थी, जो काफी विकसित एवं समृद्ध थी। परंतु मैकाले ने सभी भारतीय भाषाओं को अल्प विकसित एवं गंवारू कहा, जो मैकाले की एक बड़ी भूल थी। इसके कारण भारतीय भाषाओं के विकास में बाधा आई।</a:t>
            </a:r>
          </a:p>
          <a:p>
            <a:r>
              <a:rPr lang="en-IN" b="1">
                <a:solidFill>
                  <a:srgbClr val="00B050"/>
                </a:solidFill>
              </a:rPr>
              <a:t>मैकाले</a:t>
            </a:r>
            <a:r>
              <a:rPr lang="en-IN" b="1">
                <a:solidFill>
                  <a:srgbClr val="0070C0"/>
                </a:solidFill>
              </a:rPr>
              <a:t> ने प्राचीन भारतीय साहित्य का घोर तिरस्कार किया। जिसे कभी विस्मृत नहीं किया जा सकता। वह हमारे वेद, उपनिषद्, संस्कृत भाषा, धर्म, दर्शन एवं कला से पूर्णतया अनभिज्ञ था।</a:t>
            </a:r>
            <a:endParaRPr lang="en-US" b="1">
              <a:solidFill>
                <a:srgbClr val="0070C0"/>
              </a:solidFill>
            </a:endParaRPr>
          </a:p>
        </p:txBody>
      </p:sp>
    </p:spTree>
    <p:extLst>
      <p:ext uri="{BB962C8B-B14F-4D97-AF65-F5344CB8AC3E}">
        <p14:creationId xmlns:p14="http://schemas.microsoft.com/office/powerpoint/2010/main" val="2257568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F41B83-04DD-4F46-820B-3016CC6878BD}"/>
              </a:ext>
            </a:extLst>
          </p:cNvPr>
          <p:cNvSpPr>
            <a:spLocks noGrp="1"/>
          </p:cNvSpPr>
          <p:nvPr>
            <p:ph idx="1"/>
          </p:nvPr>
        </p:nvSpPr>
        <p:spPr>
          <a:xfrm>
            <a:off x="838200" y="780932"/>
            <a:ext cx="10515600" cy="5396031"/>
          </a:xfrm>
        </p:spPr>
        <p:txBody>
          <a:bodyPr>
            <a:normAutofit lnSpcReduction="10000"/>
          </a:bodyPr>
          <a:lstStyle/>
          <a:p>
            <a:r>
              <a:rPr lang="en-IN" b="1">
                <a:solidFill>
                  <a:srgbClr val="0070C0"/>
                </a:solidFill>
              </a:rPr>
              <a:t>उसने अंग्रेजी भाषा के माध्यम से पाश्चात्य सभ्यता को भारतीयों पर थोपने का प्रयास किया। इसके परिणाम स्वरूप भारतीय संस्कृति को भूल कर पाश्चात्य सभ्यता की ओर मुड़ गए।</a:t>
            </a:r>
          </a:p>
          <a:p>
            <a:r>
              <a:rPr lang="en-IN" b="1">
                <a:solidFill>
                  <a:srgbClr val="0070C0"/>
                </a:solidFill>
              </a:rPr>
              <a:t>मैकाले के विवरण पत्र में शिक्षित एवं जन सामान्य में खाई उत्पन्न कर दी। विवरण पत्र के समर्थकों ने देश को आध्यात्मिक और बौद्धिक दृष्टिकोण से दो वर्गों, अंग्रेजी ज्ञाता तथा अंग्रेजी ना जाने वालों में बांट दिया। एक श्रेष्ठ और कुलीन तो दूसरा नीच और अछूत।</a:t>
            </a:r>
          </a:p>
          <a:p>
            <a:r>
              <a:rPr lang="en-IN" b="1">
                <a:solidFill>
                  <a:srgbClr val="00B050"/>
                </a:solidFill>
              </a:rPr>
              <a:t>मैकाले के निस्यंदन सिद्धांत</a:t>
            </a:r>
            <a:r>
              <a:rPr lang="en-IN" b="1">
                <a:solidFill>
                  <a:srgbClr val="0070C0"/>
                </a:solidFill>
              </a:rPr>
              <a:t> के अनुसार अंग्रेजी शिक्षा केवल विशिष्ट वर्ग के लोगों को दी जानी थी, क्योंकि उसका मानना था कि उच्च वर्ग के लोगों से प्रेरणा लेकर सामान्य लोग शिक्षा की ओर अग्रसर होंगे। लेकिन इस नीति के परिणाम स्वरूप शिक्षित वर्ग और सामान्य वर्ग के मध्य गहरी खाई खुद गई। शिक्षित लोग अशिक्षित लोगों का शोषण करने लगे।</a:t>
            </a:r>
          </a:p>
          <a:p>
            <a:r>
              <a:rPr lang="en-IN" b="1">
                <a:solidFill>
                  <a:srgbClr val="00B050"/>
                </a:solidFill>
              </a:rPr>
              <a:t>मैकाले</a:t>
            </a:r>
            <a:r>
              <a:rPr lang="en-IN" b="1">
                <a:solidFill>
                  <a:srgbClr val="0070C0"/>
                </a:solidFill>
              </a:rPr>
              <a:t> ने एक नए वर्ग को जन्म दिया, जिसका दृष्टिकोण भारतीय न होकर अंग्रेजी था।</a:t>
            </a:r>
            <a:endParaRPr lang="en-US" b="1">
              <a:solidFill>
                <a:srgbClr val="0070C0"/>
              </a:solidFill>
            </a:endParaRPr>
          </a:p>
        </p:txBody>
      </p:sp>
    </p:spTree>
    <p:extLst>
      <p:ext uri="{BB962C8B-B14F-4D97-AF65-F5344CB8AC3E}">
        <p14:creationId xmlns:p14="http://schemas.microsoft.com/office/powerpoint/2010/main" val="2069631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C05B4-E31F-3B8D-4A09-B95AFB13BD51}"/>
              </a:ext>
            </a:extLst>
          </p:cNvPr>
          <p:cNvSpPr>
            <a:spLocks noGrp="1"/>
          </p:cNvSpPr>
          <p:nvPr>
            <p:ph type="title"/>
          </p:nvPr>
        </p:nvSpPr>
        <p:spPr/>
        <p:txBody>
          <a:bodyPr/>
          <a:lstStyle/>
          <a:p>
            <a:pPr algn="ctr"/>
            <a:r>
              <a:rPr lang="en-IN" b="1">
                <a:solidFill>
                  <a:srgbClr val="C00000"/>
                </a:solidFill>
              </a:rPr>
              <a:t>वुड का घोषणा- पत्र ,1814</a:t>
            </a:r>
            <a:br>
              <a:rPr lang="en-IN" b="1">
                <a:solidFill>
                  <a:srgbClr val="C00000"/>
                </a:solidFill>
              </a:rPr>
            </a:br>
            <a:r>
              <a:rPr lang="en-IN" b="1">
                <a:solidFill>
                  <a:srgbClr val="00B050"/>
                </a:solidFill>
              </a:rPr>
              <a:t>Woood’s despatch,1854</a:t>
            </a:r>
            <a:endParaRPr lang="en-US" b="1">
              <a:solidFill>
                <a:srgbClr val="00B050"/>
              </a:solidFill>
            </a:endParaRPr>
          </a:p>
        </p:txBody>
      </p:sp>
      <p:sp>
        <p:nvSpPr>
          <p:cNvPr id="3" name="Content Placeholder 2">
            <a:extLst>
              <a:ext uri="{FF2B5EF4-FFF2-40B4-BE49-F238E27FC236}">
                <a16:creationId xmlns:a16="http://schemas.microsoft.com/office/drawing/2014/main" id="{DEBABA8E-F6E8-31F1-6266-FA924C6AA4CE}"/>
              </a:ext>
            </a:extLst>
          </p:cNvPr>
          <p:cNvSpPr>
            <a:spLocks noGrp="1"/>
          </p:cNvSpPr>
          <p:nvPr>
            <p:ph idx="1"/>
          </p:nvPr>
        </p:nvSpPr>
        <p:spPr/>
        <p:txBody>
          <a:bodyPr>
            <a:normAutofit fontScale="92500" lnSpcReduction="20000"/>
          </a:bodyPr>
          <a:lstStyle/>
          <a:p>
            <a:pPr marL="0" indent="0">
              <a:buNone/>
            </a:pPr>
            <a:r>
              <a:rPr lang="en-IN" b="1">
                <a:solidFill>
                  <a:srgbClr val="0070C0"/>
                </a:solidFill>
              </a:rPr>
              <a:t>वुड के घोषणा- पत्र की मुख्य सिफारिशें-</a:t>
            </a:r>
          </a:p>
          <a:p>
            <a:pPr marL="514350" indent="-514350">
              <a:buFont typeface="+mj-lt"/>
              <a:buAutoNum type="arabicPeriod"/>
            </a:pPr>
            <a:r>
              <a:rPr lang="en-IN" b="1">
                <a:solidFill>
                  <a:srgbClr val="0070C0"/>
                </a:solidFill>
              </a:rPr>
              <a:t>शिक्षा का उत्तरदायित्व</a:t>
            </a:r>
          </a:p>
          <a:p>
            <a:pPr marL="514350" indent="-514350">
              <a:buFont typeface="+mj-lt"/>
              <a:buAutoNum type="arabicPeriod"/>
            </a:pPr>
            <a:r>
              <a:rPr lang="en-IN" b="1">
                <a:solidFill>
                  <a:srgbClr val="0070C0"/>
                </a:solidFill>
              </a:rPr>
              <a:t>शिक्षा का उद्देश्य</a:t>
            </a:r>
          </a:p>
          <a:p>
            <a:pPr marL="514350" indent="-514350">
              <a:buFont typeface="+mj-lt"/>
              <a:buAutoNum type="arabicPeriod"/>
            </a:pPr>
            <a:r>
              <a:rPr lang="en-IN" b="1">
                <a:solidFill>
                  <a:srgbClr val="0070C0"/>
                </a:solidFill>
              </a:rPr>
              <a:t>शिक्षा माध्यम</a:t>
            </a:r>
          </a:p>
          <a:p>
            <a:pPr marL="514350" indent="-514350">
              <a:buFont typeface="+mj-lt"/>
              <a:buAutoNum type="arabicPeriod"/>
            </a:pPr>
            <a:r>
              <a:rPr lang="en-IN" b="1">
                <a:solidFill>
                  <a:srgbClr val="0070C0"/>
                </a:solidFill>
              </a:rPr>
              <a:t>शिक्षा विभागों की स्थापना</a:t>
            </a:r>
          </a:p>
          <a:p>
            <a:pPr marL="514350" indent="-514350">
              <a:buFont typeface="+mj-lt"/>
              <a:buAutoNum type="arabicPeriod"/>
            </a:pPr>
            <a:r>
              <a:rPr lang="en-IN" b="1">
                <a:solidFill>
                  <a:srgbClr val="0070C0"/>
                </a:solidFill>
              </a:rPr>
              <a:t>पाठ्यक्रम, अनुदान</a:t>
            </a:r>
          </a:p>
          <a:p>
            <a:pPr marL="514350" indent="-514350">
              <a:buFont typeface="+mj-lt"/>
              <a:buAutoNum type="arabicPeriod"/>
            </a:pPr>
            <a:r>
              <a:rPr lang="en-IN" b="1">
                <a:solidFill>
                  <a:srgbClr val="0070C0"/>
                </a:solidFill>
              </a:rPr>
              <a:t>विश्वविद्यालयों की स्थापना</a:t>
            </a:r>
          </a:p>
          <a:p>
            <a:pPr marL="514350" indent="-514350">
              <a:buFont typeface="+mj-lt"/>
              <a:buAutoNum type="arabicPeriod"/>
            </a:pPr>
            <a:r>
              <a:rPr lang="en-IN" b="1">
                <a:solidFill>
                  <a:srgbClr val="0070C0"/>
                </a:solidFill>
              </a:rPr>
              <a:t>जन- शिक्षा का विस्तार</a:t>
            </a:r>
          </a:p>
          <a:p>
            <a:pPr marL="514350" indent="-514350">
              <a:buFont typeface="+mj-lt"/>
              <a:buAutoNum type="arabicPeriod"/>
            </a:pPr>
            <a:r>
              <a:rPr lang="en-IN" b="1">
                <a:solidFill>
                  <a:srgbClr val="0070C0"/>
                </a:solidFill>
              </a:rPr>
              <a:t>व्यवसायिक शिक्षा</a:t>
            </a:r>
          </a:p>
          <a:p>
            <a:pPr marL="514350" indent="-514350">
              <a:buFont typeface="+mj-lt"/>
              <a:buAutoNum type="arabicPeriod"/>
            </a:pPr>
            <a:r>
              <a:rPr lang="en-IN" b="1">
                <a:solidFill>
                  <a:srgbClr val="0070C0"/>
                </a:solidFill>
              </a:rPr>
              <a:t>क्रमबद्ध विद्यालयों की स्थापना, स्त्री शिक्षा।</a:t>
            </a:r>
            <a:endParaRPr lang="en-US" b="1">
              <a:solidFill>
                <a:srgbClr val="0070C0"/>
              </a:solidFill>
            </a:endParaRPr>
          </a:p>
        </p:txBody>
      </p:sp>
    </p:spTree>
    <p:extLst>
      <p:ext uri="{BB962C8B-B14F-4D97-AF65-F5344CB8AC3E}">
        <p14:creationId xmlns:p14="http://schemas.microsoft.com/office/powerpoint/2010/main" val="3181713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1B05B-84EA-DFEF-C3F0-26D8234CE3DA}"/>
              </a:ext>
            </a:extLst>
          </p:cNvPr>
          <p:cNvSpPr>
            <a:spLocks noGrp="1"/>
          </p:cNvSpPr>
          <p:nvPr>
            <p:ph type="title"/>
          </p:nvPr>
        </p:nvSpPr>
        <p:spPr/>
        <p:txBody>
          <a:bodyPr/>
          <a:lstStyle/>
          <a:p>
            <a:pPr algn="ctr"/>
            <a:r>
              <a:rPr lang="en-IN" b="1">
                <a:solidFill>
                  <a:srgbClr val="C00000"/>
                </a:solidFill>
              </a:rPr>
              <a:t>वुड के घोषणा- पत्र का महत्व</a:t>
            </a:r>
            <a:br>
              <a:rPr lang="en-IN" b="1">
                <a:solidFill>
                  <a:srgbClr val="C00000"/>
                </a:solidFill>
              </a:rPr>
            </a:br>
            <a:r>
              <a:rPr lang="en-IN" b="1">
                <a:solidFill>
                  <a:srgbClr val="00B050"/>
                </a:solidFill>
              </a:rPr>
              <a:t>importance of Wood’s despatch </a:t>
            </a:r>
            <a:endParaRPr lang="en-US" b="1">
              <a:solidFill>
                <a:srgbClr val="00B050"/>
              </a:solidFill>
            </a:endParaRPr>
          </a:p>
        </p:txBody>
      </p:sp>
      <p:sp>
        <p:nvSpPr>
          <p:cNvPr id="3" name="Content Placeholder 2">
            <a:extLst>
              <a:ext uri="{FF2B5EF4-FFF2-40B4-BE49-F238E27FC236}">
                <a16:creationId xmlns:a16="http://schemas.microsoft.com/office/drawing/2014/main" id="{9D4CFFE3-E490-F882-DB22-0761D0632736}"/>
              </a:ext>
            </a:extLst>
          </p:cNvPr>
          <p:cNvSpPr>
            <a:spLocks noGrp="1"/>
          </p:cNvSpPr>
          <p:nvPr>
            <p:ph idx="1"/>
          </p:nvPr>
        </p:nvSpPr>
        <p:spPr/>
        <p:txBody>
          <a:bodyPr/>
          <a:lstStyle/>
          <a:p>
            <a:pPr marL="0" indent="0">
              <a:buNone/>
            </a:pPr>
            <a:r>
              <a:rPr lang="en-IN" b="1">
                <a:solidFill>
                  <a:srgbClr val="0070C0"/>
                </a:solidFill>
              </a:rPr>
              <a:t>एस.एन मुखर्जी के शब्दों में- “आज्ञा -पत्र वास्तव में बहुत ही मूल्यवान घोषणा-पत्र हैं।”</a:t>
            </a:r>
          </a:p>
          <a:p>
            <a:pPr marL="0" indent="0">
              <a:buNone/>
            </a:pPr>
            <a:r>
              <a:rPr lang="en-IN" b="1">
                <a:solidFill>
                  <a:srgbClr val="0070C0"/>
                </a:solidFill>
              </a:rPr>
              <a:t>जेम्स- “यह भारतीय शिक्षा का महा घोषणा-पत्र है।”</a:t>
            </a:r>
          </a:p>
          <a:p>
            <a:pPr marL="0" indent="0">
              <a:buNone/>
            </a:pPr>
            <a:r>
              <a:rPr lang="en-IN" b="1">
                <a:solidFill>
                  <a:srgbClr val="0070C0"/>
                </a:solidFill>
              </a:rPr>
              <a:t>डलहौजी- “शिक्षा के समस्त भारत के लिए इतनी अधिक विस्तृत और व्यापक योजना जिसे स्थानीय सरकार कभी भी निर्धारित करने का साहस नहीं कर सकती थी।”</a:t>
            </a:r>
          </a:p>
          <a:p>
            <a:endParaRPr lang="en-US" b="1">
              <a:solidFill>
                <a:srgbClr val="0070C0"/>
              </a:solidFill>
            </a:endParaRPr>
          </a:p>
        </p:txBody>
      </p:sp>
    </p:spTree>
    <p:extLst>
      <p:ext uri="{BB962C8B-B14F-4D97-AF65-F5344CB8AC3E}">
        <p14:creationId xmlns:p14="http://schemas.microsoft.com/office/powerpoint/2010/main" val="1071528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46522-07D2-2EC5-87A1-9D4DC03127D2}"/>
              </a:ext>
            </a:extLst>
          </p:cNvPr>
          <p:cNvSpPr>
            <a:spLocks noGrp="1"/>
          </p:cNvSpPr>
          <p:nvPr>
            <p:ph type="title"/>
          </p:nvPr>
        </p:nvSpPr>
        <p:spPr/>
        <p:txBody>
          <a:bodyPr/>
          <a:lstStyle/>
          <a:p>
            <a:pPr algn="ctr"/>
            <a:r>
              <a:rPr lang="en-IN" b="1">
                <a:solidFill>
                  <a:srgbClr val="C00000"/>
                </a:solidFill>
              </a:rPr>
              <a:t>वुड के घोषणा- पत्र की मुख्य विशेषताएं</a:t>
            </a:r>
            <a:br>
              <a:rPr lang="en-IN" b="1">
                <a:solidFill>
                  <a:srgbClr val="C00000"/>
                </a:solidFill>
              </a:rPr>
            </a:br>
            <a:r>
              <a:rPr lang="en-IN" b="1">
                <a:solidFill>
                  <a:srgbClr val="00B050"/>
                </a:solidFill>
              </a:rPr>
              <a:t>Main characteristics of Wood’s despatch </a:t>
            </a:r>
            <a:endParaRPr lang="en-US" b="1">
              <a:solidFill>
                <a:srgbClr val="00B050"/>
              </a:solidFill>
            </a:endParaRPr>
          </a:p>
        </p:txBody>
      </p:sp>
      <p:sp>
        <p:nvSpPr>
          <p:cNvPr id="3" name="Content Placeholder 2">
            <a:extLst>
              <a:ext uri="{FF2B5EF4-FFF2-40B4-BE49-F238E27FC236}">
                <a16:creationId xmlns:a16="http://schemas.microsoft.com/office/drawing/2014/main" id="{984A7B6C-084A-5BB6-2701-97EC6D71A537}"/>
              </a:ext>
            </a:extLst>
          </p:cNvPr>
          <p:cNvSpPr>
            <a:spLocks noGrp="1"/>
          </p:cNvSpPr>
          <p:nvPr>
            <p:ph idx="1"/>
          </p:nvPr>
        </p:nvSpPr>
        <p:spPr/>
        <p:txBody>
          <a:bodyPr/>
          <a:lstStyle/>
          <a:p>
            <a:pPr marL="514350" indent="-514350">
              <a:buFont typeface="+mj-lt"/>
              <a:buAutoNum type="arabicPeriod"/>
            </a:pPr>
            <a:r>
              <a:rPr lang="en-IN" b="1">
                <a:solidFill>
                  <a:srgbClr val="0070C0"/>
                </a:solidFill>
              </a:rPr>
              <a:t>घोषणापत्र एक सघन योजना थी</a:t>
            </a:r>
          </a:p>
          <a:p>
            <a:pPr marL="514350" indent="-514350">
              <a:buFont typeface="+mj-lt"/>
              <a:buAutoNum type="arabicPeriod"/>
            </a:pPr>
            <a:r>
              <a:rPr lang="en-IN" b="1">
                <a:solidFill>
                  <a:srgbClr val="0070C0"/>
                </a:solidFill>
              </a:rPr>
              <a:t>ऐतिहासिक घोषणा पत्र की श्रेणी को पूर्ण करने वाला</a:t>
            </a:r>
          </a:p>
          <a:p>
            <a:pPr marL="514350" indent="-514350">
              <a:buFont typeface="+mj-lt"/>
              <a:buAutoNum type="arabicPeriod"/>
            </a:pPr>
            <a:r>
              <a:rPr lang="en-IN" b="1">
                <a:solidFill>
                  <a:srgbClr val="0070C0"/>
                </a:solidFill>
              </a:rPr>
              <a:t>शिक्षा का उद्देश्य बौद्धिक, नैतिक विकास के साथ-साथ राजकीय तंत्र में योग देने वाले व्यक्तियों का निर्माण करना है।</a:t>
            </a:r>
          </a:p>
          <a:p>
            <a:pPr marL="514350" indent="-514350">
              <a:buFont typeface="+mj-lt"/>
              <a:buAutoNum type="arabicPeriod"/>
            </a:pPr>
            <a:r>
              <a:rPr lang="en-IN" b="1">
                <a:solidFill>
                  <a:srgbClr val="0070C0"/>
                </a:solidFill>
              </a:rPr>
              <a:t>प्राच्य- पाश्चात्य विवाद सदैव के लिए समाप्त हो गया</a:t>
            </a:r>
          </a:p>
          <a:p>
            <a:pPr marL="514350" indent="-514350">
              <a:buFont typeface="+mj-lt"/>
              <a:buAutoNum type="arabicPeriod"/>
            </a:pPr>
            <a:r>
              <a:rPr lang="en-IN" b="1">
                <a:solidFill>
                  <a:srgbClr val="0070C0"/>
                </a:solidFill>
              </a:rPr>
              <a:t>अधिकारिक घोषणा पत्र था</a:t>
            </a:r>
          </a:p>
          <a:p>
            <a:pPr marL="514350" indent="-514350">
              <a:buFont typeface="+mj-lt"/>
              <a:buAutoNum type="arabicPeriod"/>
            </a:pPr>
            <a:r>
              <a:rPr lang="en-IN" b="1">
                <a:solidFill>
                  <a:srgbClr val="0070C0"/>
                </a:solidFill>
              </a:rPr>
              <a:t>भारतीय तथा अंग्रेजी भाषा को शिक्षा का माध्यम स्वीकार किया गया</a:t>
            </a:r>
          </a:p>
          <a:p>
            <a:pPr marL="514350" indent="-514350">
              <a:buFont typeface="+mj-lt"/>
              <a:buAutoNum type="arabicPeriod"/>
            </a:pPr>
            <a:r>
              <a:rPr lang="en-IN" b="1">
                <a:solidFill>
                  <a:srgbClr val="0070C0"/>
                </a:solidFill>
              </a:rPr>
              <a:t>आधुनिक शिक्षा के लिए नीव का पत्थर।</a:t>
            </a:r>
            <a:endParaRPr lang="en-US" b="1">
              <a:solidFill>
                <a:srgbClr val="0070C0"/>
              </a:solidFill>
            </a:endParaRPr>
          </a:p>
        </p:txBody>
      </p:sp>
    </p:spTree>
    <p:extLst>
      <p:ext uri="{BB962C8B-B14F-4D97-AF65-F5344CB8AC3E}">
        <p14:creationId xmlns:p14="http://schemas.microsoft.com/office/powerpoint/2010/main" val="158519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E01B-2B28-A335-58C7-A897E40E5879}"/>
              </a:ext>
            </a:extLst>
          </p:cNvPr>
          <p:cNvSpPr>
            <a:spLocks noGrp="1"/>
          </p:cNvSpPr>
          <p:nvPr>
            <p:ph type="title"/>
          </p:nvPr>
        </p:nvSpPr>
        <p:spPr/>
        <p:txBody>
          <a:bodyPr/>
          <a:lstStyle/>
          <a:p>
            <a:pPr algn="ctr"/>
            <a:r>
              <a:rPr lang="en-IN" b="1">
                <a:solidFill>
                  <a:srgbClr val="C00000"/>
                </a:solidFill>
              </a:rPr>
              <a:t>वुड के घोषणा-पत्र के दोष</a:t>
            </a:r>
            <a:br>
              <a:rPr lang="en-IN" b="1">
                <a:solidFill>
                  <a:srgbClr val="C00000"/>
                </a:solidFill>
              </a:rPr>
            </a:br>
            <a:r>
              <a:rPr lang="en-IN" b="1">
                <a:solidFill>
                  <a:srgbClr val="00B050"/>
                </a:solidFill>
              </a:rPr>
              <a:t>Demerits of Wood’s despatch</a:t>
            </a:r>
            <a:r>
              <a:rPr lang="en-IN">
                <a:solidFill>
                  <a:srgbClr val="00B050"/>
                </a:solidFill>
              </a:rPr>
              <a:t> </a:t>
            </a:r>
            <a:endParaRPr lang="en-US">
              <a:solidFill>
                <a:srgbClr val="00B050"/>
              </a:solidFill>
            </a:endParaRPr>
          </a:p>
        </p:txBody>
      </p:sp>
      <p:sp>
        <p:nvSpPr>
          <p:cNvPr id="3" name="Content Placeholder 2">
            <a:extLst>
              <a:ext uri="{FF2B5EF4-FFF2-40B4-BE49-F238E27FC236}">
                <a16:creationId xmlns:a16="http://schemas.microsoft.com/office/drawing/2014/main" id="{C50B5C90-F8C4-34FB-199E-566CBB2F66A0}"/>
              </a:ext>
            </a:extLst>
          </p:cNvPr>
          <p:cNvSpPr>
            <a:spLocks noGrp="1"/>
          </p:cNvSpPr>
          <p:nvPr>
            <p:ph idx="1"/>
          </p:nvPr>
        </p:nvSpPr>
        <p:spPr/>
        <p:txBody>
          <a:bodyPr/>
          <a:lstStyle/>
          <a:p>
            <a:pPr marL="514350" indent="-514350">
              <a:buFont typeface="+mj-lt"/>
              <a:buAutoNum type="arabicPeriod"/>
            </a:pPr>
            <a:r>
              <a:rPr lang="en-IN" b="1">
                <a:solidFill>
                  <a:srgbClr val="0070C0"/>
                </a:solidFill>
              </a:rPr>
              <a:t>शिक्षा में भारतीय धर्म को स्थान ना देकर इसको पूर्णता लौकिक बना दिया</a:t>
            </a:r>
          </a:p>
          <a:p>
            <a:pPr marL="514350" indent="-514350">
              <a:buFont typeface="+mj-lt"/>
              <a:buAutoNum type="arabicPeriod"/>
            </a:pPr>
            <a:r>
              <a:rPr lang="en-IN" b="1">
                <a:solidFill>
                  <a:srgbClr val="0070C0"/>
                </a:solidFill>
              </a:rPr>
              <a:t>अंग्रेजी को अधिक महत्व दिया गया अंग्रेजी विद्यालयों के छात्र ही सरकारी नौकरी प्राप्त कर सकते थे</a:t>
            </a:r>
          </a:p>
          <a:p>
            <a:pPr marL="514350" indent="-514350">
              <a:buFont typeface="+mj-lt"/>
              <a:buAutoNum type="arabicPeriod"/>
            </a:pPr>
            <a:r>
              <a:rPr lang="en-IN" b="1">
                <a:solidFill>
                  <a:srgbClr val="0070C0"/>
                </a:solidFill>
              </a:rPr>
              <a:t>विश्वविद्यालयों की स्थापना लंदन विश्वविद्यालय को आदर्श मानकर की जाने लगी</a:t>
            </a:r>
          </a:p>
          <a:p>
            <a:pPr marL="514350" indent="-514350">
              <a:buFont typeface="+mj-lt"/>
              <a:buAutoNum type="arabicPeriod"/>
            </a:pPr>
            <a:r>
              <a:rPr lang="en-IN" b="1">
                <a:solidFill>
                  <a:srgbClr val="0070C0"/>
                </a:solidFill>
              </a:rPr>
              <a:t>शिक्षा को पूरी तरह राज्य के अधीन करके घोषणा पत्र ने शिक्षा के क्षेत्र में नौकरशाही का प्रवेश कर दिया</a:t>
            </a:r>
          </a:p>
          <a:p>
            <a:pPr marL="514350" indent="-514350">
              <a:buFont typeface="+mj-lt"/>
              <a:buAutoNum type="arabicPeriod"/>
            </a:pPr>
            <a:r>
              <a:rPr lang="en-IN" b="1">
                <a:solidFill>
                  <a:srgbClr val="0070C0"/>
                </a:solidFill>
              </a:rPr>
              <a:t>आध्यात्मिक शिक्षा कि उपेक्षा की गई</a:t>
            </a:r>
          </a:p>
          <a:p>
            <a:pPr marL="514350" indent="-514350">
              <a:buFont typeface="+mj-lt"/>
              <a:buAutoNum type="arabicPeriod"/>
            </a:pPr>
            <a:r>
              <a:rPr lang="en-IN" b="1">
                <a:solidFill>
                  <a:srgbClr val="0070C0"/>
                </a:solidFill>
              </a:rPr>
              <a:t>शिक्षा को पूरी तरह से सैद्धांतिक बना दिया।</a:t>
            </a:r>
            <a:endParaRPr lang="en-US" b="1">
              <a:solidFill>
                <a:srgbClr val="0070C0"/>
              </a:solidFill>
            </a:endParaRPr>
          </a:p>
        </p:txBody>
      </p:sp>
    </p:spTree>
    <p:extLst>
      <p:ext uri="{BB962C8B-B14F-4D97-AF65-F5344CB8AC3E}">
        <p14:creationId xmlns:p14="http://schemas.microsoft.com/office/powerpoint/2010/main" val="1196738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BAB75-1645-82B7-C32C-973873BC137D}"/>
              </a:ext>
            </a:extLst>
          </p:cNvPr>
          <p:cNvSpPr>
            <a:spLocks noGrp="1"/>
          </p:cNvSpPr>
          <p:nvPr>
            <p:ph type="title"/>
          </p:nvPr>
        </p:nvSpPr>
        <p:spPr/>
        <p:txBody>
          <a:bodyPr>
            <a:normAutofit fontScale="90000"/>
          </a:bodyPr>
          <a:lstStyle/>
          <a:p>
            <a:pPr algn="ctr"/>
            <a:r>
              <a:rPr lang="en-IN" b="1">
                <a:solidFill>
                  <a:srgbClr val="C00000"/>
                </a:solidFill>
              </a:rPr>
              <a:t>भारतीय शिक्षा आयोग (हंटर आयोग) 1882</a:t>
            </a:r>
            <a:br>
              <a:rPr lang="en-IN" b="1">
                <a:solidFill>
                  <a:srgbClr val="C00000"/>
                </a:solidFill>
              </a:rPr>
            </a:br>
            <a:r>
              <a:rPr lang="en-IN" b="1">
                <a:solidFill>
                  <a:srgbClr val="00B050"/>
                </a:solidFill>
              </a:rPr>
              <a:t>Indian education commission hunter commission 1882</a:t>
            </a:r>
            <a:endParaRPr lang="en-US" b="1">
              <a:solidFill>
                <a:srgbClr val="00B050"/>
              </a:solidFill>
            </a:endParaRPr>
          </a:p>
        </p:txBody>
      </p:sp>
      <p:sp>
        <p:nvSpPr>
          <p:cNvPr id="3" name="Content Placeholder 2">
            <a:extLst>
              <a:ext uri="{FF2B5EF4-FFF2-40B4-BE49-F238E27FC236}">
                <a16:creationId xmlns:a16="http://schemas.microsoft.com/office/drawing/2014/main" id="{ED7A70DD-8F36-A324-DA40-D0434A4CDB12}"/>
              </a:ext>
            </a:extLst>
          </p:cNvPr>
          <p:cNvSpPr>
            <a:spLocks noGrp="1"/>
          </p:cNvSpPr>
          <p:nvPr>
            <p:ph idx="1"/>
          </p:nvPr>
        </p:nvSpPr>
        <p:spPr/>
        <p:txBody>
          <a:bodyPr>
            <a:normAutofit lnSpcReduction="10000"/>
          </a:bodyPr>
          <a:lstStyle/>
          <a:p>
            <a:pPr marL="0" indent="0">
              <a:buNone/>
            </a:pPr>
            <a:r>
              <a:rPr lang="en-IN" b="1">
                <a:solidFill>
                  <a:srgbClr val="0070C0"/>
                </a:solidFill>
              </a:rPr>
              <a:t>वुड के घोषणा पत्र द्वारा शिक्षा के क्षेत्र में हुई प्रगति की समीक्षा हेतु 3 फरवरी 1882 को वायसराय लार्ड रिपन ने अपनी कार्यकारिणी के सदस्य सर विलियम हंटर की अध्यक्षता में पहले भारतीय शिक्षा आयोग की नियुक्ति की। इस आयोग में 21 सदस्य थे। जिनमें 7 सदस्य भारतीय थे। इनमें भी 3 सदस्य सरकार के कृपा पात्र थे। आयोग को प्राथमिक एवं माध्यमिक शिक्षा की समीक्षा तक ही सीमित कर दिया गया था।</a:t>
            </a:r>
          </a:p>
          <a:p>
            <a:pPr marL="0" indent="0">
              <a:buNone/>
            </a:pPr>
            <a:r>
              <a:rPr lang="en-IN" b="1">
                <a:solidFill>
                  <a:srgbClr val="0070C0"/>
                </a:solidFill>
              </a:rPr>
              <a:t>आयोग के कार्य क्षेत्र के बारे में लिखा गया है- </a:t>
            </a:r>
            <a:r>
              <a:rPr lang="en-IN" b="1">
                <a:solidFill>
                  <a:srgbClr val="C00000"/>
                </a:solidFill>
              </a:rPr>
              <a:t>“आयोग का कार्य होगा, विशेष रूप से इस बात की जांच करना कि 1854 ई. के घोषणा पत्र के सिद्धांतों को किस प्रकार क्रियान्वित किया गया है और ऐसे उपायों एवं सुझावों को देना जो घोषणा पत्र में निर्धारित नीति को और अधिक कार्यान्वित करने के लिए आयोग के विचार से वंचित प्रतीत हो।”</a:t>
            </a:r>
            <a:endParaRPr lang="en-US" b="1">
              <a:solidFill>
                <a:srgbClr val="C00000"/>
              </a:solidFill>
            </a:endParaRPr>
          </a:p>
        </p:txBody>
      </p:sp>
    </p:spTree>
    <p:extLst>
      <p:ext uri="{BB962C8B-B14F-4D97-AF65-F5344CB8AC3E}">
        <p14:creationId xmlns:p14="http://schemas.microsoft.com/office/powerpoint/2010/main" val="3401767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D4859-AF2A-542B-BAFA-4C9BDF90F684}"/>
              </a:ext>
            </a:extLst>
          </p:cNvPr>
          <p:cNvSpPr>
            <a:spLocks noGrp="1"/>
          </p:cNvSpPr>
          <p:nvPr>
            <p:ph type="title"/>
          </p:nvPr>
        </p:nvSpPr>
        <p:spPr/>
        <p:txBody>
          <a:bodyPr>
            <a:normAutofit fontScale="90000"/>
          </a:bodyPr>
          <a:lstStyle/>
          <a:p>
            <a:pPr algn="ctr"/>
            <a:r>
              <a:rPr lang="en-IN" b="1">
                <a:solidFill>
                  <a:srgbClr val="C00000"/>
                </a:solidFill>
              </a:rPr>
              <a:t>हंटर आयोग की मुख्य सिफारिशें</a:t>
            </a:r>
            <a:br>
              <a:rPr lang="en-IN" b="1">
                <a:solidFill>
                  <a:srgbClr val="C00000"/>
                </a:solidFill>
              </a:rPr>
            </a:br>
            <a:r>
              <a:rPr lang="en-IN" b="1">
                <a:solidFill>
                  <a:srgbClr val="C00000"/>
                </a:solidFill>
              </a:rPr>
              <a:t>men recommendations of the hunter commission</a:t>
            </a:r>
            <a:endParaRPr lang="en-US" b="1">
              <a:solidFill>
                <a:srgbClr val="C00000"/>
              </a:solidFill>
            </a:endParaRPr>
          </a:p>
        </p:txBody>
      </p:sp>
      <p:sp>
        <p:nvSpPr>
          <p:cNvPr id="3" name="Content Placeholder 2">
            <a:extLst>
              <a:ext uri="{FF2B5EF4-FFF2-40B4-BE49-F238E27FC236}">
                <a16:creationId xmlns:a16="http://schemas.microsoft.com/office/drawing/2014/main" id="{2A0AF7FB-97B8-63EF-0A8C-3F801A55E943}"/>
              </a:ext>
            </a:extLst>
          </p:cNvPr>
          <p:cNvSpPr>
            <a:spLocks noGrp="1"/>
          </p:cNvSpPr>
          <p:nvPr>
            <p:ph idx="1"/>
          </p:nvPr>
        </p:nvSpPr>
        <p:spPr/>
        <p:txBody>
          <a:bodyPr/>
          <a:lstStyle/>
          <a:p>
            <a:pPr marL="0" indent="0">
              <a:buNone/>
            </a:pPr>
            <a:r>
              <a:rPr lang="en-IN" b="1">
                <a:solidFill>
                  <a:srgbClr val="00B050"/>
                </a:solidFill>
              </a:rPr>
              <a:t>आयोग ने अपनी सिफारिशें एवं सुझाव शिक्षा के निम्नलिखित क्षेत्रों में प्रमुख रूप से दिए-</a:t>
            </a:r>
          </a:p>
          <a:p>
            <a:r>
              <a:rPr lang="en-IN" b="1">
                <a:solidFill>
                  <a:srgbClr val="0070C0"/>
                </a:solidFill>
              </a:rPr>
              <a:t>प्राथमिक शिक्षा</a:t>
            </a:r>
          </a:p>
          <a:p>
            <a:r>
              <a:rPr lang="en-IN" b="1">
                <a:solidFill>
                  <a:srgbClr val="0070C0"/>
                </a:solidFill>
              </a:rPr>
              <a:t>माध्यमिक शिक्षा</a:t>
            </a:r>
          </a:p>
          <a:p>
            <a:r>
              <a:rPr lang="en-IN" b="1">
                <a:solidFill>
                  <a:srgbClr val="0070C0"/>
                </a:solidFill>
              </a:rPr>
              <a:t>उच्च शिक्षा</a:t>
            </a:r>
          </a:p>
          <a:p>
            <a:r>
              <a:rPr lang="en-IN" b="1">
                <a:solidFill>
                  <a:srgbClr val="0070C0"/>
                </a:solidFill>
              </a:rPr>
              <a:t>धार्मिक शिक्षा</a:t>
            </a:r>
          </a:p>
          <a:p>
            <a:r>
              <a:rPr lang="en-IN" b="1">
                <a:solidFill>
                  <a:srgbClr val="0070C0"/>
                </a:solidFill>
              </a:rPr>
              <a:t>स्त्री शिक्षा</a:t>
            </a:r>
          </a:p>
          <a:p>
            <a:r>
              <a:rPr lang="en-IN" b="1">
                <a:solidFill>
                  <a:srgbClr val="0070C0"/>
                </a:solidFill>
              </a:rPr>
              <a:t>मुस्लिम शिक्षा।</a:t>
            </a:r>
            <a:endParaRPr lang="en-US" b="1">
              <a:solidFill>
                <a:srgbClr val="0070C0"/>
              </a:solidFill>
            </a:endParaRPr>
          </a:p>
        </p:txBody>
      </p:sp>
    </p:spTree>
    <p:extLst>
      <p:ext uri="{BB962C8B-B14F-4D97-AF65-F5344CB8AC3E}">
        <p14:creationId xmlns:p14="http://schemas.microsoft.com/office/powerpoint/2010/main" val="3415282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8ED4-165B-4717-A564-2D418C335591}"/>
              </a:ext>
            </a:extLst>
          </p:cNvPr>
          <p:cNvSpPr>
            <a:spLocks noGrp="1"/>
          </p:cNvSpPr>
          <p:nvPr>
            <p:ph type="title"/>
          </p:nvPr>
        </p:nvSpPr>
        <p:spPr/>
        <p:txBody>
          <a:bodyPr/>
          <a:lstStyle/>
          <a:p>
            <a:pPr algn="ctr"/>
            <a:r>
              <a:rPr lang="en-IN" b="1">
                <a:solidFill>
                  <a:srgbClr val="C00000"/>
                </a:solidFill>
              </a:rPr>
              <a:t>हंटर आयोग का भारतीय शिक्षा की नीति -रीति पर प्रभाव</a:t>
            </a:r>
            <a:endParaRPr lang="en-US" b="1">
              <a:solidFill>
                <a:srgbClr val="C00000"/>
              </a:solidFill>
            </a:endParaRPr>
          </a:p>
        </p:txBody>
      </p:sp>
      <p:sp>
        <p:nvSpPr>
          <p:cNvPr id="3" name="Content Placeholder 2">
            <a:extLst>
              <a:ext uri="{FF2B5EF4-FFF2-40B4-BE49-F238E27FC236}">
                <a16:creationId xmlns:a16="http://schemas.microsoft.com/office/drawing/2014/main" id="{7A264186-CB63-A11E-2D61-439A9F9D53FE}"/>
              </a:ext>
            </a:extLst>
          </p:cNvPr>
          <p:cNvSpPr>
            <a:spLocks noGrp="1"/>
          </p:cNvSpPr>
          <p:nvPr>
            <p:ph idx="1"/>
          </p:nvPr>
        </p:nvSpPr>
        <p:spPr/>
        <p:txBody>
          <a:bodyPr/>
          <a:lstStyle/>
          <a:p>
            <a:pPr marL="514350" indent="-514350">
              <a:buFont typeface="+mj-lt"/>
              <a:buAutoNum type="arabicPeriod"/>
            </a:pPr>
            <a:r>
              <a:rPr lang="en-IN" b="1">
                <a:solidFill>
                  <a:srgbClr val="0070C0"/>
                </a:solidFill>
              </a:rPr>
              <a:t>इस आयोग के लगभग सभी सुझावों को तत्कालीन सरकार ने स्वीकार कर लिया तथा उनके आधार पर कार्य करना प्रारंभ कर दिया।</a:t>
            </a:r>
          </a:p>
          <a:p>
            <a:pPr marL="514350" indent="-514350">
              <a:buFont typeface="+mj-lt"/>
              <a:buAutoNum type="arabicPeriod"/>
            </a:pPr>
            <a:r>
              <a:rPr lang="en-IN" b="1">
                <a:solidFill>
                  <a:srgbClr val="0070C0"/>
                </a:solidFill>
              </a:rPr>
              <a:t>प्राथमिक शिक्षा का कार्यभार सरकार ने स्थानीय निकायों को सौंप दिया।</a:t>
            </a:r>
          </a:p>
          <a:p>
            <a:pPr marL="514350" indent="-514350">
              <a:buFont typeface="+mj-lt"/>
              <a:buAutoNum type="arabicPeriod"/>
            </a:pPr>
            <a:r>
              <a:rPr lang="en-IN" b="1">
                <a:solidFill>
                  <a:srgbClr val="0070C0"/>
                </a:solidFill>
              </a:rPr>
              <a:t>माध्यमिक तथा उच्च शिक्षा संस्थानों का कार्यभार सरकार ने व्यक्तिगत हाथों में सॉन्ग दिया।</a:t>
            </a:r>
          </a:p>
          <a:p>
            <a:pPr marL="514350" indent="-514350">
              <a:buFont typeface="+mj-lt"/>
              <a:buAutoNum type="arabicPeriod"/>
            </a:pPr>
            <a:r>
              <a:rPr lang="en-IN" b="1">
                <a:solidFill>
                  <a:srgbClr val="0070C0"/>
                </a:solidFill>
              </a:rPr>
              <a:t>इस आयोग की संस्तुतियों के आधार पर व्यक्तिगत प्रयत्नों में भारतीयों को प्रोत्साहित किया गया।</a:t>
            </a:r>
          </a:p>
          <a:p>
            <a:pPr marL="514350" indent="-514350">
              <a:buFont typeface="+mj-lt"/>
              <a:buAutoNum type="arabicPeriod"/>
            </a:pPr>
            <a:r>
              <a:rPr lang="en-IN" b="1">
                <a:solidFill>
                  <a:srgbClr val="0070C0"/>
                </a:solidFill>
              </a:rPr>
              <a:t>सरकार ने सहायता अनुदान की शर्तों को सरल बनाया, इससे संस्थानों को आर्थिक अनुदान प्राप्त करने में सरलता हुई।</a:t>
            </a:r>
            <a:endParaRPr lang="en-US" b="1">
              <a:solidFill>
                <a:srgbClr val="0070C0"/>
              </a:solidFill>
            </a:endParaRPr>
          </a:p>
        </p:txBody>
      </p:sp>
    </p:spTree>
    <p:extLst>
      <p:ext uri="{BB962C8B-B14F-4D97-AF65-F5344CB8AC3E}">
        <p14:creationId xmlns:p14="http://schemas.microsoft.com/office/powerpoint/2010/main" val="3720099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FCA4-F7A0-36FA-BDBE-83E672FC503B}"/>
              </a:ext>
            </a:extLst>
          </p:cNvPr>
          <p:cNvSpPr>
            <a:spLocks noGrp="1"/>
          </p:cNvSpPr>
          <p:nvPr>
            <p:ph type="title"/>
          </p:nvPr>
        </p:nvSpPr>
        <p:spPr/>
        <p:txBody>
          <a:bodyPr/>
          <a:lstStyle/>
          <a:p>
            <a:pPr algn="ctr"/>
            <a:r>
              <a:rPr lang="en-IN" b="1">
                <a:solidFill>
                  <a:srgbClr val="C00000"/>
                </a:solidFill>
              </a:rPr>
              <a:t>हंटर आयोग का मूल्यांकन</a:t>
            </a:r>
            <a:br>
              <a:rPr lang="en-IN" b="1">
                <a:solidFill>
                  <a:srgbClr val="C00000"/>
                </a:solidFill>
              </a:rPr>
            </a:br>
            <a:r>
              <a:rPr lang="en-IN" b="1">
                <a:solidFill>
                  <a:srgbClr val="00B050"/>
                </a:solidFill>
              </a:rPr>
              <a:t>Evaluation of hunter commission</a:t>
            </a:r>
            <a:endParaRPr lang="en-US" b="1">
              <a:solidFill>
                <a:srgbClr val="00B050"/>
              </a:solidFill>
            </a:endParaRPr>
          </a:p>
        </p:txBody>
      </p:sp>
      <p:sp>
        <p:nvSpPr>
          <p:cNvPr id="3" name="Content Placeholder 2">
            <a:extLst>
              <a:ext uri="{FF2B5EF4-FFF2-40B4-BE49-F238E27FC236}">
                <a16:creationId xmlns:a16="http://schemas.microsoft.com/office/drawing/2014/main" id="{6BFB7209-9E5A-CE01-AA15-3CC57E085DE1}"/>
              </a:ext>
            </a:extLst>
          </p:cNvPr>
          <p:cNvSpPr>
            <a:spLocks noGrp="1"/>
          </p:cNvSpPr>
          <p:nvPr>
            <p:ph idx="1"/>
          </p:nvPr>
        </p:nvSpPr>
        <p:spPr/>
        <p:txBody>
          <a:bodyPr/>
          <a:lstStyle/>
          <a:p>
            <a:pPr marL="0" indent="0">
              <a:buNone/>
            </a:pPr>
            <a:r>
              <a:rPr lang="en-IN" b="1">
                <a:solidFill>
                  <a:srgbClr val="0070C0"/>
                </a:solidFill>
              </a:rPr>
              <a:t>मूल्यांकन चाहे किसी का भी हो उसके कुछ मूलभूत मानदंड होते हैं। हंटर आयोग का सबसे बड़ा गुण यह है कि इसने वुड डिस्पैच में घोषित शिक्षा नीति 1854 के सिर्फ उन्हीं तत्वों पर ध्यान दिया, जो भारतीयों के हित मे थे।</a:t>
            </a:r>
          </a:p>
          <a:p>
            <a:pPr marL="0" indent="0">
              <a:buNone/>
            </a:pPr>
            <a:r>
              <a:rPr lang="en-IN" b="1">
                <a:solidFill>
                  <a:srgbClr val="0070C0"/>
                </a:solidFill>
              </a:rPr>
              <a:t>निष्कर्ष रूप में </a:t>
            </a:r>
            <a:r>
              <a:rPr lang="en-IN" b="1">
                <a:solidFill>
                  <a:srgbClr val="C00000"/>
                </a:solidFill>
              </a:rPr>
              <a:t>टी.एन. सिक्वेरा</a:t>
            </a:r>
            <a:r>
              <a:rPr lang="en-IN" b="1">
                <a:solidFill>
                  <a:srgbClr val="0070C0"/>
                </a:solidFill>
              </a:rPr>
              <a:t> के शब्दों में कहा जा सकता है कि, “अपने सब सुझाव हेतु </a:t>
            </a:r>
            <a:r>
              <a:rPr lang="en-IN" b="1">
                <a:solidFill>
                  <a:srgbClr val="C00000"/>
                </a:solidFill>
              </a:rPr>
              <a:t>‘आयोग’</a:t>
            </a:r>
            <a:r>
              <a:rPr lang="en-IN" b="1">
                <a:solidFill>
                  <a:srgbClr val="0070C0"/>
                </a:solidFill>
              </a:rPr>
              <a:t> हार्दिक सहायता का पात्र है। अगर वर्तमान समय में भारतीय शिक्षा प्रणाली के विषय में इतने अधिक असंतोष का अनुभव किया जा रहा है, तो उसकी वजह यह है की 1882 में निर्धारित की जाने वाली शिक्षा नीति के मुख्य अभिप्राय का अनुसरण नहीं किया गया है।”</a:t>
            </a:r>
          </a:p>
        </p:txBody>
      </p:sp>
    </p:spTree>
    <p:extLst>
      <p:ext uri="{BB962C8B-B14F-4D97-AF65-F5344CB8AC3E}">
        <p14:creationId xmlns:p14="http://schemas.microsoft.com/office/powerpoint/2010/main" val="3771299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E341-55B6-AB0D-4F1C-5DE9D109E35E}"/>
              </a:ext>
            </a:extLst>
          </p:cNvPr>
          <p:cNvSpPr>
            <a:spLocks noGrp="1"/>
          </p:cNvSpPr>
          <p:nvPr>
            <p:ph type="title"/>
          </p:nvPr>
        </p:nvSpPr>
        <p:spPr/>
        <p:txBody>
          <a:bodyPr/>
          <a:lstStyle/>
          <a:p>
            <a:pPr algn="ctr"/>
            <a:r>
              <a:rPr lang="en-IN" b="1">
                <a:solidFill>
                  <a:srgbClr val="C00000"/>
                </a:solidFill>
              </a:rPr>
              <a:t>गोखले का बिल ,1911</a:t>
            </a:r>
            <a:br>
              <a:rPr lang="en-IN" b="1">
                <a:solidFill>
                  <a:srgbClr val="C00000"/>
                </a:solidFill>
              </a:rPr>
            </a:br>
            <a:r>
              <a:rPr lang="en-IN" b="1">
                <a:solidFill>
                  <a:srgbClr val="00B050"/>
                </a:solidFill>
              </a:rPr>
              <a:t>Gokhlae’s bill,1911</a:t>
            </a:r>
            <a:endParaRPr lang="en-US" b="1">
              <a:solidFill>
                <a:srgbClr val="00B050"/>
              </a:solidFill>
            </a:endParaRPr>
          </a:p>
        </p:txBody>
      </p:sp>
      <p:sp>
        <p:nvSpPr>
          <p:cNvPr id="3" name="Content Placeholder 2">
            <a:extLst>
              <a:ext uri="{FF2B5EF4-FFF2-40B4-BE49-F238E27FC236}">
                <a16:creationId xmlns:a16="http://schemas.microsoft.com/office/drawing/2014/main" id="{E61C3E40-A2EC-C950-D943-E1327C932446}"/>
              </a:ext>
            </a:extLst>
          </p:cNvPr>
          <p:cNvSpPr>
            <a:spLocks noGrp="1"/>
          </p:cNvSpPr>
          <p:nvPr>
            <p:ph idx="1"/>
          </p:nvPr>
        </p:nvSpPr>
        <p:spPr/>
        <p:txBody>
          <a:bodyPr/>
          <a:lstStyle/>
          <a:p>
            <a:pPr marL="0" indent="0">
              <a:buNone/>
            </a:pPr>
            <a:r>
              <a:rPr lang="en-IN" b="1">
                <a:solidFill>
                  <a:srgbClr val="0070C0"/>
                </a:solidFill>
              </a:rPr>
              <a:t>गोखले का प्रस्ताव, 1910-गोपाल कृष्ण गोखले ने 19 मार्च 1910 ईस्वी को केंद्रीय धारा सभा के सदस्य के रूप में सरकार के समक्ष प्रस्ताव रखा की, “यह सभा संस्तुति करती है कि संपूर्ण देश मैं प्राथमिक शिक्षकों को निशुल्क और अनिवार्य बनाने का कार्य प्रारंभ किया जाए और इस संबंध में निश्चित सरकारी और गैर सरकारी अधिकारियों का एक संयुक्त आयोग शीघ्र ही नियुक्त किया जाए।</a:t>
            </a:r>
          </a:p>
          <a:p>
            <a:pPr marL="0" indent="0">
              <a:buNone/>
            </a:pPr>
            <a:r>
              <a:rPr lang="en-IN" b="1">
                <a:solidFill>
                  <a:srgbClr val="C00000"/>
                </a:solidFill>
              </a:rPr>
              <a:t>गोखले द्वारा प्रस्ताव को वापस लेना- </a:t>
            </a:r>
            <a:r>
              <a:rPr lang="en-IN" b="1">
                <a:solidFill>
                  <a:srgbClr val="0070C0"/>
                </a:solidFill>
              </a:rPr>
              <a:t>प्रस्तावों पर सरकार द्वारा आश्वासन दे दिए जाने पर गोखले ने अपने प्रस्ताव को वापस ले लिया। सरकार ने गोखले के :निशुल्क अनिवार्य शिक्षा’ के मूल प्रस्ताव को यह कहकर ठुकरा दिया कि प्राथमिक शिक्षा की जिम्मेदारी पूर्ण रूप से प्रांतीय सरकारों की है।</a:t>
            </a:r>
            <a:endParaRPr lang="en-US" b="1">
              <a:solidFill>
                <a:srgbClr val="0070C0"/>
              </a:solidFill>
            </a:endParaRPr>
          </a:p>
        </p:txBody>
      </p:sp>
    </p:spTree>
    <p:extLst>
      <p:ext uri="{BB962C8B-B14F-4D97-AF65-F5344CB8AC3E}">
        <p14:creationId xmlns:p14="http://schemas.microsoft.com/office/powerpoint/2010/main" val="3379751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A5AF-2BA0-67A1-D47D-827D10551C35}"/>
              </a:ext>
            </a:extLst>
          </p:cNvPr>
          <p:cNvSpPr>
            <a:spLocks noGrp="1"/>
          </p:cNvSpPr>
          <p:nvPr>
            <p:ph type="title"/>
          </p:nvPr>
        </p:nvSpPr>
        <p:spPr/>
        <p:txBody>
          <a:bodyPr/>
          <a:lstStyle/>
          <a:p>
            <a:pPr algn="ctr"/>
            <a:r>
              <a:rPr lang="en-IN" b="1">
                <a:solidFill>
                  <a:srgbClr val="C00000"/>
                </a:solidFill>
              </a:rPr>
              <a:t>गोखले का बिल अथवा विधेयक,1911</a:t>
            </a:r>
            <a:br>
              <a:rPr lang="en-IN" b="1">
                <a:solidFill>
                  <a:srgbClr val="C00000"/>
                </a:solidFill>
              </a:rPr>
            </a:br>
            <a:r>
              <a:rPr lang="en-IN" b="1">
                <a:solidFill>
                  <a:srgbClr val="00B050"/>
                </a:solidFill>
              </a:rPr>
              <a:t>Gokhalae’s bill,1911</a:t>
            </a:r>
            <a:endParaRPr lang="en-US" b="1">
              <a:solidFill>
                <a:srgbClr val="00B050"/>
              </a:solidFill>
            </a:endParaRPr>
          </a:p>
        </p:txBody>
      </p:sp>
      <p:sp>
        <p:nvSpPr>
          <p:cNvPr id="3" name="Content Placeholder 2">
            <a:extLst>
              <a:ext uri="{FF2B5EF4-FFF2-40B4-BE49-F238E27FC236}">
                <a16:creationId xmlns:a16="http://schemas.microsoft.com/office/drawing/2014/main" id="{79757380-A0A0-0EB1-177E-0DE64EB733FE}"/>
              </a:ext>
            </a:extLst>
          </p:cNvPr>
          <p:cNvSpPr>
            <a:spLocks noGrp="1"/>
          </p:cNvSpPr>
          <p:nvPr>
            <p:ph idx="1"/>
          </p:nvPr>
        </p:nvSpPr>
        <p:spPr/>
        <p:txBody>
          <a:bodyPr>
            <a:normAutofit lnSpcReduction="10000"/>
          </a:bodyPr>
          <a:lstStyle/>
          <a:p>
            <a:pPr marL="0" indent="0">
              <a:buNone/>
            </a:pPr>
            <a:r>
              <a:rPr lang="en-IN" b="1">
                <a:solidFill>
                  <a:srgbClr val="0070C0"/>
                </a:solidFill>
              </a:rPr>
              <a:t>बिल अथवा के विधेयक का प्रमुख उद्देश्य-प्राथमिक शिक्षा के प्रति सरकार की बेरुखी को देखकर गोखले ने 16 मार्च 1911 में</a:t>
            </a:r>
            <a:r>
              <a:rPr lang="en-IN" b="1">
                <a:solidFill>
                  <a:srgbClr val="00B050"/>
                </a:solidFill>
              </a:rPr>
              <a:t> ‘केंद्रीय धारा सभा’</a:t>
            </a:r>
            <a:r>
              <a:rPr lang="en-IN" b="1">
                <a:solidFill>
                  <a:srgbClr val="0070C0"/>
                </a:solidFill>
              </a:rPr>
              <a:t> के सामने अपना बिल प्रस्तुत किया। इस विद्या के उद्देश्य पर प्रकाश डालते हुए गोखले ने कहा,- “इस विधेयक का उद्देश्य देश की प्राथमिक शिक्षा प्रणाली में अनिवार्यता के सिद्धांत को क्रमशः  लागू करना है।”</a:t>
            </a:r>
          </a:p>
          <a:p>
            <a:pPr marL="0" indent="0">
              <a:buNone/>
            </a:pPr>
            <a:r>
              <a:rPr lang="en-IN" b="1">
                <a:solidFill>
                  <a:srgbClr val="C00000"/>
                </a:solidFill>
              </a:rPr>
              <a:t>विधेयक के प्रमुख सिफारिशें-</a:t>
            </a:r>
            <a:r>
              <a:rPr lang="en-IN" b="1">
                <a:solidFill>
                  <a:srgbClr val="0070C0"/>
                </a:solidFill>
              </a:rPr>
              <a:t>यदि सरकार स्वयं अनिवार्य  शिक्षा की व्यवस्था नहीं कर सकती है, तो यह कार्य वह स्थानीय संस्थाओं के ऊपर छोड़ दे।</a:t>
            </a:r>
          </a:p>
          <a:p>
            <a:pPr marL="0" indent="0">
              <a:buNone/>
            </a:pPr>
            <a:r>
              <a:rPr lang="en-IN" b="1">
                <a:solidFill>
                  <a:srgbClr val="0070C0"/>
                </a:solidFill>
              </a:rPr>
              <a:t>अनिवार्य शिक्षा योजना उस क्षेत्र में लागू की जाए, जहां छात्रों का एक निश्चित प्रतिशत शिक्षा ना प्राप्त कर रहा हो।</a:t>
            </a:r>
          </a:p>
          <a:p>
            <a:pPr marL="0" indent="0">
              <a:buNone/>
            </a:pPr>
            <a:r>
              <a:rPr lang="en-IN" b="1">
                <a:solidFill>
                  <a:srgbClr val="0070C0"/>
                </a:solidFill>
              </a:rPr>
              <a:t>पहले तो सरकार अनिवार्य शिक्षा का क्षेत्र सीमित रखें और समय पाकर सरकार उसे व्यापक रूप प्रदान कर दे।</a:t>
            </a:r>
            <a:endParaRPr lang="en-US" b="1">
              <a:solidFill>
                <a:srgbClr val="0070C0"/>
              </a:solidFill>
            </a:endParaRPr>
          </a:p>
        </p:txBody>
      </p:sp>
    </p:spTree>
    <p:extLst>
      <p:ext uri="{BB962C8B-B14F-4D97-AF65-F5344CB8AC3E}">
        <p14:creationId xmlns:p14="http://schemas.microsoft.com/office/powerpoint/2010/main" val="925643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0969-DF6E-6E0D-4F96-4529DE982AE1}"/>
              </a:ext>
            </a:extLst>
          </p:cNvPr>
          <p:cNvSpPr>
            <a:spLocks noGrp="1"/>
          </p:cNvSpPr>
          <p:nvPr>
            <p:ph type="title"/>
          </p:nvPr>
        </p:nvSpPr>
        <p:spPr/>
        <p:txBody>
          <a:bodyPr/>
          <a:lstStyle/>
          <a:p>
            <a:pPr algn="ctr"/>
            <a:r>
              <a:rPr lang="en-IN" b="1">
                <a:solidFill>
                  <a:srgbClr val="C00000"/>
                </a:solidFill>
              </a:rPr>
              <a:t>सरकार द्वारा बिल के विरोध में तर्क</a:t>
            </a:r>
            <a:br>
              <a:rPr lang="en-IN" b="1">
                <a:solidFill>
                  <a:srgbClr val="C00000"/>
                </a:solidFill>
              </a:rPr>
            </a:br>
            <a:r>
              <a:rPr lang="en-IN" b="1">
                <a:solidFill>
                  <a:srgbClr val="00B050"/>
                </a:solidFill>
              </a:rPr>
              <a:t>Arguments against the bill by the government</a:t>
            </a:r>
            <a:endParaRPr lang="en-US" b="1">
              <a:solidFill>
                <a:srgbClr val="00B050"/>
              </a:solidFill>
            </a:endParaRPr>
          </a:p>
        </p:txBody>
      </p:sp>
      <p:sp>
        <p:nvSpPr>
          <p:cNvPr id="3" name="Content Placeholder 2">
            <a:extLst>
              <a:ext uri="{FF2B5EF4-FFF2-40B4-BE49-F238E27FC236}">
                <a16:creationId xmlns:a16="http://schemas.microsoft.com/office/drawing/2014/main" id="{176DD560-E7C8-8A0F-C209-6BF85206D042}"/>
              </a:ext>
            </a:extLst>
          </p:cNvPr>
          <p:cNvSpPr>
            <a:spLocks noGrp="1"/>
          </p:cNvSpPr>
          <p:nvPr>
            <p:ph idx="1"/>
          </p:nvPr>
        </p:nvSpPr>
        <p:spPr/>
        <p:txBody>
          <a:bodyPr/>
          <a:lstStyle/>
          <a:p>
            <a:pPr marL="514350" indent="-514350">
              <a:buFont typeface="+mj-lt"/>
              <a:buAutoNum type="arabicPeriod"/>
            </a:pPr>
            <a:r>
              <a:rPr lang="en-IN" b="1">
                <a:solidFill>
                  <a:srgbClr val="0070C0"/>
                </a:solidFill>
              </a:rPr>
              <a:t>प्रांतीय सरकारें अनिवार्य शिक्षा के विरुद्ध हैं।</a:t>
            </a:r>
          </a:p>
          <a:p>
            <a:pPr marL="514350" indent="-514350">
              <a:buFont typeface="+mj-lt"/>
              <a:buAutoNum type="arabicPeriod"/>
            </a:pPr>
            <a:r>
              <a:rPr lang="en-IN" b="1">
                <a:solidFill>
                  <a:srgbClr val="0070C0"/>
                </a:solidFill>
              </a:rPr>
              <a:t>भारतीय जनमत प्राथमिक शिक्षा को अनिवार्य बनाने के पक्ष में नहीं हैं।</a:t>
            </a:r>
          </a:p>
          <a:p>
            <a:pPr marL="514350" indent="-514350">
              <a:buFont typeface="+mj-lt"/>
              <a:buAutoNum type="arabicPeriod"/>
            </a:pPr>
            <a:r>
              <a:rPr lang="en-IN" b="1">
                <a:solidFill>
                  <a:srgbClr val="0070C0"/>
                </a:solidFill>
              </a:rPr>
              <a:t>बिल अनावश्यक तथा समय से बहुत पहले पेश किया गया है</a:t>
            </a:r>
          </a:p>
          <a:p>
            <a:pPr marL="514350" indent="-514350">
              <a:buFont typeface="+mj-lt"/>
              <a:buAutoNum type="arabicPeriod"/>
            </a:pPr>
            <a:r>
              <a:rPr lang="en-IN" b="1">
                <a:solidFill>
                  <a:srgbClr val="0070C0"/>
                </a:solidFill>
              </a:rPr>
              <a:t>स्थानीय संस्थाएं अनिवार्य प्राथमिक शिक्षा पर किए जाने वाले व्यय को वहन करने में समर्थ नहीं है।</a:t>
            </a:r>
            <a:endParaRPr lang="en-US" b="1">
              <a:solidFill>
                <a:srgbClr val="0070C0"/>
              </a:solidFill>
            </a:endParaRPr>
          </a:p>
        </p:txBody>
      </p:sp>
    </p:spTree>
    <p:extLst>
      <p:ext uri="{BB962C8B-B14F-4D97-AF65-F5344CB8AC3E}">
        <p14:creationId xmlns:p14="http://schemas.microsoft.com/office/powerpoint/2010/main" val="2521202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179A-1AD0-7E63-A9C3-805322D63498}"/>
              </a:ext>
            </a:extLst>
          </p:cNvPr>
          <p:cNvSpPr>
            <a:spLocks noGrp="1"/>
          </p:cNvSpPr>
          <p:nvPr>
            <p:ph type="title"/>
          </p:nvPr>
        </p:nvSpPr>
        <p:spPr/>
        <p:txBody>
          <a:bodyPr/>
          <a:lstStyle/>
          <a:p>
            <a:pPr algn="ctr"/>
            <a:r>
              <a:rPr lang="en-IN" b="1">
                <a:solidFill>
                  <a:srgbClr val="C00000"/>
                </a:solidFill>
              </a:rPr>
              <a:t>गोखले के बिल का प्रभाव</a:t>
            </a:r>
            <a:br>
              <a:rPr lang="en-IN" b="1">
                <a:solidFill>
                  <a:srgbClr val="C00000"/>
                </a:solidFill>
              </a:rPr>
            </a:br>
            <a:r>
              <a:rPr lang="en-IN" b="1">
                <a:solidFill>
                  <a:srgbClr val="00B050"/>
                </a:solidFill>
              </a:rPr>
              <a:t>Impact of Gokhale’s bill</a:t>
            </a:r>
            <a:endParaRPr lang="en-US" b="1">
              <a:solidFill>
                <a:srgbClr val="00B050"/>
              </a:solidFill>
            </a:endParaRPr>
          </a:p>
        </p:txBody>
      </p:sp>
      <p:sp>
        <p:nvSpPr>
          <p:cNvPr id="3" name="Content Placeholder 2">
            <a:extLst>
              <a:ext uri="{FF2B5EF4-FFF2-40B4-BE49-F238E27FC236}">
                <a16:creationId xmlns:a16="http://schemas.microsoft.com/office/drawing/2014/main" id="{40F204BA-FE29-37C1-CB97-68B0D78A6B67}"/>
              </a:ext>
            </a:extLst>
          </p:cNvPr>
          <p:cNvSpPr>
            <a:spLocks noGrp="1"/>
          </p:cNvSpPr>
          <p:nvPr>
            <p:ph idx="1"/>
          </p:nvPr>
        </p:nvSpPr>
        <p:spPr/>
        <p:txBody>
          <a:bodyPr/>
          <a:lstStyle/>
          <a:p>
            <a:pPr marL="0" indent="0">
              <a:buNone/>
            </a:pPr>
            <a:r>
              <a:rPr lang="en-IN" b="1">
                <a:solidFill>
                  <a:srgbClr val="0070C0"/>
                </a:solidFill>
              </a:rPr>
              <a:t>गोखले के विधेयक का इतना व्यापक असर पड़ा कि उसने संपूर्ण देश में क्रांति की लहर उत्पन्न कर दी। अतः केंद्र सरकार ने प्रांतीय सरकारों को आदेश दिया कि वे प्राथमिक शिक्षा की ओर ध्यान दें। सम्राट ने भी कोलकाता विश्वविद्यालय द्वारा भेंट किए गए मांग पत्र का जवाब देते हुए शिक्षा विस्तार की मांग को स्वीकार कर लिया।</a:t>
            </a:r>
          </a:p>
          <a:p>
            <a:pPr marL="0" indent="0">
              <a:buNone/>
            </a:pPr>
            <a:r>
              <a:rPr lang="en-IN" b="1">
                <a:solidFill>
                  <a:srgbClr val="0070C0"/>
                </a:solidFill>
              </a:rPr>
              <a:t>विधेयक का भारतीय जनता पर भी प्रभाव कम ना पड़ा। शिक्षित समाज तथा राजनीतिक दलों में भी प्राथमिक शिक्षा के प्रति रुचि उत्पन्न हो गई।</a:t>
            </a:r>
          </a:p>
          <a:p>
            <a:pPr marL="0" indent="0">
              <a:buNone/>
            </a:pPr>
            <a:r>
              <a:rPr lang="en-IN" b="1">
                <a:solidFill>
                  <a:srgbClr val="0070C0"/>
                </a:solidFill>
              </a:rPr>
              <a:t>अतः 21 फरवरी 1913 को सरकार को अपना</a:t>
            </a:r>
            <a:r>
              <a:rPr lang="en-IN" b="1">
                <a:solidFill>
                  <a:srgbClr val="C00000"/>
                </a:solidFill>
              </a:rPr>
              <a:t> ‘शिक्षा नीति संबंधी प्रस्ताव’</a:t>
            </a:r>
            <a:r>
              <a:rPr lang="en-IN" b="1">
                <a:solidFill>
                  <a:srgbClr val="0070C0"/>
                </a:solidFill>
              </a:rPr>
              <a:t>लाने के लिए बाध्य होना पड़ा और उस प्रस्ताव के अनुसार शिक्षा नीति में महत्वपूर्ण परिवर्तन करने पड़े।</a:t>
            </a:r>
            <a:endParaRPr lang="en-US" b="1">
              <a:solidFill>
                <a:srgbClr val="0070C0"/>
              </a:solidFill>
            </a:endParaRPr>
          </a:p>
        </p:txBody>
      </p:sp>
    </p:spTree>
    <p:extLst>
      <p:ext uri="{BB962C8B-B14F-4D97-AF65-F5344CB8AC3E}">
        <p14:creationId xmlns:p14="http://schemas.microsoft.com/office/powerpoint/2010/main" val="3173117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F0C3-DCFA-8B91-D0F5-F6D52DEC6ADA}"/>
              </a:ext>
            </a:extLst>
          </p:cNvPr>
          <p:cNvSpPr>
            <a:spLocks noGrp="1"/>
          </p:cNvSpPr>
          <p:nvPr>
            <p:ph type="title"/>
          </p:nvPr>
        </p:nvSpPr>
        <p:spPr/>
        <p:txBody>
          <a:bodyPr>
            <a:normAutofit fontScale="90000"/>
          </a:bodyPr>
          <a:lstStyle/>
          <a:p>
            <a:pPr algn="ctr"/>
            <a:r>
              <a:rPr lang="en-IN" b="1">
                <a:solidFill>
                  <a:srgbClr val="C00000"/>
                </a:solidFill>
              </a:rPr>
              <a:t>शिक्षा- नीति संबंधि सरकारी प्रस्ताव, 1913</a:t>
            </a:r>
            <a:br>
              <a:rPr lang="en-IN" b="1">
                <a:solidFill>
                  <a:srgbClr val="C00000"/>
                </a:solidFill>
              </a:rPr>
            </a:br>
            <a:r>
              <a:rPr lang="en-IN" b="1">
                <a:solidFill>
                  <a:srgbClr val="00B050"/>
                </a:solidFill>
              </a:rPr>
              <a:t>Government resolution of education policy, 1913</a:t>
            </a:r>
            <a:endParaRPr lang="en-US" b="1">
              <a:solidFill>
                <a:srgbClr val="00B050"/>
              </a:solidFill>
            </a:endParaRPr>
          </a:p>
        </p:txBody>
      </p:sp>
      <p:sp>
        <p:nvSpPr>
          <p:cNvPr id="3" name="Content Placeholder 2">
            <a:extLst>
              <a:ext uri="{FF2B5EF4-FFF2-40B4-BE49-F238E27FC236}">
                <a16:creationId xmlns:a16="http://schemas.microsoft.com/office/drawing/2014/main" id="{354AEA24-D824-FBBD-80D6-455CD4287FFA}"/>
              </a:ext>
            </a:extLst>
          </p:cNvPr>
          <p:cNvSpPr>
            <a:spLocks noGrp="1"/>
          </p:cNvSpPr>
          <p:nvPr>
            <p:ph idx="1"/>
          </p:nvPr>
        </p:nvSpPr>
        <p:spPr/>
        <p:txBody>
          <a:bodyPr>
            <a:normAutofit lnSpcReduction="10000"/>
          </a:bodyPr>
          <a:lstStyle/>
          <a:p>
            <a:pPr marL="0" indent="0">
              <a:buNone/>
            </a:pPr>
            <a:r>
              <a:rPr lang="en-IN" b="1">
                <a:solidFill>
                  <a:srgbClr val="0070C0"/>
                </a:solidFill>
              </a:rPr>
              <a:t>सन 1911 में प्रस्तुत गोखले के विधायक ने संपूर्ण देश में एक हलचल पैदा कर दी, जिसके परिणाम स्वरूप सरकार ने 21 फरवरी सन 1913 ईस्वी को अपना नया</a:t>
            </a:r>
            <a:r>
              <a:rPr lang="en-IN" b="1">
                <a:solidFill>
                  <a:srgbClr val="C00000"/>
                </a:solidFill>
              </a:rPr>
              <a:t> “शिक्षा नीति संबंधी प्रस्ताव”</a:t>
            </a:r>
            <a:r>
              <a:rPr lang="en-IN" b="1">
                <a:solidFill>
                  <a:srgbClr val="0070C0"/>
                </a:solidFill>
              </a:rPr>
              <a:t>प्रकाशित किया जिसमें शिक्षा के आधारभूत सिद्धांतों को निर्धारित करने के बाद शिक्षा के विभिन्न पहलुओं में सुधार हेतु सिफारिशें प्रस्तुत की गई ,जो निम्नानुसार है-</a:t>
            </a:r>
          </a:p>
          <a:p>
            <a:pPr marL="514350" indent="-514350">
              <a:buFont typeface="+mj-lt"/>
              <a:buAutoNum type="arabicPeriod"/>
            </a:pPr>
            <a:r>
              <a:rPr lang="en-IN" b="1">
                <a:solidFill>
                  <a:srgbClr val="0070C0"/>
                </a:solidFill>
              </a:rPr>
              <a:t>शिक्षा के आधारभूत सिद्धांत</a:t>
            </a:r>
          </a:p>
          <a:p>
            <a:pPr marL="514350" indent="-514350">
              <a:buFont typeface="+mj-lt"/>
              <a:buAutoNum type="arabicPeriod"/>
            </a:pPr>
            <a:r>
              <a:rPr lang="en-IN" b="1">
                <a:solidFill>
                  <a:srgbClr val="0070C0"/>
                </a:solidFill>
              </a:rPr>
              <a:t>प्राथमिक शिक्षा संबंधित सिफारिशें</a:t>
            </a:r>
          </a:p>
          <a:p>
            <a:pPr marL="514350" indent="-514350">
              <a:buFont typeface="+mj-lt"/>
              <a:buAutoNum type="arabicPeriod"/>
            </a:pPr>
            <a:r>
              <a:rPr lang="en-IN" b="1">
                <a:solidFill>
                  <a:srgbClr val="0070C0"/>
                </a:solidFill>
              </a:rPr>
              <a:t>माध्यमिक शिक्षा संबंधित सिफारिशें</a:t>
            </a:r>
          </a:p>
          <a:p>
            <a:pPr marL="514350" indent="-514350">
              <a:buFont typeface="+mj-lt"/>
              <a:buAutoNum type="arabicPeriod"/>
            </a:pPr>
            <a:r>
              <a:rPr lang="en-IN" b="1">
                <a:solidFill>
                  <a:srgbClr val="0070C0"/>
                </a:solidFill>
              </a:rPr>
              <a:t>उच्च शिक्षा संबंधित सिफारिशें</a:t>
            </a:r>
          </a:p>
          <a:p>
            <a:pPr marL="514350" indent="-514350">
              <a:buFont typeface="+mj-lt"/>
              <a:buAutoNum type="arabicPeriod"/>
            </a:pPr>
            <a:r>
              <a:rPr lang="en-IN" b="1">
                <a:solidFill>
                  <a:srgbClr val="0070C0"/>
                </a:solidFill>
              </a:rPr>
              <a:t>स्त्री शिक्षा संबंधित सिफारिशें।</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890548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89E5-8B16-D8E1-A600-DEF63BA009EC}"/>
              </a:ext>
            </a:extLst>
          </p:cNvPr>
          <p:cNvSpPr>
            <a:spLocks noGrp="1"/>
          </p:cNvSpPr>
          <p:nvPr>
            <p:ph type="title"/>
          </p:nvPr>
        </p:nvSpPr>
        <p:spPr/>
        <p:txBody>
          <a:bodyPr/>
          <a:lstStyle/>
          <a:p>
            <a:pPr algn="ctr"/>
            <a:r>
              <a:rPr lang="en-IN" b="1">
                <a:solidFill>
                  <a:srgbClr val="C00000"/>
                </a:solidFill>
              </a:rPr>
              <a:t>सैंडलर आयोग, 1917</a:t>
            </a:r>
            <a:br>
              <a:rPr lang="en-IN" b="1">
                <a:solidFill>
                  <a:srgbClr val="C00000"/>
                </a:solidFill>
              </a:rPr>
            </a:br>
            <a:r>
              <a:rPr lang="en-IN" b="1">
                <a:solidFill>
                  <a:srgbClr val="00B050"/>
                </a:solidFill>
              </a:rPr>
              <a:t>sadler’s commission, 1917</a:t>
            </a:r>
            <a:endParaRPr lang="en-US" b="1">
              <a:solidFill>
                <a:srgbClr val="00B050"/>
              </a:solidFill>
            </a:endParaRPr>
          </a:p>
        </p:txBody>
      </p:sp>
      <p:sp>
        <p:nvSpPr>
          <p:cNvPr id="3" name="Content Placeholder 2">
            <a:extLst>
              <a:ext uri="{FF2B5EF4-FFF2-40B4-BE49-F238E27FC236}">
                <a16:creationId xmlns:a16="http://schemas.microsoft.com/office/drawing/2014/main" id="{4EAED29B-ADF9-3140-D9D0-11D1F92B5EED}"/>
              </a:ext>
            </a:extLst>
          </p:cNvPr>
          <p:cNvSpPr>
            <a:spLocks noGrp="1"/>
          </p:cNvSpPr>
          <p:nvPr>
            <p:ph idx="1"/>
          </p:nvPr>
        </p:nvSpPr>
        <p:spPr/>
        <p:txBody>
          <a:bodyPr/>
          <a:lstStyle/>
          <a:p>
            <a:pPr marL="0" indent="0">
              <a:buNone/>
            </a:pPr>
            <a:r>
              <a:rPr lang="en-IN" b="1">
                <a:solidFill>
                  <a:srgbClr val="0070C0"/>
                </a:solidFill>
              </a:rPr>
              <a:t>कोलकाता विश्वविद्यालय आयोग अथवा सैंडलर आयोग 1917-</a:t>
            </a:r>
            <a:r>
              <a:rPr lang="en-IN" b="1">
                <a:solidFill>
                  <a:srgbClr val="00B050"/>
                </a:solidFill>
              </a:rPr>
              <a:t>लॉर्ड कर्जन</a:t>
            </a:r>
            <a:r>
              <a:rPr lang="en-IN" b="1">
                <a:solidFill>
                  <a:srgbClr val="0070C0"/>
                </a:solidFill>
              </a:rPr>
              <a:t> ने भारतीय शिक्षा के लिए जो कार्य किए उनके लिए भारत सदैव ऋणी रहेगा।</a:t>
            </a:r>
          </a:p>
          <a:p>
            <a:pPr marL="0" indent="0">
              <a:buNone/>
            </a:pPr>
            <a:r>
              <a:rPr lang="en-IN" b="1">
                <a:solidFill>
                  <a:srgbClr val="0070C0"/>
                </a:solidFill>
              </a:rPr>
              <a:t>सन 1917 में </a:t>
            </a:r>
            <a:r>
              <a:rPr lang="en-IN" b="1">
                <a:solidFill>
                  <a:srgbClr val="00B050"/>
                </a:solidFill>
              </a:rPr>
              <a:t>माइकल सैडलर</a:t>
            </a:r>
            <a:r>
              <a:rPr lang="en-IN" b="1">
                <a:solidFill>
                  <a:srgbClr val="0070C0"/>
                </a:solidFill>
              </a:rPr>
              <a:t> की अध्यक्षता में कोलकाता यूनिवर्सिटी से संबंधित समस्याओं की जांच के लिए एक छोटे किंतु शक्तिशाली आयोग की नियुक्ति की गई। </a:t>
            </a:r>
            <a:r>
              <a:rPr lang="en-IN" b="1">
                <a:solidFill>
                  <a:srgbClr val="00B050"/>
                </a:solidFill>
              </a:rPr>
              <a:t>डॉ. माइकल सैडलर</a:t>
            </a:r>
            <a:r>
              <a:rPr lang="en-IN" b="1">
                <a:solidFill>
                  <a:srgbClr val="0070C0"/>
                </a:solidFill>
              </a:rPr>
              <a:t> उस समय लीड्स विश्वविद्यालय के उप कुलपति थे, जो इस आयोग के अध्यक्ष नियुक्त किए गए। इसी कारण यह कमीशन सैडलर कमिशन के नाम से भी प्रसिद्ध हुआ। इस आयोग के अन्य सदस्यों में थे-</a:t>
            </a:r>
            <a:r>
              <a:rPr lang="en-IN" b="1">
                <a:solidFill>
                  <a:srgbClr val="C00000"/>
                </a:solidFill>
              </a:rPr>
              <a:t>सर आशुतोष मुखर्जी, डॉक्टर जियाउद्दीन अहमद, श्री हर्नेल , डॉक्टर ग्रेगरी, प्रोफेसर राम जी म्योर एवं सर हर्टांग।</a:t>
            </a:r>
            <a:endParaRPr lang="en-US" b="1">
              <a:solidFill>
                <a:srgbClr val="C00000"/>
              </a:solidFill>
            </a:endParaRPr>
          </a:p>
        </p:txBody>
      </p:sp>
    </p:spTree>
    <p:extLst>
      <p:ext uri="{BB962C8B-B14F-4D97-AF65-F5344CB8AC3E}">
        <p14:creationId xmlns:p14="http://schemas.microsoft.com/office/powerpoint/2010/main" val="28516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481B-8C97-DE99-AFA3-B7AC77B013DF}"/>
              </a:ext>
            </a:extLst>
          </p:cNvPr>
          <p:cNvSpPr>
            <a:spLocks noGrp="1"/>
          </p:cNvSpPr>
          <p:nvPr>
            <p:ph type="title"/>
          </p:nvPr>
        </p:nvSpPr>
        <p:spPr/>
        <p:txBody>
          <a:bodyPr/>
          <a:lstStyle/>
          <a:p>
            <a:pPr algn="ctr"/>
            <a:r>
              <a:rPr lang="en-IN" b="1">
                <a:solidFill>
                  <a:srgbClr val="C00000"/>
                </a:solidFill>
              </a:rPr>
              <a:t>सैडलर आयोग की नियुक्ति के कारण</a:t>
            </a:r>
            <a:br>
              <a:rPr lang="en-IN" b="1">
                <a:solidFill>
                  <a:srgbClr val="C00000"/>
                </a:solidFill>
              </a:rPr>
            </a:br>
            <a:r>
              <a:rPr lang="en-IN" b="1">
                <a:solidFill>
                  <a:srgbClr val="00B050"/>
                </a:solidFill>
              </a:rPr>
              <a:t>Causes of appointment of sad commission</a:t>
            </a:r>
            <a:endParaRPr lang="en-US" b="1">
              <a:solidFill>
                <a:srgbClr val="00B050"/>
              </a:solidFill>
            </a:endParaRPr>
          </a:p>
        </p:txBody>
      </p:sp>
      <p:sp>
        <p:nvSpPr>
          <p:cNvPr id="3" name="Content Placeholder 2">
            <a:extLst>
              <a:ext uri="{FF2B5EF4-FFF2-40B4-BE49-F238E27FC236}">
                <a16:creationId xmlns:a16="http://schemas.microsoft.com/office/drawing/2014/main" id="{A383B6F3-ABB7-BAF1-808F-6E784E10A3A1}"/>
              </a:ext>
            </a:extLst>
          </p:cNvPr>
          <p:cNvSpPr>
            <a:spLocks noGrp="1"/>
          </p:cNvSpPr>
          <p:nvPr>
            <p:ph idx="1"/>
          </p:nvPr>
        </p:nvSpPr>
        <p:spPr/>
        <p:txBody>
          <a:bodyPr/>
          <a:lstStyle/>
          <a:p>
            <a:r>
              <a:rPr lang="en-IN" b="1">
                <a:solidFill>
                  <a:srgbClr val="0070C0"/>
                </a:solidFill>
              </a:rPr>
              <a:t>लार्ड कर्जन द्वारा नियुक्त प्रथम विश्वविद्यालय आयोग की सिफारिशों एवं विश्वविद्यालय अधिनियम 1904 के पारित होने के बाद विश्वविद्यालय शिक्षा के क्षेत्र में उन्नति हुई तथा शिक्षा का स्तर ऊंचा उठा किंतु सरकार का नियंत्रण अधिक होने के कारण 1913 में सरकार को अपनी शिक्षा नीति पुनः निर्धारित करनी पड़ी। इस नई नीति के कारण नए विश्वविद्यालयों की स्थापना हुई।</a:t>
            </a:r>
          </a:p>
          <a:p>
            <a:r>
              <a:rPr lang="en-IN" b="1">
                <a:solidFill>
                  <a:srgbClr val="0070C0"/>
                </a:solidFill>
              </a:rPr>
              <a:t>सन 1910 में लंदन विश्वविद्यालय में सुधार लाने के लिए एक आयोग की नियुक्ति करनी पड़ी।भारत में भी विश्वविद्यालयों के सुधार की आवाज उठने लगी।</a:t>
            </a:r>
          </a:p>
          <a:p>
            <a:r>
              <a:rPr lang="en-IN" b="1">
                <a:solidFill>
                  <a:srgbClr val="0070C0"/>
                </a:solidFill>
              </a:rPr>
              <a:t>सन 1916 में आशुतोष मुखर्जी कोलकाता विश्वविद्यालय के उप कुलपति थे। इन्हीं के प्रयास से कोलकाता विश्वविद्यालय में स्नातकोत्तर विभाग खोला गया।</a:t>
            </a:r>
            <a:endParaRPr lang="en-US" b="1">
              <a:solidFill>
                <a:srgbClr val="0070C0"/>
              </a:solidFill>
            </a:endParaRPr>
          </a:p>
        </p:txBody>
      </p:sp>
    </p:spTree>
    <p:extLst>
      <p:ext uri="{BB962C8B-B14F-4D97-AF65-F5344CB8AC3E}">
        <p14:creationId xmlns:p14="http://schemas.microsoft.com/office/powerpoint/2010/main" val="331254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C2E22-DADC-520F-EC43-F91DB13772B8}"/>
              </a:ext>
            </a:extLst>
          </p:cNvPr>
          <p:cNvSpPr>
            <a:spLocks noGrp="1"/>
          </p:cNvSpPr>
          <p:nvPr>
            <p:ph type="title"/>
          </p:nvPr>
        </p:nvSpPr>
        <p:spPr/>
        <p:txBody>
          <a:bodyPr/>
          <a:lstStyle/>
          <a:p>
            <a:pPr algn="ctr"/>
            <a:r>
              <a:rPr lang="en-IN" b="1">
                <a:solidFill>
                  <a:srgbClr val="C00000"/>
                </a:solidFill>
              </a:rPr>
              <a:t>सैडलर आयोग की सिफारिशें</a:t>
            </a:r>
            <a:br>
              <a:rPr lang="en-IN" b="1">
                <a:solidFill>
                  <a:srgbClr val="C00000"/>
                </a:solidFill>
              </a:rPr>
            </a:br>
            <a:r>
              <a:rPr lang="en-IN" b="1">
                <a:solidFill>
                  <a:srgbClr val="00B050"/>
                </a:solidFill>
              </a:rPr>
              <a:t>Recommendations of sadler commission</a:t>
            </a:r>
            <a:endParaRPr lang="en-US" b="1">
              <a:solidFill>
                <a:srgbClr val="00B050"/>
              </a:solidFill>
            </a:endParaRPr>
          </a:p>
        </p:txBody>
      </p:sp>
      <p:sp>
        <p:nvSpPr>
          <p:cNvPr id="3" name="Content Placeholder 2">
            <a:extLst>
              <a:ext uri="{FF2B5EF4-FFF2-40B4-BE49-F238E27FC236}">
                <a16:creationId xmlns:a16="http://schemas.microsoft.com/office/drawing/2014/main" id="{515069AA-C970-1867-4636-5B36D0AE86E6}"/>
              </a:ext>
            </a:extLst>
          </p:cNvPr>
          <p:cNvSpPr>
            <a:spLocks noGrp="1"/>
          </p:cNvSpPr>
          <p:nvPr>
            <p:ph idx="1"/>
          </p:nvPr>
        </p:nvSpPr>
        <p:spPr/>
        <p:txBody>
          <a:bodyPr>
            <a:normAutofit lnSpcReduction="10000"/>
          </a:bodyPr>
          <a:lstStyle/>
          <a:p>
            <a:pPr marL="0" indent="0">
              <a:buNone/>
            </a:pPr>
            <a:r>
              <a:rPr lang="en-IN" b="1">
                <a:solidFill>
                  <a:srgbClr val="C00000"/>
                </a:solidFill>
              </a:rPr>
              <a:t>विश्व विद्यालय संबंधी सिफारिशों को निम्नांकित बिंदुओं के अंतर्गत विभाजित किया गया है-</a:t>
            </a:r>
          </a:p>
          <a:p>
            <a:pPr marL="514350" indent="-514350">
              <a:buFont typeface="+mj-lt"/>
              <a:buAutoNum type="arabicPeriod"/>
            </a:pPr>
            <a:r>
              <a:rPr lang="en-IN" b="1">
                <a:solidFill>
                  <a:srgbClr val="0070C0"/>
                </a:solidFill>
              </a:rPr>
              <a:t>माध्यमिक शिक्षा</a:t>
            </a:r>
          </a:p>
          <a:p>
            <a:pPr marL="514350" indent="-514350">
              <a:buFont typeface="+mj-lt"/>
              <a:buAutoNum type="arabicPeriod"/>
            </a:pPr>
            <a:r>
              <a:rPr lang="en-IN" b="1">
                <a:solidFill>
                  <a:srgbClr val="0070C0"/>
                </a:solidFill>
              </a:rPr>
              <a:t>कोलकाता विश्वविद्यालय</a:t>
            </a:r>
          </a:p>
          <a:p>
            <a:pPr marL="514350" indent="-514350">
              <a:buFont typeface="+mj-lt"/>
              <a:buAutoNum type="arabicPeriod"/>
            </a:pPr>
            <a:r>
              <a:rPr lang="en-IN" b="1">
                <a:solidFill>
                  <a:srgbClr val="0070C0"/>
                </a:solidFill>
              </a:rPr>
              <a:t>भारतीय विश्वविद्यालय</a:t>
            </a:r>
          </a:p>
          <a:p>
            <a:pPr marL="514350" indent="-514350">
              <a:buFont typeface="+mj-lt"/>
              <a:buAutoNum type="arabicPeriod"/>
            </a:pPr>
            <a:r>
              <a:rPr lang="en-IN" b="1">
                <a:solidFill>
                  <a:srgbClr val="0070C0"/>
                </a:solidFill>
              </a:rPr>
              <a:t>स्त्री शिक्षा</a:t>
            </a:r>
          </a:p>
          <a:p>
            <a:pPr marL="514350" indent="-514350">
              <a:buFont typeface="+mj-lt"/>
              <a:buAutoNum type="arabicPeriod"/>
            </a:pPr>
            <a:r>
              <a:rPr lang="en-IN" b="1">
                <a:solidFill>
                  <a:srgbClr val="0070C0"/>
                </a:solidFill>
              </a:rPr>
              <a:t>शिक्षक प्रशिक्षण</a:t>
            </a:r>
          </a:p>
          <a:p>
            <a:pPr marL="514350" indent="-514350">
              <a:buFont typeface="+mj-lt"/>
              <a:buAutoNum type="arabicPeriod"/>
            </a:pPr>
            <a:r>
              <a:rPr lang="en-IN" b="1">
                <a:solidFill>
                  <a:srgbClr val="0070C0"/>
                </a:solidFill>
              </a:rPr>
              <a:t>प्रौद्योगिक शिक्षा</a:t>
            </a:r>
          </a:p>
          <a:p>
            <a:pPr marL="514350" indent="-514350">
              <a:buFont typeface="+mj-lt"/>
              <a:buAutoNum type="arabicPeriod"/>
            </a:pPr>
            <a:r>
              <a:rPr lang="en-IN" b="1">
                <a:solidFill>
                  <a:srgbClr val="0070C0"/>
                </a:solidFill>
              </a:rPr>
              <a:t>व्यवसायिक शिक्षा।</a:t>
            </a:r>
            <a:endParaRPr lang="en-US" b="1">
              <a:solidFill>
                <a:srgbClr val="0070C0"/>
              </a:solidFill>
            </a:endParaRPr>
          </a:p>
        </p:txBody>
      </p:sp>
    </p:spTree>
    <p:extLst>
      <p:ext uri="{BB962C8B-B14F-4D97-AF65-F5344CB8AC3E}">
        <p14:creationId xmlns:p14="http://schemas.microsoft.com/office/powerpoint/2010/main" val="1493258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0B1B-8E7B-3958-8AAF-41339E2A52D5}"/>
              </a:ext>
            </a:extLst>
          </p:cNvPr>
          <p:cNvSpPr>
            <a:spLocks noGrp="1"/>
          </p:cNvSpPr>
          <p:nvPr>
            <p:ph type="title"/>
          </p:nvPr>
        </p:nvSpPr>
        <p:spPr/>
        <p:txBody>
          <a:bodyPr/>
          <a:lstStyle/>
          <a:p>
            <a:pPr algn="ctr"/>
            <a:r>
              <a:rPr lang="en-IN" b="1">
                <a:solidFill>
                  <a:srgbClr val="C00000"/>
                </a:solidFill>
              </a:rPr>
              <a:t>सैडलर आयोग के गुण एवं दोष</a:t>
            </a:r>
            <a:br>
              <a:rPr lang="en-IN" b="1">
                <a:solidFill>
                  <a:srgbClr val="C00000"/>
                </a:solidFill>
              </a:rPr>
            </a:br>
            <a:r>
              <a:rPr lang="en-IN" b="1">
                <a:solidFill>
                  <a:srgbClr val="00B050"/>
                </a:solidFill>
              </a:rPr>
              <a:t>Merits and demerits of sadler commission</a:t>
            </a:r>
            <a:endParaRPr lang="en-US" b="1">
              <a:solidFill>
                <a:srgbClr val="00B050"/>
              </a:solidFill>
            </a:endParaRPr>
          </a:p>
        </p:txBody>
      </p:sp>
      <p:sp>
        <p:nvSpPr>
          <p:cNvPr id="3" name="Content Placeholder 2">
            <a:extLst>
              <a:ext uri="{FF2B5EF4-FFF2-40B4-BE49-F238E27FC236}">
                <a16:creationId xmlns:a16="http://schemas.microsoft.com/office/drawing/2014/main" id="{77880705-445E-EFA0-AE4B-56BCA76AF581}"/>
              </a:ext>
            </a:extLst>
          </p:cNvPr>
          <p:cNvSpPr>
            <a:spLocks noGrp="1"/>
          </p:cNvSpPr>
          <p:nvPr>
            <p:ph idx="1"/>
          </p:nvPr>
        </p:nvSpPr>
        <p:spPr/>
        <p:txBody>
          <a:bodyPr/>
          <a:lstStyle/>
          <a:p>
            <a:pPr marL="0" indent="0">
              <a:buNone/>
            </a:pPr>
            <a:r>
              <a:rPr lang="en-IN" b="1">
                <a:solidFill>
                  <a:srgbClr val="C00000"/>
                </a:solidFill>
              </a:rPr>
              <a:t>गुण-</a:t>
            </a:r>
            <a:r>
              <a:rPr lang="en-IN" b="1">
                <a:solidFill>
                  <a:srgbClr val="0070C0"/>
                </a:solidFill>
              </a:rPr>
              <a:t> विश्वविद्यालयों से सरकारी नियंत्रण कम होने के कारण अबे केवल सरकारी विभाग मात्र ना रहे। आयोग की सिफारिशों के कारण विश्वविद्यालय केवल परीक्षण संस्थाएं ना रहकर अध्ययन अनुसंधान केंद्र बन गए। विश्वविद्यालय के आंतरिक प्रशासन में शिक्षकों का अधिक प्रतिनिधित्व प्राप्त होने के कारण उसको अभी के जनतंत्रीय  बना दिया गया।</a:t>
            </a:r>
          </a:p>
          <a:p>
            <a:pPr marL="0" indent="0">
              <a:buNone/>
            </a:pPr>
            <a:r>
              <a:rPr lang="en-IN" b="1">
                <a:solidFill>
                  <a:srgbClr val="C00000"/>
                </a:solidFill>
              </a:rPr>
              <a:t>दोष-</a:t>
            </a:r>
            <a:r>
              <a:rPr lang="en-IN" b="1">
                <a:solidFill>
                  <a:srgbClr val="0070C0"/>
                </a:solidFill>
              </a:rPr>
              <a:t> माध्यमिक शिक्षा का नियंत्रण सरकार के हाथ से लेकर माध्यमिक परिषदों में हस्तांतरित करने का सुझाव समय से पूर्व था। इंटरमीडिएट कॉलेज की प्रथक स्थापना का प्रयोग बहुत महंगा साबित हुआ और आगे चलकर वह बंद हो गए। भारत जैसे निर्धन देश में ‘आवास विश्वविद्यालय’ की स्थापना का सुझाव सरकार तथा जनता की सामर्थ्य के बाहर था।</a:t>
            </a:r>
            <a:endParaRPr lang="en-US" b="1">
              <a:solidFill>
                <a:srgbClr val="0070C0"/>
              </a:solidFill>
            </a:endParaRPr>
          </a:p>
        </p:txBody>
      </p:sp>
    </p:spTree>
    <p:extLst>
      <p:ext uri="{BB962C8B-B14F-4D97-AF65-F5344CB8AC3E}">
        <p14:creationId xmlns:p14="http://schemas.microsoft.com/office/powerpoint/2010/main" val="3805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20059-1E5D-FC53-0D4A-2273C92B218C}"/>
              </a:ext>
            </a:extLst>
          </p:cNvPr>
          <p:cNvSpPr>
            <a:spLocks noGrp="1"/>
          </p:cNvSpPr>
          <p:nvPr>
            <p:ph type="title"/>
          </p:nvPr>
        </p:nvSpPr>
        <p:spPr/>
        <p:txBody>
          <a:bodyPr/>
          <a:lstStyle/>
          <a:p>
            <a:pPr algn="ctr"/>
            <a:r>
              <a:rPr lang="en-IN" b="1">
                <a:solidFill>
                  <a:srgbClr val="C00000"/>
                </a:solidFill>
              </a:rPr>
              <a:t>हार्टांग आयोग, 1929</a:t>
            </a:r>
            <a:br>
              <a:rPr lang="en-IN" b="1">
                <a:solidFill>
                  <a:srgbClr val="C00000"/>
                </a:solidFill>
              </a:rPr>
            </a:br>
            <a:r>
              <a:rPr lang="en-IN" b="1">
                <a:solidFill>
                  <a:srgbClr val="00B050"/>
                </a:solidFill>
              </a:rPr>
              <a:t>Hartong commission,1929</a:t>
            </a:r>
            <a:endParaRPr lang="en-US" b="1">
              <a:solidFill>
                <a:srgbClr val="00B050"/>
              </a:solidFill>
            </a:endParaRPr>
          </a:p>
        </p:txBody>
      </p:sp>
      <p:sp>
        <p:nvSpPr>
          <p:cNvPr id="3" name="Content Placeholder 2">
            <a:extLst>
              <a:ext uri="{FF2B5EF4-FFF2-40B4-BE49-F238E27FC236}">
                <a16:creationId xmlns:a16="http://schemas.microsoft.com/office/drawing/2014/main" id="{2FEAF8AE-C430-FEAC-2237-C702C97DC7A1}"/>
              </a:ext>
            </a:extLst>
          </p:cNvPr>
          <p:cNvSpPr>
            <a:spLocks noGrp="1"/>
          </p:cNvSpPr>
          <p:nvPr>
            <p:ph idx="1"/>
          </p:nvPr>
        </p:nvSpPr>
        <p:spPr/>
        <p:txBody>
          <a:bodyPr/>
          <a:lstStyle/>
          <a:p>
            <a:pPr marL="0" indent="0">
              <a:buNone/>
            </a:pPr>
            <a:r>
              <a:rPr lang="en-IN" b="1">
                <a:solidFill>
                  <a:srgbClr val="0070C0"/>
                </a:solidFill>
              </a:rPr>
              <a:t>हार्टांग आयोग के सुझाव व सिफारिशें-आयोग ने भारतीयों की शिक्षा के प्रति जागरूकता एवं उनकी सभी समस्याओं का समाधान करने का भी तरीका निकालते हुए निम्न सुझाव दिए- “हमें शिक्षा के सभी बिंदुओं पर प्रकाश डालने के लिए कहा गया था। हमने अपनी रिपोर्ट प्रस्तुत करते हुए कहा की शिक्षा को संगठित करना अनिवार्य है। इसके लिए जो संस्थाएं उत्तरदाई हैं, उन्हें अपने कार्यों को पुनः क्रियान्वित करना चाहिए।</a:t>
            </a:r>
          </a:p>
          <a:p>
            <a:pPr marL="514350" indent="-514350">
              <a:buFont typeface="+mj-lt"/>
              <a:buAutoNum type="arabicPeriod"/>
            </a:pPr>
            <a:r>
              <a:rPr lang="en-IN" b="1">
                <a:solidFill>
                  <a:srgbClr val="0070C0"/>
                </a:solidFill>
              </a:rPr>
              <a:t>आयोग द्वारा अपव्यय -अवरोधन रोकने के सुझाव</a:t>
            </a:r>
          </a:p>
          <a:p>
            <a:pPr marL="514350" indent="-514350">
              <a:buFont typeface="+mj-lt"/>
              <a:buAutoNum type="arabicPeriod"/>
            </a:pPr>
            <a:r>
              <a:rPr lang="en-IN" b="1">
                <a:solidFill>
                  <a:srgbClr val="0070C0"/>
                </a:solidFill>
              </a:rPr>
              <a:t>दोष मुक्ति के सुझाव</a:t>
            </a:r>
            <a:endParaRPr lang="en-US" b="1">
              <a:solidFill>
                <a:srgbClr val="0070C0"/>
              </a:solidFill>
            </a:endParaRPr>
          </a:p>
        </p:txBody>
      </p:sp>
    </p:spTree>
    <p:extLst>
      <p:ext uri="{BB962C8B-B14F-4D97-AF65-F5344CB8AC3E}">
        <p14:creationId xmlns:p14="http://schemas.microsoft.com/office/powerpoint/2010/main" val="3447520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1BE26-B660-89A7-9548-72839355D796}"/>
              </a:ext>
            </a:extLst>
          </p:cNvPr>
          <p:cNvSpPr>
            <a:spLocks noGrp="1"/>
          </p:cNvSpPr>
          <p:nvPr>
            <p:ph type="title"/>
          </p:nvPr>
        </p:nvSpPr>
        <p:spPr/>
        <p:txBody>
          <a:bodyPr/>
          <a:lstStyle/>
          <a:p>
            <a:pPr algn="ctr"/>
            <a:r>
              <a:rPr lang="en-IN" b="1">
                <a:solidFill>
                  <a:srgbClr val="C00000"/>
                </a:solidFill>
              </a:rPr>
              <a:t>हर्टांग आयोग का मूल्यांकन</a:t>
            </a:r>
            <a:br>
              <a:rPr lang="en-IN" b="1">
                <a:solidFill>
                  <a:srgbClr val="C00000"/>
                </a:solidFill>
              </a:rPr>
            </a:br>
            <a:r>
              <a:rPr lang="en-IN" b="1">
                <a:solidFill>
                  <a:srgbClr val="00B050"/>
                </a:solidFill>
              </a:rPr>
              <a:t>Evaluation of hartong commission</a:t>
            </a:r>
            <a:endParaRPr lang="en-US" b="1">
              <a:solidFill>
                <a:srgbClr val="00B050"/>
              </a:solidFill>
            </a:endParaRPr>
          </a:p>
        </p:txBody>
      </p:sp>
      <p:sp>
        <p:nvSpPr>
          <p:cNvPr id="3" name="Content Placeholder 2">
            <a:extLst>
              <a:ext uri="{FF2B5EF4-FFF2-40B4-BE49-F238E27FC236}">
                <a16:creationId xmlns:a16="http://schemas.microsoft.com/office/drawing/2014/main" id="{C85E3BEC-5631-509F-AD3C-20A367C9C205}"/>
              </a:ext>
            </a:extLst>
          </p:cNvPr>
          <p:cNvSpPr>
            <a:spLocks noGrp="1"/>
          </p:cNvSpPr>
          <p:nvPr>
            <p:ph idx="1"/>
          </p:nvPr>
        </p:nvSpPr>
        <p:spPr/>
        <p:txBody>
          <a:bodyPr/>
          <a:lstStyle/>
          <a:p>
            <a:pPr marL="0" indent="0">
              <a:buNone/>
            </a:pPr>
            <a:r>
              <a:rPr lang="en-IN" b="1">
                <a:solidFill>
                  <a:srgbClr val="C00000"/>
                </a:solidFill>
              </a:rPr>
              <a:t>डॉक्टर एस.एन मुकर्जी</a:t>
            </a:r>
            <a:r>
              <a:rPr lang="en-IN" b="1">
                <a:solidFill>
                  <a:srgbClr val="0070C0"/>
                </a:solidFill>
              </a:rPr>
              <a:t> का मत है-हर्टांग आयोग के प्रतिवेदन ने इस देश में अपने जीवन के अंतिम दो दशकों में ब्रिटिश सरकार की शिक्षा नीति का बहुत कुछ निर्माण किया।”</a:t>
            </a:r>
          </a:p>
          <a:p>
            <a:pPr marL="0" indent="0">
              <a:buNone/>
            </a:pPr>
            <a:r>
              <a:rPr lang="en-IN" b="1">
                <a:solidFill>
                  <a:srgbClr val="0070C0"/>
                </a:solidFill>
              </a:rPr>
              <a:t>आयोग भारतीय शिक्षा जगत में अपना प्रथम स्थान रखता है। क्योंकि आयोग ने शिक्षा के जिन दोषो को उजागर किया वे सभी स्पष्ट थे और उन्हें दूर करके उसने अपने विवेकपूर्ण  को दृष्टिकोण का परिचय दिया।</a:t>
            </a:r>
            <a:endParaRPr lang="en-US" b="1">
              <a:solidFill>
                <a:srgbClr val="0070C0"/>
              </a:solidFill>
            </a:endParaRPr>
          </a:p>
        </p:txBody>
      </p:sp>
    </p:spTree>
    <p:extLst>
      <p:ext uri="{BB962C8B-B14F-4D97-AF65-F5344CB8AC3E}">
        <p14:creationId xmlns:p14="http://schemas.microsoft.com/office/powerpoint/2010/main" val="3522361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0A363-812B-5351-4625-79B75B692A7B}"/>
              </a:ext>
            </a:extLst>
          </p:cNvPr>
          <p:cNvSpPr>
            <a:spLocks noGrp="1"/>
          </p:cNvSpPr>
          <p:nvPr>
            <p:ph type="title"/>
          </p:nvPr>
        </p:nvSpPr>
        <p:spPr/>
        <p:txBody>
          <a:bodyPr>
            <a:normAutofit fontScale="90000"/>
          </a:bodyPr>
          <a:lstStyle/>
          <a:p>
            <a:pPr algn="ctr"/>
            <a:r>
              <a:rPr lang="en-IN" b="1">
                <a:solidFill>
                  <a:srgbClr val="C00000"/>
                </a:solidFill>
              </a:rPr>
              <a:t>वर्धा शिक्षा योजना (बुनियादी शिक्षा या नयी तालिम) </a:t>
            </a:r>
            <a:r>
              <a:rPr lang="en-IN" b="1">
                <a:solidFill>
                  <a:srgbClr val="00B050"/>
                </a:solidFill>
              </a:rPr>
              <a:t>Wardha education scheme basic education aur nai taleem</a:t>
            </a:r>
            <a:endParaRPr lang="en-US" b="1">
              <a:solidFill>
                <a:srgbClr val="00B050"/>
              </a:solidFill>
            </a:endParaRPr>
          </a:p>
        </p:txBody>
      </p:sp>
      <p:sp>
        <p:nvSpPr>
          <p:cNvPr id="3" name="Content Placeholder 2">
            <a:extLst>
              <a:ext uri="{FF2B5EF4-FFF2-40B4-BE49-F238E27FC236}">
                <a16:creationId xmlns:a16="http://schemas.microsoft.com/office/drawing/2014/main" id="{8C938EFA-95C5-5633-6460-94407284B872}"/>
              </a:ext>
            </a:extLst>
          </p:cNvPr>
          <p:cNvSpPr>
            <a:spLocks noGrp="1"/>
          </p:cNvSpPr>
          <p:nvPr>
            <p:ph idx="1"/>
          </p:nvPr>
        </p:nvSpPr>
        <p:spPr/>
        <p:txBody>
          <a:bodyPr>
            <a:normAutofit lnSpcReduction="10000"/>
          </a:bodyPr>
          <a:lstStyle/>
          <a:p>
            <a:pPr marL="0" indent="0">
              <a:buNone/>
            </a:pPr>
            <a:r>
              <a:rPr lang="en-IN" b="1">
                <a:solidFill>
                  <a:srgbClr val="C00000"/>
                </a:solidFill>
              </a:rPr>
              <a:t>बुनियादी शिक्षा-</a:t>
            </a:r>
            <a:r>
              <a:rPr lang="en-IN" b="1">
                <a:solidFill>
                  <a:srgbClr val="0070C0"/>
                </a:solidFill>
              </a:rPr>
              <a:t> </a:t>
            </a:r>
            <a:r>
              <a:rPr lang="en-IN" b="1">
                <a:solidFill>
                  <a:srgbClr val="00B050"/>
                </a:solidFill>
              </a:rPr>
              <a:t>ए. एन .बसु </a:t>
            </a:r>
            <a:r>
              <a:rPr lang="en-IN" b="1">
                <a:solidFill>
                  <a:srgbClr val="0070C0"/>
                </a:solidFill>
              </a:rPr>
              <a:t>ने अपना मत व्यक्त करते हुए कहा है- “कांग्रेस मंत्रिमंडल के कार्यक्रम में दो प्रमुख बातें थी। जन शिक्षा एवं नशा निषेध। लेकिन वे एक दुविधा में थे; अगर नशा बंद कर दिया जाए देश की आय में रुकावट उत्पन्न हो जाएगी और देश को आर्थिक संकट का सामना करना पड़ सकता है। दूसरी तरफ से भी लोगों की शिक्षा को सुधारना चाहते थे। लेकिन शिक्षा सुधार के लिए धन की समस्या आड़े आ रही थी। इसके लिए उनके पास पर्याप्त धन नहीं था। जो शिक्षा में व्यय किया जा सकता, जबकि गांधी जी की या शिक्षा योजना दरिद्रता के दानव के जाल में फंसे हमारे देश के लिए एक वरदान थी। यह योजना प्रचलित शिक्षा के समान अव्यवहारिक एवं पुस्तकीय थी। और परीक्षा एवं पाठ्यक्रम में जकड़ी हुई थी। इस शिक्षा का सबसे बड़ा गुण उसका उत्पादन सिद्धांत था। शिक्षा के द्वारा बालक को अपने भावी जीवन में निश्चित रूप से स्वावलंबी और आत्मनिर्भर बनाया जा सकता है।”</a:t>
            </a:r>
          </a:p>
        </p:txBody>
      </p:sp>
    </p:spTree>
    <p:extLst>
      <p:ext uri="{BB962C8B-B14F-4D97-AF65-F5344CB8AC3E}">
        <p14:creationId xmlns:p14="http://schemas.microsoft.com/office/powerpoint/2010/main" val="656361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39130-285D-C93A-2964-1F45AAA90403}"/>
              </a:ext>
            </a:extLst>
          </p:cNvPr>
          <p:cNvSpPr>
            <a:spLocks noGrp="1"/>
          </p:cNvSpPr>
          <p:nvPr>
            <p:ph type="title"/>
          </p:nvPr>
        </p:nvSpPr>
        <p:spPr/>
        <p:txBody>
          <a:bodyPr/>
          <a:lstStyle/>
          <a:p>
            <a:pPr algn="ctr"/>
            <a:r>
              <a:rPr lang="en-IN" b="1">
                <a:solidFill>
                  <a:srgbClr val="C00000"/>
                </a:solidFill>
              </a:rPr>
              <a:t>वर्धा शिक्षा सम्मेलन</a:t>
            </a:r>
            <a:br>
              <a:rPr lang="en-IN" b="1">
                <a:solidFill>
                  <a:srgbClr val="C00000"/>
                </a:solidFill>
              </a:rPr>
            </a:br>
            <a:r>
              <a:rPr lang="en-IN" b="1">
                <a:solidFill>
                  <a:srgbClr val="00B050"/>
                </a:solidFill>
              </a:rPr>
              <a:t>Wardha education conference</a:t>
            </a:r>
            <a:endParaRPr lang="en-US" b="1">
              <a:solidFill>
                <a:srgbClr val="00B050"/>
              </a:solidFill>
            </a:endParaRPr>
          </a:p>
        </p:txBody>
      </p:sp>
      <p:sp>
        <p:nvSpPr>
          <p:cNvPr id="3" name="Content Placeholder 2">
            <a:extLst>
              <a:ext uri="{FF2B5EF4-FFF2-40B4-BE49-F238E27FC236}">
                <a16:creationId xmlns:a16="http://schemas.microsoft.com/office/drawing/2014/main" id="{A46F1BC5-3222-E3D8-B182-33FB6B5807C8}"/>
              </a:ext>
            </a:extLst>
          </p:cNvPr>
          <p:cNvSpPr>
            <a:spLocks noGrp="1"/>
          </p:cNvSpPr>
          <p:nvPr>
            <p:ph idx="1"/>
          </p:nvPr>
        </p:nvSpPr>
        <p:spPr/>
        <p:txBody>
          <a:bodyPr/>
          <a:lstStyle/>
          <a:p>
            <a:pPr marL="0" indent="0">
              <a:buNone/>
            </a:pPr>
            <a:r>
              <a:rPr lang="en-IN" b="1">
                <a:solidFill>
                  <a:srgbClr val="0070C0"/>
                </a:solidFill>
              </a:rPr>
              <a:t>‍ महात्मा गांधी ने जुलाई 1937 में शिक्षा से संबंधित</a:t>
            </a:r>
            <a:r>
              <a:rPr lang="en-IN" b="1">
                <a:solidFill>
                  <a:srgbClr val="C00000"/>
                </a:solidFill>
              </a:rPr>
              <a:t> ‘हरिजन’ </a:t>
            </a:r>
            <a:r>
              <a:rPr lang="en-IN" b="1">
                <a:solidFill>
                  <a:srgbClr val="0070C0"/>
                </a:solidFill>
              </a:rPr>
              <a:t>नामक समाचार पत्र में लेखों की श्रंखला प्रकाशित की। महात्मा गांधी की अध्यक्षता में</a:t>
            </a:r>
            <a:r>
              <a:rPr lang="en-IN" b="1">
                <a:solidFill>
                  <a:srgbClr val="C00000"/>
                </a:solidFill>
              </a:rPr>
              <a:t> ‘अखिल</a:t>
            </a:r>
            <a:r>
              <a:rPr lang="en-IN" b="1">
                <a:solidFill>
                  <a:srgbClr val="0070C0"/>
                </a:solidFill>
              </a:rPr>
              <a:t> </a:t>
            </a:r>
            <a:r>
              <a:rPr lang="en-IN" b="1">
                <a:solidFill>
                  <a:srgbClr val="C00000"/>
                </a:solidFill>
              </a:rPr>
              <a:t>भारतीय शिक्षा सम्मेलन’ </a:t>
            </a:r>
            <a:r>
              <a:rPr lang="en-IN" b="1">
                <a:solidFill>
                  <a:srgbClr val="0070C0"/>
                </a:solidFill>
              </a:rPr>
              <a:t>का आयोजन किया गया इस सम्मेलन को ‘वर्धा शिक्षा सम्मेलन’ के नाम से पुकारा गया। इस सम्मेलन में गांधी जी ने शिक्षा की अपनी नई योजना प्रस्तुत करते हुए कहा-</a:t>
            </a:r>
            <a:r>
              <a:rPr lang="en-IN" b="1">
                <a:solidFill>
                  <a:srgbClr val="00B050"/>
                </a:solidFill>
              </a:rPr>
              <a:t> “देश की वर्तमान शिक्षा पद्धति किसी भी तरह देश की आवश्यकताओं को पूरा नहीं कर सकती है। इस शिक्षा के द्वारा जो भी लागू होता है उसमें देश की तरक्की करने वाला प्रमुख वर्ग वंचित रह जाता है। अतः प्राथमिक शिक्षा का पाठ्यक्रम कम से कम 7 वर्ष का हो। जिसके द्वारा मैट्रिक तक का ज्ञान प्राप्त किया जाए। लेकिन इसमें अंग्रेजी के स्थान पर कोई अच्छा उद्योग जोड़ दिया जाए।”</a:t>
            </a:r>
            <a:endParaRPr lang="en-US" b="1">
              <a:solidFill>
                <a:srgbClr val="00B050"/>
              </a:solidFill>
            </a:endParaRPr>
          </a:p>
        </p:txBody>
      </p:sp>
    </p:spTree>
    <p:extLst>
      <p:ext uri="{BB962C8B-B14F-4D97-AF65-F5344CB8AC3E}">
        <p14:creationId xmlns:p14="http://schemas.microsoft.com/office/powerpoint/2010/main" val="56602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72699-469E-702C-9D73-0DB21EAE314E}"/>
              </a:ext>
            </a:extLst>
          </p:cNvPr>
          <p:cNvSpPr>
            <a:spLocks noGrp="1"/>
          </p:cNvSpPr>
          <p:nvPr>
            <p:ph type="title"/>
          </p:nvPr>
        </p:nvSpPr>
        <p:spPr/>
        <p:txBody>
          <a:bodyPr/>
          <a:lstStyle/>
          <a:p>
            <a:pPr algn="ctr"/>
            <a:r>
              <a:rPr lang="en-IN" b="1">
                <a:solidFill>
                  <a:srgbClr val="C00000"/>
                </a:solidFill>
              </a:rPr>
              <a:t>जाकिर हुसैन समिति</a:t>
            </a:r>
            <a:br>
              <a:rPr lang="en-IN" b="1">
                <a:solidFill>
                  <a:srgbClr val="C00000"/>
                </a:solidFill>
              </a:rPr>
            </a:br>
            <a:r>
              <a:rPr lang="en-IN" b="1">
                <a:solidFill>
                  <a:srgbClr val="00B050"/>
                </a:solidFill>
              </a:rPr>
              <a:t>Zakir Hussain committee </a:t>
            </a:r>
            <a:endParaRPr lang="en-US" b="1">
              <a:solidFill>
                <a:srgbClr val="00B050"/>
              </a:solidFill>
            </a:endParaRPr>
          </a:p>
        </p:txBody>
      </p:sp>
      <p:sp>
        <p:nvSpPr>
          <p:cNvPr id="3" name="Content Placeholder 2">
            <a:extLst>
              <a:ext uri="{FF2B5EF4-FFF2-40B4-BE49-F238E27FC236}">
                <a16:creationId xmlns:a16="http://schemas.microsoft.com/office/drawing/2014/main" id="{F3B674EC-554C-A667-9096-CC281A168B36}"/>
              </a:ext>
            </a:extLst>
          </p:cNvPr>
          <p:cNvSpPr>
            <a:spLocks noGrp="1"/>
          </p:cNvSpPr>
          <p:nvPr>
            <p:ph idx="1"/>
          </p:nvPr>
        </p:nvSpPr>
        <p:spPr/>
        <p:txBody>
          <a:bodyPr/>
          <a:lstStyle/>
          <a:p>
            <a:pPr marL="0" indent="0">
              <a:buNone/>
            </a:pPr>
            <a:r>
              <a:rPr lang="en-IN" b="1">
                <a:solidFill>
                  <a:srgbClr val="0070C0"/>
                </a:solidFill>
              </a:rPr>
              <a:t>दिल्ली के जामिया मिलिया कॉलेज की प्रिंसिपल</a:t>
            </a:r>
            <a:r>
              <a:rPr lang="en-IN" b="1">
                <a:solidFill>
                  <a:srgbClr val="C00000"/>
                </a:solidFill>
              </a:rPr>
              <a:t> डॉ जाकिर हुसैन</a:t>
            </a:r>
            <a:r>
              <a:rPr lang="en-IN" b="1">
                <a:solidFill>
                  <a:srgbClr val="0070C0"/>
                </a:solidFill>
              </a:rPr>
              <a:t> ने गांधी जी की नई शिक्षा के लिए एक समिति गठित की जिसके अध्यक्ष डॉ जाकिर हुसैन स्वयं थे। इसलिए इस समिति को जाकर हुसैन समिति के नाम से भी जाना जाता है। इस समिति के कार्य  सम्मेलन में गांधी जी द्वारा नहीं शिक्षा के संबंध में प्रस्तुत किए गए विचारों को तैयार करना था। अतः इस समिति ने अपना प्रथम प्रतिवेदन दिसंबर माह में सन 1937 में तथा द्वितीय प्रतिवेदन अप्रैल माह में सन 1938 में प्रस्तुत किया।</a:t>
            </a:r>
            <a:endParaRPr lang="en-US" b="1">
              <a:solidFill>
                <a:srgbClr val="0070C0"/>
              </a:solidFill>
            </a:endParaRPr>
          </a:p>
        </p:txBody>
      </p:sp>
    </p:spTree>
    <p:extLst>
      <p:ext uri="{BB962C8B-B14F-4D97-AF65-F5344CB8AC3E}">
        <p14:creationId xmlns:p14="http://schemas.microsoft.com/office/powerpoint/2010/main" val="2133037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1C9AD-0D23-C9BE-8342-5795DFC4127D}"/>
              </a:ext>
            </a:extLst>
          </p:cNvPr>
          <p:cNvSpPr>
            <a:spLocks noGrp="1"/>
          </p:cNvSpPr>
          <p:nvPr>
            <p:ph type="title"/>
          </p:nvPr>
        </p:nvSpPr>
        <p:spPr/>
        <p:txBody>
          <a:bodyPr/>
          <a:lstStyle/>
          <a:p>
            <a:pPr algn="ctr"/>
            <a:r>
              <a:rPr lang="en-IN" b="1">
                <a:solidFill>
                  <a:srgbClr val="C00000"/>
                </a:solidFill>
              </a:rPr>
              <a:t>वर्धा योजना की रूपरेखा</a:t>
            </a:r>
            <a:br>
              <a:rPr lang="en-IN" b="1">
                <a:solidFill>
                  <a:srgbClr val="C00000"/>
                </a:solidFill>
              </a:rPr>
            </a:br>
            <a:r>
              <a:rPr lang="en-IN" b="1">
                <a:solidFill>
                  <a:srgbClr val="00B050"/>
                </a:solidFill>
              </a:rPr>
              <a:t>Outline of wardha scheme</a:t>
            </a:r>
            <a:endParaRPr lang="en-US" b="1">
              <a:solidFill>
                <a:srgbClr val="00B050"/>
              </a:solidFill>
            </a:endParaRPr>
          </a:p>
        </p:txBody>
      </p:sp>
      <p:sp>
        <p:nvSpPr>
          <p:cNvPr id="3" name="Content Placeholder 2">
            <a:extLst>
              <a:ext uri="{FF2B5EF4-FFF2-40B4-BE49-F238E27FC236}">
                <a16:creationId xmlns:a16="http://schemas.microsoft.com/office/drawing/2014/main" id="{9296620A-C8EA-B487-A04D-4DE7CF67AD99}"/>
              </a:ext>
            </a:extLst>
          </p:cNvPr>
          <p:cNvSpPr>
            <a:spLocks noGrp="1"/>
          </p:cNvSpPr>
          <p:nvPr>
            <p:ph idx="1"/>
          </p:nvPr>
        </p:nvSpPr>
        <p:spPr/>
        <p:txBody>
          <a:bodyPr>
            <a:normAutofit lnSpcReduction="10000"/>
          </a:bodyPr>
          <a:lstStyle/>
          <a:p>
            <a:r>
              <a:rPr lang="en-IN" b="1">
                <a:solidFill>
                  <a:srgbClr val="0070C0"/>
                </a:solidFill>
              </a:rPr>
              <a:t>अंग्रेजी को कोई स्थान नहीं दिया गया। मातृभाषा में शिक्षा प्रदान करने की रूपरेखा तैयार की गई।</a:t>
            </a:r>
          </a:p>
          <a:p>
            <a:r>
              <a:rPr lang="en-IN" b="1">
                <a:solidFill>
                  <a:srgbClr val="0070C0"/>
                </a:solidFill>
              </a:rPr>
              <a:t>वर्धा शिक्षा योजना में बेसिक स्तर की शिक्षा 7 वर्ष में पूरी करने की योजना प्रस्तुत की।</a:t>
            </a:r>
          </a:p>
          <a:p>
            <a:r>
              <a:rPr lang="en-IN" b="1">
                <a:solidFill>
                  <a:srgbClr val="0070C0"/>
                </a:solidFill>
              </a:rPr>
              <a:t>बेसिक शिक्षा की अवधि 7 से 14 वर्ष के बालकों के लिए थी।</a:t>
            </a:r>
          </a:p>
          <a:p>
            <a:r>
              <a:rPr lang="en-IN" b="1">
                <a:solidFill>
                  <a:srgbClr val="0070C0"/>
                </a:solidFill>
              </a:rPr>
              <a:t>शिक्षा का माध्यम मातृभाषा रखा गया था।</a:t>
            </a:r>
          </a:p>
          <a:p>
            <a:r>
              <a:rPr lang="en-IN" b="1">
                <a:solidFill>
                  <a:srgbClr val="0070C0"/>
                </a:solidFill>
              </a:rPr>
              <a:t>शिल्प की शिक्षा इस प्रकार प्रदान की जाती थी कि बालक अच्छा शिल्पी बनकर‌ स्वावलंबी बन सके।</a:t>
            </a:r>
          </a:p>
          <a:p>
            <a:pPr marL="0" indent="0">
              <a:buNone/>
            </a:pPr>
            <a:r>
              <a:rPr lang="en-IN" b="1">
                <a:solidFill>
                  <a:srgbClr val="0070C0"/>
                </a:solidFill>
              </a:rPr>
              <a:t>अतः गांधी जी ने अपने दर्शन में इसी प्रकार की बुनियादी शिक्षा को विशेष रूप से उजागर किया है।</a:t>
            </a:r>
            <a:endParaRPr lang="en-US" b="1">
              <a:solidFill>
                <a:srgbClr val="0070C0"/>
              </a:solidFill>
            </a:endParaRPr>
          </a:p>
        </p:txBody>
      </p:sp>
    </p:spTree>
    <p:extLst>
      <p:ext uri="{BB962C8B-B14F-4D97-AF65-F5344CB8AC3E}">
        <p14:creationId xmlns:p14="http://schemas.microsoft.com/office/powerpoint/2010/main" val="4128060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32EF0-EE58-F187-06EE-595E52183410}"/>
              </a:ext>
            </a:extLst>
          </p:cNvPr>
          <p:cNvSpPr>
            <a:spLocks noGrp="1"/>
          </p:cNvSpPr>
          <p:nvPr>
            <p:ph type="title"/>
          </p:nvPr>
        </p:nvSpPr>
        <p:spPr/>
        <p:txBody>
          <a:bodyPr>
            <a:normAutofit fontScale="90000"/>
          </a:bodyPr>
          <a:lstStyle/>
          <a:p>
            <a:pPr algn="ctr"/>
            <a:r>
              <a:rPr lang="en-IN" b="1">
                <a:solidFill>
                  <a:srgbClr val="C00000"/>
                </a:solidFill>
              </a:rPr>
              <a:t>इस शिक्षा का नाम बुनियादी शिक्षा ही क्यों ?</a:t>
            </a:r>
            <a:br>
              <a:rPr lang="en-IN" b="1">
                <a:solidFill>
                  <a:srgbClr val="C00000"/>
                </a:solidFill>
              </a:rPr>
            </a:br>
            <a:r>
              <a:rPr lang="en-IN" b="1">
                <a:solidFill>
                  <a:srgbClr val="00B050"/>
                </a:solidFill>
              </a:rPr>
              <a:t>Why the name of the education is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C33DD52F-ED38-F3D9-3F08-01F1CD7878C2}"/>
              </a:ext>
            </a:extLst>
          </p:cNvPr>
          <p:cNvSpPr>
            <a:spLocks noGrp="1"/>
          </p:cNvSpPr>
          <p:nvPr>
            <p:ph idx="1"/>
          </p:nvPr>
        </p:nvSpPr>
        <p:spPr/>
        <p:txBody>
          <a:bodyPr>
            <a:normAutofit lnSpcReduction="10000"/>
          </a:bodyPr>
          <a:lstStyle/>
          <a:p>
            <a:pPr marL="0" indent="0">
              <a:buNone/>
            </a:pPr>
            <a:r>
              <a:rPr lang="en-IN" b="1">
                <a:solidFill>
                  <a:srgbClr val="0070C0"/>
                </a:solidFill>
              </a:rPr>
              <a:t>बेसिक शब्द जो अंग्रेजी भाषा का है जिसका अर्थ है आधारभूत या बुनियादी।</a:t>
            </a:r>
          </a:p>
          <a:p>
            <a:pPr marL="0" indent="0">
              <a:buNone/>
            </a:pPr>
            <a:r>
              <a:rPr lang="en-IN" b="1">
                <a:solidFill>
                  <a:srgbClr val="0070C0"/>
                </a:solidFill>
              </a:rPr>
              <a:t>बुनियादी शिक्षा किसी आधारभूत शिल्प के द्वारा प्रदान की जाती है जिसका प्रयोग कर व्यक्ति अपने भावी जीवन का निर्वाह कर सकता है।</a:t>
            </a:r>
          </a:p>
          <a:p>
            <a:pPr marL="0" indent="0">
              <a:buNone/>
            </a:pPr>
            <a:r>
              <a:rPr lang="en-IN" b="1">
                <a:solidFill>
                  <a:srgbClr val="0070C0"/>
                </a:solidFill>
              </a:rPr>
              <a:t>यह शिक्षा अपने देश की सभ्यता संस्कृति एवं शिक्षा संगठन का आधार मानी गई है।</a:t>
            </a:r>
          </a:p>
          <a:p>
            <a:pPr marL="0" indent="0">
              <a:buNone/>
            </a:pPr>
            <a:r>
              <a:rPr lang="en-IN" b="1">
                <a:solidFill>
                  <a:srgbClr val="0070C0"/>
                </a:solidFill>
              </a:rPr>
              <a:t>इसे बालक के आधारभूत शिक्षा के रूप में स्वीकार किया गया है।</a:t>
            </a:r>
          </a:p>
          <a:p>
            <a:pPr marL="0" indent="0">
              <a:buNone/>
            </a:pPr>
            <a:r>
              <a:rPr lang="en-IN" b="1">
                <a:solidFill>
                  <a:srgbClr val="0070C0"/>
                </a:solidFill>
              </a:rPr>
              <a:t>इस प्रकार की शिक्षा प्रत्येक भारतीय की आधारभूत संपत्ति है।</a:t>
            </a:r>
          </a:p>
          <a:p>
            <a:pPr marL="0" indent="0">
              <a:buNone/>
            </a:pPr>
            <a:r>
              <a:rPr lang="en-IN" b="1">
                <a:solidFill>
                  <a:srgbClr val="0070C0"/>
                </a:solidFill>
              </a:rPr>
              <a:t>सामुदायिक जीवन के आधारभूत व्यवसायों से इस शिक्षा का संबंध है</a:t>
            </a:r>
          </a:p>
          <a:p>
            <a:pPr marL="0" indent="0">
              <a:buNone/>
            </a:pPr>
            <a:r>
              <a:rPr lang="en-IN" b="1">
                <a:solidFill>
                  <a:srgbClr val="0070C0"/>
                </a:solidFill>
              </a:rPr>
              <a:t>यह शिक्षा इस प्रकार का ज्ञान देती है कि व्यक्ति अपने पर्यावरण को भलीभांति समझ सके और उसका उपयोग कर सकें।</a:t>
            </a:r>
            <a:endParaRPr lang="en-US" b="1">
              <a:solidFill>
                <a:srgbClr val="0070C0"/>
              </a:solidFill>
            </a:endParaRPr>
          </a:p>
        </p:txBody>
      </p:sp>
    </p:spTree>
    <p:extLst>
      <p:ext uri="{BB962C8B-B14F-4D97-AF65-F5344CB8AC3E}">
        <p14:creationId xmlns:p14="http://schemas.microsoft.com/office/powerpoint/2010/main" val="761418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83293-262B-9E6E-1D58-2145C3258F39}"/>
              </a:ext>
            </a:extLst>
          </p:cNvPr>
          <p:cNvSpPr>
            <a:spLocks noGrp="1"/>
          </p:cNvSpPr>
          <p:nvPr>
            <p:ph type="title"/>
          </p:nvPr>
        </p:nvSpPr>
        <p:spPr/>
        <p:txBody>
          <a:bodyPr/>
          <a:lstStyle/>
          <a:p>
            <a:pPr algn="ctr"/>
            <a:r>
              <a:rPr lang="en-IN" b="1">
                <a:solidFill>
                  <a:srgbClr val="C00000"/>
                </a:solidFill>
              </a:rPr>
              <a:t>बुनियादी शिक्षा का पाठ्यक्रम</a:t>
            </a:r>
            <a:br>
              <a:rPr lang="en-IN" b="1">
                <a:solidFill>
                  <a:srgbClr val="C00000"/>
                </a:solidFill>
              </a:rPr>
            </a:br>
            <a:r>
              <a:rPr lang="en-IN" b="1">
                <a:solidFill>
                  <a:srgbClr val="00B050"/>
                </a:solidFill>
              </a:rPr>
              <a:t>Curriculum of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E5DC109B-00AC-E618-9D7E-922C91B7FD74}"/>
              </a:ext>
            </a:extLst>
          </p:cNvPr>
          <p:cNvSpPr>
            <a:spLocks noGrp="1"/>
          </p:cNvSpPr>
          <p:nvPr>
            <p:ph idx="1"/>
          </p:nvPr>
        </p:nvSpPr>
        <p:spPr/>
        <p:txBody>
          <a:bodyPr>
            <a:normAutofit fontScale="92500" lnSpcReduction="10000"/>
          </a:bodyPr>
          <a:lstStyle/>
          <a:p>
            <a:pPr marL="0" indent="0">
              <a:buNone/>
            </a:pPr>
            <a:r>
              <a:rPr lang="en-IN" b="1">
                <a:solidFill>
                  <a:srgbClr val="C00000"/>
                </a:solidFill>
              </a:rPr>
              <a:t>गांधीजी ने बुनियादी शिक्षा का पाठ्यक्रम निर्धारित किया उसमें उन्होंने 8 विषयों को प्रमुखता प्रदान की आठ विषय हैं-</a:t>
            </a:r>
          </a:p>
          <a:p>
            <a:pPr marL="514350" indent="-514350">
              <a:buFont typeface="+mj-lt"/>
              <a:buAutoNum type="arabicPeriod"/>
            </a:pPr>
            <a:r>
              <a:rPr lang="en-IN" b="1">
                <a:solidFill>
                  <a:srgbClr val="0070C0"/>
                </a:solidFill>
              </a:rPr>
              <a:t>शिल्प </a:t>
            </a:r>
          </a:p>
          <a:p>
            <a:pPr marL="514350" indent="-514350">
              <a:buFont typeface="+mj-lt"/>
              <a:buAutoNum type="arabicPeriod"/>
            </a:pPr>
            <a:r>
              <a:rPr lang="en-IN" b="1">
                <a:solidFill>
                  <a:srgbClr val="0070C0"/>
                </a:solidFill>
              </a:rPr>
              <a:t>मातृभाषा</a:t>
            </a:r>
          </a:p>
          <a:p>
            <a:pPr marL="514350" indent="-514350">
              <a:buFont typeface="+mj-lt"/>
              <a:buAutoNum type="arabicPeriod"/>
            </a:pPr>
            <a:r>
              <a:rPr lang="en-IN" b="1">
                <a:solidFill>
                  <a:srgbClr val="0070C0"/>
                </a:solidFill>
              </a:rPr>
              <a:t>गणित</a:t>
            </a:r>
          </a:p>
          <a:p>
            <a:pPr marL="514350" indent="-514350">
              <a:buFont typeface="+mj-lt"/>
              <a:buAutoNum type="arabicPeriod"/>
            </a:pPr>
            <a:r>
              <a:rPr lang="en-IN" b="1">
                <a:solidFill>
                  <a:srgbClr val="0070C0"/>
                </a:solidFill>
              </a:rPr>
              <a:t>सामाजिक विषय</a:t>
            </a:r>
          </a:p>
          <a:p>
            <a:pPr marL="514350" indent="-514350">
              <a:buFont typeface="+mj-lt"/>
              <a:buAutoNum type="arabicPeriod"/>
            </a:pPr>
            <a:r>
              <a:rPr lang="en-IN" b="1">
                <a:solidFill>
                  <a:srgbClr val="0070C0"/>
                </a:solidFill>
              </a:rPr>
              <a:t>सामान्य विज्ञान</a:t>
            </a:r>
          </a:p>
          <a:p>
            <a:pPr marL="514350" indent="-514350">
              <a:buFont typeface="+mj-lt"/>
              <a:buAutoNum type="arabicPeriod"/>
            </a:pPr>
            <a:r>
              <a:rPr lang="en-IN" b="1">
                <a:solidFill>
                  <a:srgbClr val="0070C0"/>
                </a:solidFill>
              </a:rPr>
              <a:t>कला, संगीत एवं चित्रकला</a:t>
            </a:r>
          </a:p>
          <a:p>
            <a:pPr marL="514350" indent="-514350">
              <a:buFont typeface="+mj-lt"/>
              <a:buAutoNum type="arabicPeriod"/>
            </a:pPr>
            <a:r>
              <a:rPr lang="en-IN" b="1">
                <a:solidFill>
                  <a:srgbClr val="0070C0"/>
                </a:solidFill>
              </a:rPr>
              <a:t>हिंदी</a:t>
            </a:r>
          </a:p>
          <a:p>
            <a:pPr marL="514350" indent="-514350">
              <a:buFont typeface="+mj-lt"/>
              <a:buAutoNum type="arabicPeriod"/>
            </a:pPr>
            <a:r>
              <a:rPr lang="en-IN" b="1">
                <a:solidFill>
                  <a:srgbClr val="0070C0"/>
                </a:solidFill>
              </a:rPr>
              <a:t>शारीरिक शिक्षा।</a:t>
            </a:r>
          </a:p>
          <a:p>
            <a:pPr marL="514350" indent="-514350">
              <a:buFont typeface="+mj-lt"/>
              <a:buAutoNum type="arabicPeriod"/>
            </a:pPr>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1792996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6A20-DF98-15E5-E1F6-5CFDED56D69E}"/>
              </a:ext>
            </a:extLst>
          </p:cNvPr>
          <p:cNvSpPr>
            <a:spLocks noGrp="1"/>
          </p:cNvSpPr>
          <p:nvPr>
            <p:ph type="title"/>
          </p:nvPr>
        </p:nvSpPr>
        <p:spPr/>
        <p:txBody>
          <a:bodyPr/>
          <a:lstStyle/>
          <a:p>
            <a:pPr algn="ctr"/>
            <a:r>
              <a:rPr lang="en-IN" b="1">
                <a:solidFill>
                  <a:srgbClr val="C00000"/>
                </a:solidFill>
              </a:rPr>
              <a:t>बुनियादी शिक्षा का समय विभाजन चक्र</a:t>
            </a:r>
            <a:br>
              <a:rPr lang="en-IN" b="1">
                <a:solidFill>
                  <a:srgbClr val="C00000"/>
                </a:solidFill>
              </a:rPr>
            </a:br>
            <a:r>
              <a:rPr lang="en-IN" b="1">
                <a:solidFill>
                  <a:srgbClr val="00B050"/>
                </a:solidFill>
              </a:rPr>
              <a:t>Time distribution cycle of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BEBEF6C3-9A29-27F7-0C64-814DD4B38DF5}"/>
              </a:ext>
            </a:extLst>
          </p:cNvPr>
          <p:cNvSpPr>
            <a:spLocks noGrp="1"/>
          </p:cNvSpPr>
          <p:nvPr>
            <p:ph idx="1"/>
          </p:nvPr>
        </p:nvSpPr>
        <p:spPr/>
        <p:txBody>
          <a:bodyPr/>
          <a:lstStyle/>
          <a:p>
            <a:pPr marL="0" indent="0">
              <a:buNone/>
            </a:pPr>
            <a:r>
              <a:rPr lang="en-IN" b="1">
                <a:solidFill>
                  <a:srgbClr val="0070C0"/>
                </a:solidFill>
              </a:rPr>
              <a:t>विषय                                                                          समय</a:t>
            </a:r>
          </a:p>
          <a:p>
            <a:pPr marL="514350" indent="-514350">
              <a:buFont typeface="+mj-lt"/>
              <a:buAutoNum type="arabicPeriod"/>
            </a:pPr>
            <a:r>
              <a:rPr lang="en-IN" b="1">
                <a:solidFill>
                  <a:srgbClr val="0070C0"/>
                </a:solidFill>
              </a:rPr>
              <a:t>शिल्प/ गृह विज्ञान।                                           20 मिनट</a:t>
            </a:r>
          </a:p>
          <a:p>
            <a:pPr marL="514350" indent="-514350">
              <a:buFont typeface="+mj-lt"/>
              <a:buAutoNum type="arabicPeriod"/>
            </a:pPr>
            <a:r>
              <a:rPr lang="en-IN" b="1">
                <a:solidFill>
                  <a:srgbClr val="0070C0"/>
                </a:solidFill>
              </a:rPr>
              <a:t>मातृभाषा हिंदी।                                                40 मिनट</a:t>
            </a:r>
          </a:p>
          <a:p>
            <a:pPr marL="514350" indent="-514350">
              <a:buFont typeface="+mj-lt"/>
              <a:buAutoNum type="arabicPeriod"/>
            </a:pPr>
            <a:r>
              <a:rPr lang="en-IN" b="1">
                <a:solidFill>
                  <a:srgbClr val="0070C0"/>
                </a:solidFill>
              </a:rPr>
              <a:t>संगीत चित्रकला गणित।                                    40 मिनट</a:t>
            </a:r>
          </a:p>
          <a:p>
            <a:pPr marL="514350" indent="-514350">
              <a:buFont typeface="+mj-lt"/>
              <a:buAutoNum type="arabicPeriod"/>
            </a:pPr>
            <a:r>
              <a:rPr lang="en-IN" b="1">
                <a:solidFill>
                  <a:srgbClr val="0070C0"/>
                </a:solidFill>
              </a:rPr>
              <a:t>सामाजिक अध्ययन सामान्य विज्ञान।                 30 मिनट</a:t>
            </a:r>
          </a:p>
          <a:p>
            <a:pPr marL="514350" indent="-514350">
              <a:buFont typeface="+mj-lt"/>
              <a:buAutoNum type="arabicPeriod"/>
            </a:pPr>
            <a:r>
              <a:rPr lang="en-IN" b="1">
                <a:solidFill>
                  <a:srgbClr val="0070C0"/>
                </a:solidFill>
              </a:rPr>
              <a:t>शारीरिक शिक्षा।                                               10 मिनट</a:t>
            </a:r>
          </a:p>
          <a:p>
            <a:pPr marL="514350" indent="-514350">
              <a:buFont typeface="+mj-lt"/>
              <a:buAutoNum type="arabicPeriod"/>
            </a:pPr>
            <a:r>
              <a:rPr lang="en-IN" b="1">
                <a:solidFill>
                  <a:srgbClr val="0070C0"/>
                </a:solidFill>
              </a:rPr>
              <a:t>भोजन अवकाश                                               10 मिनट</a:t>
            </a:r>
            <a:endParaRPr lang="en-US" b="1">
              <a:solidFill>
                <a:srgbClr val="0070C0"/>
              </a:solidFill>
            </a:endParaRPr>
          </a:p>
        </p:txBody>
      </p:sp>
    </p:spTree>
    <p:extLst>
      <p:ext uri="{BB962C8B-B14F-4D97-AF65-F5344CB8AC3E}">
        <p14:creationId xmlns:p14="http://schemas.microsoft.com/office/powerpoint/2010/main" val="59408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30B9-E589-A6BE-3A3E-EDC189D25CFF}"/>
              </a:ext>
            </a:extLst>
          </p:cNvPr>
          <p:cNvSpPr>
            <a:spLocks noGrp="1"/>
          </p:cNvSpPr>
          <p:nvPr>
            <p:ph type="title"/>
          </p:nvPr>
        </p:nvSpPr>
        <p:spPr/>
        <p:txBody>
          <a:bodyPr/>
          <a:lstStyle/>
          <a:p>
            <a:pPr algn="ctr"/>
            <a:r>
              <a:rPr lang="en-IN" b="1">
                <a:solidFill>
                  <a:srgbClr val="C00000"/>
                </a:solidFill>
              </a:rPr>
              <a:t>बुनियादी शिक्षण विधि</a:t>
            </a:r>
            <a:br>
              <a:rPr lang="en-IN" b="1">
                <a:solidFill>
                  <a:srgbClr val="C00000"/>
                </a:solidFill>
              </a:rPr>
            </a:br>
            <a:r>
              <a:rPr lang="en-IN" b="1">
                <a:solidFill>
                  <a:srgbClr val="C00000"/>
                </a:solidFill>
              </a:rPr>
              <a:t> </a:t>
            </a:r>
            <a:r>
              <a:rPr lang="en-IN" b="1">
                <a:solidFill>
                  <a:srgbClr val="00B050"/>
                </a:solidFill>
              </a:rPr>
              <a:t>Basic method of teaching</a:t>
            </a:r>
            <a:endParaRPr lang="en-US" b="1">
              <a:solidFill>
                <a:srgbClr val="00B050"/>
              </a:solidFill>
            </a:endParaRPr>
          </a:p>
        </p:txBody>
      </p:sp>
      <p:sp>
        <p:nvSpPr>
          <p:cNvPr id="3" name="Content Placeholder 2">
            <a:extLst>
              <a:ext uri="{FF2B5EF4-FFF2-40B4-BE49-F238E27FC236}">
                <a16:creationId xmlns:a16="http://schemas.microsoft.com/office/drawing/2014/main" id="{C98A2E42-0627-F63E-4336-2BDB1839B2B4}"/>
              </a:ext>
            </a:extLst>
          </p:cNvPr>
          <p:cNvSpPr>
            <a:spLocks noGrp="1"/>
          </p:cNvSpPr>
          <p:nvPr>
            <p:ph idx="1"/>
          </p:nvPr>
        </p:nvSpPr>
        <p:spPr/>
        <p:txBody>
          <a:bodyPr/>
          <a:lstStyle/>
          <a:p>
            <a:pPr marL="0" indent="0">
              <a:buNone/>
            </a:pPr>
            <a:r>
              <a:rPr lang="en-IN" b="1">
                <a:solidFill>
                  <a:srgbClr val="0070C0"/>
                </a:solidFill>
              </a:rPr>
              <a:t>रायबर्न के अनुसार- बेसिक शिक्षा शिक्षण की विधि नहीं है। यह पाठ्यक्रम को निश्चित करने की विधि है। अध्यापक उन विधियों का प्रयोग करता है, जो सबसे अधिक रोचक और प्रभावपूर्ण सिद्ध हुई है। समस्त प्रगतिशील विधियों का बुनियादी शिक्षा में स्थान हो सकता है एवं उन्हें प्रयोग किया जा सकता है।”</a:t>
            </a:r>
          </a:p>
          <a:p>
            <a:pPr marL="0" indent="0">
              <a:buNone/>
            </a:pPr>
            <a:r>
              <a:rPr lang="en-IN" b="1">
                <a:solidFill>
                  <a:srgbClr val="0070C0"/>
                </a:solidFill>
              </a:rPr>
              <a:t>शिक्षण विधि इतनी व्यवहारिक होती है कि विद्यार्थी विभिन्न विषयों का ज्ञान एक ही समय में कर लेते हैं।</a:t>
            </a:r>
          </a:p>
          <a:p>
            <a:endParaRPr lang="en-US" b="1">
              <a:solidFill>
                <a:srgbClr val="0070C0"/>
              </a:solidFill>
            </a:endParaRPr>
          </a:p>
        </p:txBody>
      </p:sp>
    </p:spTree>
    <p:extLst>
      <p:ext uri="{BB962C8B-B14F-4D97-AF65-F5344CB8AC3E}">
        <p14:creationId xmlns:p14="http://schemas.microsoft.com/office/powerpoint/2010/main" val="31118525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8B640-8C2A-D9FE-7A69-E1D629B9EFBE}"/>
              </a:ext>
            </a:extLst>
          </p:cNvPr>
          <p:cNvSpPr>
            <a:spLocks noGrp="1"/>
          </p:cNvSpPr>
          <p:nvPr>
            <p:ph type="title"/>
          </p:nvPr>
        </p:nvSpPr>
        <p:spPr/>
        <p:txBody>
          <a:bodyPr/>
          <a:lstStyle/>
          <a:p>
            <a:pPr algn="ctr"/>
            <a:r>
              <a:rPr lang="en-IN" b="1">
                <a:solidFill>
                  <a:srgbClr val="C00000"/>
                </a:solidFill>
              </a:rPr>
              <a:t>बुनियादी शिक्षा के उद्देश्य</a:t>
            </a:r>
            <a:br>
              <a:rPr lang="en-IN" b="1">
                <a:solidFill>
                  <a:srgbClr val="C00000"/>
                </a:solidFill>
              </a:rPr>
            </a:br>
            <a:r>
              <a:rPr lang="en-IN" b="1">
                <a:solidFill>
                  <a:srgbClr val="00B050"/>
                </a:solidFill>
              </a:rPr>
              <a:t>Aims of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40F7DCE6-E2E7-0994-4DE2-22C0697F1749}"/>
              </a:ext>
            </a:extLst>
          </p:cNvPr>
          <p:cNvSpPr>
            <a:spLocks noGrp="1"/>
          </p:cNvSpPr>
          <p:nvPr>
            <p:ph idx="1"/>
          </p:nvPr>
        </p:nvSpPr>
        <p:spPr/>
        <p:txBody>
          <a:bodyPr/>
          <a:lstStyle/>
          <a:p>
            <a:pPr marL="0" indent="0">
              <a:buNone/>
            </a:pPr>
            <a:r>
              <a:rPr lang="en-IN" b="1">
                <a:solidFill>
                  <a:srgbClr val="C00000"/>
                </a:solidFill>
              </a:rPr>
              <a:t>बुनियादी शिक्षा के उद्देश्यों को निम्न बिंदुओं द्वारा निर्धारित किया गया है-</a:t>
            </a:r>
          </a:p>
          <a:p>
            <a:pPr marL="514350" indent="-514350">
              <a:buFont typeface="+mj-lt"/>
              <a:buAutoNum type="arabicPeriod"/>
            </a:pPr>
            <a:r>
              <a:rPr lang="en-IN" b="1">
                <a:solidFill>
                  <a:srgbClr val="0070C0"/>
                </a:solidFill>
              </a:rPr>
              <a:t>आर्थिक उद्देश्य</a:t>
            </a:r>
          </a:p>
          <a:p>
            <a:pPr marL="514350" indent="-514350">
              <a:buFont typeface="+mj-lt"/>
              <a:buAutoNum type="arabicPeriod"/>
            </a:pPr>
            <a:r>
              <a:rPr lang="en-IN" b="1">
                <a:solidFill>
                  <a:srgbClr val="0070C0"/>
                </a:solidFill>
              </a:rPr>
              <a:t>नैतिक उद्देश्य</a:t>
            </a:r>
          </a:p>
          <a:p>
            <a:pPr marL="514350" indent="-514350">
              <a:buFont typeface="+mj-lt"/>
              <a:buAutoNum type="arabicPeriod"/>
            </a:pPr>
            <a:r>
              <a:rPr lang="en-IN" b="1">
                <a:solidFill>
                  <a:srgbClr val="0070C0"/>
                </a:solidFill>
              </a:rPr>
              <a:t>नागरिकता का उद्देश्य</a:t>
            </a:r>
          </a:p>
          <a:p>
            <a:pPr marL="514350" indent="-514350">
              <a:buFont typeface="+mj-lt"/>
              <a:buAutoNum type="arabicPeriod"/>
            </a:pPr>
            <a:r>
              <a:rPr lang="en-IN" b="1">
                <a:solidFill>
                  <a:srgbClr val="0070C0"/>
                </a:solidFill>
              </a:rPr>
              <a:t>सांस्कृतिक उद्देश्य</a:t>
            </a:r>
          </a:p>
          <a:p>
            <a:pPr marL="514350" indent="-514350">
              <a:buFont typeface="+mj-lt"/>
              <a:buAutoNum type="arabicPeriod"/>
            </a:pPr>
            <a:r>
              <a:rPr lang="en-IN" b="1">
                <a:solidFill>
                  <a:srgbClr val="0070C0"/>
                </a:solidFill>
              </a:rPr>
              <a:t>त्रिविध विकास का उद्देश्य</a:t>
            </a:r>
          </a:p>
          <a:p>
            <a:pPr marL="514350" indent="-514350">
              <a:buFont typeface="+mj-lt"/>
              <a:buAutoNum type="arabicPeriod"/>
            </a:pPr>
            <a:r>
              <a:rPr lang="en-IN" b="1">
                <a:solidFill>
                  <a:srgbClr val="0070C0"/>
                </a:solidFill>
              </a:rPr>
              <a:t>सर्वोदय समाज की स्थापना का उद्देश्य।</a:t>
            </a:r>
            <a:endParaRPr lang="en-US" b="1">
              <a:solidFill>
                <a:srgbClr val="0070C0"/>
              </a:solidFill>
            </a:endParaRPr>
          </a:p>
        </p:txBody>
      </p:sp>
    </p:spTree>
    <p:extLst>
      <p:ext uri="{BB962C8B-B14F-4D97-AF65-F5344CB8AC3E}">
        <p14:creationId xmlns:p14="http://schemas.microsoft.com/office/powerpoint/2010/main" val="31926100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7B978-5A7C-A0DF-0AAC-88BD401EC8DA}"/>
              </a:ext>
            </a:extLst>
          </p:cNvPr>
          <p:cNvSpPr>
            <a:spLocks noGrp="1"/>
          </p:cNvSpPr>
          <p:nvPr>
            <p:ph type="title"/>
          </p:nvPr>
        </p:nvSpPr>
        <p:spPr/>
        <p:txBody>
          <a:bodyPr/>
          <a:lstStyle/>
          <a:p>
            <a:pPr algn="ctr"/>
            <a:r>
              <a:rPr lang="en-IN" b="1">
                <a:solidFill>
                  <a:srgbClr val="C00000"/>
                </a:solidFill>
              </a:rPr>
              <a:t>बुनियादी शिक्षा के आधारभूत सिद्धांत</a:t>
            </a:r>
            <a:br>
              <a:rPr lang="en-IN" b="1">
                <a:solidFill>
                  <a:srgbClr val="C00000"/>
                </a:solidFill>
              </a:rPr>
            </a:br>
            <a:r>
              <a:rPr lang="en-IN" b="1">
                <a:solidFill>
                  <a:srgbClr val="00B050"/>
                </a:solidFill>
              </a:rPr>
              <a:t>Fundamental principles of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6458BFE7-3FA1-2FCF-998A-34892E1722AC}"/>
              </a:ext>
            </a:extLst>
          </p:cNvPr>
          <p:cNvSpPr>
            <a:spLocks noGrp="1"/>
          </p:cNvSpPr>
          <p:nvPr>
            <p:ph idx="1"/>
          </p:nvPr>
        </p:nvSpPr>
        <p:spPr/>
        <p:txBody>
          <a:bodyPr>
            <a:normAutofit/>
          </a:bodyPr>
          <a:lstStyle/>
          <a:p>
            <a:pPr marL="514350" indent="-514350">
              <a:buFont typeface="+mj-lt"/>
              <a:buAutoNum type="arabicPeriod"/>
            </a:pPr>
            <a:r>
              <a:rPr lang="en-IN" b="1">
                <a:solidFill>
                  <a:srgbClr val="0070C0"/>
                </a:solidFill>
              </a:rPr>
              <a:t>निशुल्क एवं अनिवार्य शिक्षा,शिक्षा में स्वावलंबन एवं आत्मनिर्भरता</a:t>
            </a:r>
          </a:p>
          <a:p>
            <a:pPr marL="514350" indent="-514350">
              <a:buFont typeface="+mj-lt"/>
              <a:buAutoNum type="arabicPeriod"/>
            </a:pPr>
            <a:r>
              <a:rPr lang="en-IN" b="1">
                <a:solidFill>
                  <a:srgbClr val="0070C0"/>
                </a:solidFill>
              </a:rPr>
              <a:t>मातृभाषा शिक्षा का माध्यम,स्वतंत्रता प्रधान पद्धति</a:t>
            </a:r>
          </a:p>
          <a:p>
            <a:pPr marL="514350" indent="-514350">
              <a:buFont typeface="+mj-lt"/>
              <a:buAutoNum type="arabicPeriod"/>
            </a:pPr>
            <a:r>
              <a:rPr lang="en-IN" b="1">
                <a:solidFill>
                  <a:srgbClr val="0070C0"/>
                </a:solidFill>
              </a:rPr>
              <a:t>अध्यापकों के चरित्र एवं व्यक्तित्व पर बल</a:t>
            </a:r>
          </a:p>
          <a:p>
            <a:pPr marL="514350" indent="-514350">
              <a:buFont typeface="+mj-lt"/>
              <a:buAutoNum type="arabicPeriod"/>
            </a:pPr>
            <a:r>
              <a:rPr lang="en-IN" b="1">
                <a:solidFill>
                  <a:srgbClr val="0070C0"/>
                </a:solidFill>
              </a:rPr>
              <a:t>सामाजिक प्रतिदान,प्रजातांत्रिक व्यवस्था</a:t>
            </a:r>
          </a:p>
          <a:p>
            <a:pPr marL="514350" indent="-514350">
              <a:buFont typeface="+mj-lt"/>
              <a:buAutoNum type="arabicPeriod"/>
            </a:pPr>
            <a:r>
              <a:rPr lang="en-IN" b="1">
                <a:solidFill>
                  <a:srgbClr val="0070C0"/>
                </a:solidFill>
              </a:rPr>
              <a:t>आर्थिक आधार,सुयोग्य नागरिकता की शिक्षा</a:t>
            </a:r>
          </a:p>
          <a:p>
            <a:pPr marL="514350" indent="-514350">
              <a:buFont typeface="+mj-lt"/>
              <a:buAutoNum type="arabicPeriod"/>
            </a:pPr>
            <a:r>
              <a:rPr lang="en-IN" b="1">
                <a:solidFill>
                  <a:srgbClr val="0070C0"/>
                </a:solidFill>
              </a:rPr>
              <a:t>शिक्षा का आधार हस्तकला,समन्वय को प्रमुखता देना</a:t>
            </a:r>
          </a:p>
          <a:p>
            <a:pPr marL="514350" indent="-514350">
              <a:buFont typeface="+mj-lt"/>
              <a:buAutoNum type="arabicPeriod"/>
            </a:pPr>
            <a:r>
              <a:rPr lang="en-IN" b="1">
                <a:solidFill>
                  <a:srgbClr val="0070C0"/>
                </a:solidFill>
              </a:rPr>
              <a:t>पाठांतर क्रियाओं का महत्व,अहिंसा पर आधारित।</a:t>
            </a:r>
            <a:endParaRPr lang="en-US" b="1">
              <a:solidFill>
                <a:srgbClr val="0070C0"/>
              </a:solidFill>
            </a:endParaRPr>
          </a:p>
        </p:txBody>
      </p:sp>
    </p:spTree>
    <p:extLst>
      <p:ext uri="{BB962C8B-B14F-4D97-AF65-F5344CB8AC3E}">
        <p14:creationId xmlns:p14="http://schemas.microsoft.com/office/powerpoint/2010/main" val="2077803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66EA-FE55-B490-D595-FB9777F5639D}"/>
              </a:ext>
            </a:extLst>
          </p:cNvPr>
          <p:cNvSpPr>
            <a:spLocks noGrp="1"/>
          </p:cNvSpPr>
          <p:nvPr>
            <p:ph type="title"/>
          </p:nvPr>
        </p:nvSpPr>
        <p:spPr/>
        <p:txBody>
          <a:bodyPr/>
          <a:lstStyle/>
          <a:p>
            <a:pPr algn="ctr"/>
            <a:r>
              <a:rPr lang="en-IN" b="1">
                <a:solidFill>
                  <a:srgbClr val="C00000"/>
                </a:solidFill>
              </a:rPr>
              <a:t>बेसिक शिक्षा के प्रसार में बाधाएं</a:t>
            </a:r>
            <a:br>
              <a:rPr lang="en-IN" b="1">
                <a:solidFill>
                  <a:srgbClr val="C00000"/>
                </a:solidFill>
              </a:rPr>
            </a:br>
            <a:r>
              <a:rPr lang="en-IN" b="1">
                <a:solidFill>
                  <a:srgbClr val="00B050"/>
                </a:solidFill>
              </a:rPr>
              <a:t>Obstacles in the expansion of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94C97F3C-2678-E153-6929-7E5DA1559D68}"/>
              </a:ext>
            </a:extLst>
          </p:cNvPr>
          <p:cNvSpPr>
            <a:spLocks noGrp="1"/>
          </p:cNvSpPr>
          <p:nvPr>
            <p:ph idx="1"/>
          </p:nvPr>
        </p:nvSpPr>
        <p:spPr/>
        <p:txBody>
          <a:bodyPr/>
          <a:lstStyle/>
          <a:p>
            <a:pPr marL="0" indent="0">
              <a:buNone/>
            </a:pPr>
            <a:r>
              <a:rPr lang="en-IN" b="1">
                <a:solidFill>
                  <a:srgbClr val="C00000"/>
                </a:solidFill>
              </a:rPr>
              <a:t>बुनियादी शिक्षा के प्रसार में निम्नलिखित बाधाएं हैं-</a:t>
            </a:r>
          </a:p>
          <a:p>
            <a:pPr marL="514350" indent="-514350">
              <a:buFont typeface="+mj-lt"/>
              <a:buAutoNum type="arabicPeriod"/>
            </a:pPr>
            <a:r>
              <a:rPr lang="en-IN" b="1">
                <a:solidFill>
                  <a:srgbClr val="0070C0"/>
                </a:solidFill>
              </a:rPr>
              <a:t>बुनियादी शिक्षा के प्रति अज्ञानता</a:t>
            </a:r>
          </a:p>
          <a:p>
            <a:pPr marL="514350" indent="-514350">
              <a:buFont typeface="+mj-lt"/>
              <a:buAutoNum type="arabicPeriod"/>
            </a:pPr>
            <a:r>
              <a:rPr lang="en-IN" b="1">
                <a:solidFill>
                  <a:srgbClr val="0070C0"/>
                </a:solidFill>
              </a:rPr>
              <a:t>पाठ्य पुस्तकों का अभाव</a:t>
            </a:r>
          </a:p>
          <a:p>
            <a:pPr marL="514350" indent="-514350">
              <a:buFont typeface="+mj-lt"/>
              <a:buAutoNum type="arabicPeriod"/>
            </a:pPr>
            <a:r>
              <a:rPr lang="en-IN" b="1">
                <a:solidFill>
                  <a:srgbClr val="0070C0"/>
                </a:solidFill>
              </a:rPr>
              <a:t>प्रशिक्षित शिक्षकों का अभाव</a:t>
            </a:r>
          </a:p>
          <a:p>
            <a:pPr marL="514350" indent="-514350">
              <a:buFont typeface="+mj-lt"/>
              <a:buAutoNum type="arabicPeriod"/>
            </a:pPr>
            <a:r>
              <a:rPr lang="en-IN" b="1">
                <a:solidFill>
                  <a:srgbClr val="0070C0"/>
                </a:solidFill>
              </a:rPr>
              <a:t>सरकार की उदासीनता</a:t>
            </a:r>
          </a:p>
          <a:p>
            <a:pPr marL="514350" indent="-514350">
              <a:buFont typeface="+mj-lt"/>
              <a:buAutoNum type="arabicPeriod"/>
            </a:pPr>
            <a:r>
              <a:rPr lang="en-IN" b="1">
                <a:solidFill>
                  <a:srgbClr val="0070C0"/>
                </a:solidFill>
              </a:rPr>
              <a:t>विद्यालय परिवर्तन में बाधाएं।</a:t>
            </a:r>
          </a:p>
          <a:p>
            <a:pPr marL="0" indent="0">
              <a:buNone/>
            </a:pPr>
            <a:endParaRPr lang="en-US" b="1">
              <a:solidFill>
                <a:srgbClr val="0070C0"/>
              </a:solidFill>
            </a:endParaRPr>
          </a:p>
        </p:txBody>
      </p:sp>
    </p:spTree>
    <p:extLst>
      <p:ext uri="{BB962C8B-B14F-4D97-AF65-F5344CB8AC3E}">
        <p14:creationId xmlns:p14="http://schemas.microsoft.com/office/powerpoint/2010/main" val="33837882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497F2-EF2F-3DAA-871C-6AF0A5BAA99F}"/>
              </a:ext>
            </a:extLst>
          </p:cNvPr>
          <p:cNvSpPr>
            <a:spLocks noGrp="1"/>
          </p:cNvSpPr>
          <p:nvPr>
            <p:ph type="title"/>
          </p:nvPr>
        </p:nvSpPr>
        <p:spPr/>
        <p:txBody>
          <a:bodyPr>
            <a:normAutofit fontScale="90000"/>
          </a:bodyPr>
          <a:lstStyle/>
          <a:p>
            <a:pPr algn="ctr"/>
            <a:r>
              <a:rPr lang="en-IN" b="1">
                <a:solidFill>
                  <a:srgbClr val="C00000"/>
                </a:solidFill>
              </a:rPr>
              <a:t>वर्धा योजना या बुनियादी शिक्षा के दोष</a:t>
            </a:r>
            <a:br>
              <a:rPr lang="en-IN" b="1">
                <a:solidFill>
                  <a:srgbClr val="C00000"/>
                </a:solidFill>
              </a:rPr>
            </a:br>
            <a:r>
              <a:rPr lang="en-IN" b="1">
                <a:solidFill>
                  <a:srgbClr val="00B050"/>
                </a:solidFill>
              </a:rPr>
              <a:t>Demerits of Wardha education or 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10771B1C-C96E-BA0B-91B7-D271BF8268F4}"/>
              </a:ext>
            </a:extLst>
          </p:cNvPr>
          <p:cNvSpPr>
            <a:spLocks noGrp="1"/>
          </p:cNvSpPr>
          <p:nvPr>
            <p:ph idx="1"/>
          </p:nvPr>
        </p:nvSpPr>
        <p:spPr/>
        <p:txBody>
          <a:bodyPr/>
          <a:lstStyle/>
          <a:p>
            <a:pPr marL="0" indent="0">
              <a:buNone/>
            </a:pPr>
            <a:r>
              <a:rPr lang="en-IN" b="1">
                <a:solidFill>
                  <a:srgbClr val="C00000"/>
                </a:solidFill>
              </a:rPr>
              <a:t>डॉ. मुखोपाध्याय के अनुसार,</a:t>
            </a:r>
            <a:r>
              <a:rPr lang="en-IN" b="1">
                <a:solidFill>
                  <a:srgbClr val="0070C0"/>
                </a:solidFill>
              </a:rPr>
              <a:t> “बुनियादी शिक्षा स्वाबलंबी नहीं बन सकती, क्योंकि बालकों द्वारा बनाई जाने वाली वस्तुएं शिक्षकों के वेतन का साधन नहीं बन सकती हैं। तथा यह शिक्षा बालक को छोटी सी आयु में ही बांध देती है।”</a:t>
            </a:r>
          </a:p>
          <a:p>
            <a:pPr marL="0" indent="0">
              <a:buNone/>
            </a:pPr>
            <a:r>
              <a:rPr lang="en-IN" b="1">
                <a:solidFill>
                  <a:srgbClr val="0070C0"/>
                </a:solidFill>
              </a:rPr>
              <a:t>मूल्यांकन समिति के विचार से सामान्य धारणा यह है की बुनियादी विद्यालय साधारण विद्यालय से ज्यादा महंगा है। यही कारण है कि बुनियादी शिक्षा का शीघ्रता से प्रचार नहीं किया जा सकता है।</a:t>
            </a:r>
            <a:endParaRPr lang="en-US" b="1">
              <a:solidFill>
                <a:srgbClr val="0070C0"/>
              </a:solidFill>
            </a:endParaRPr>
          </a:p>
        </p:txBody>
      </p:sp>
    </p:spTree>
    <p:extLst>
      <p:ext uri="{BB962C8B-B14F-4D97-AF65-F5344CB8AC3E}">
        <p14:creationId xmlns:p14="http://schemas.microsoft.com/office/powerpoint/2010/main" val="3580315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CB3E-B37A-64A2-7B42-6D25821A7EB0}"/>
              </a:ext>
            </a:extLst>
          </p:cNvPr>
          <p:cNvSpPr>
            <a:spLocks noGrp="1"/>
          </p:cNvSpPr>
          <p:nvPr>
            <p:ph type="title"/>
          </p:nvPr>
        </p:nvSpPr>
        <p:spPr/>
        <p:txBody>
          <a:bodyPr/>
          <a:lstStyle/>
          <a:p>
            <a:pPr algn="ctr"/>
            <a:r>
              <a:rPr lang="en-IN" b="1">
                <a:solidFill>
                  <a:srgbClr val="C00000"/>
                </a:solidFill>
              </a:rPr>
              <a:t>सार्जेंट योजना</a:t>
            </a:r>
            <a:br>
              <a:rPr lang="en-IN" b="1">
                <a:solidFill>
                  <a:srgbClr val="C00000"/>
                </a:solidFill>
              </a:rPr>
            </a:br>
            <a:r>
              <a:rPr lang="en-IN" b="1">
                <a:solidFill>
                  <a:srgbClr val="00B050"/>
                </a:solidFill>
              </a:rPr>
              <a:t>Sargeant plant</a:t>
            </a:r>
            <a:endParaRPr lang="en-US" b="1">
              <a:solidFill>
                <a:srgbClr val="00B050"/>
              </a:solidFill>
            </a:endParaRPr>
          </a:p>
        </p:txBody>
      </p:sp>
      <p:sp>
        <p:nvSpPr>
          <p:cNvPr id="3" name="Content Placeholder 2">
            <a:extLst>
              <a:ext uri="{FF2B5EF4-FFF2-40B4-BE49-F238E27FC236}">
                <a16:creationId xmlns:a16="http://schemas.microsoft.com/office/drawing/2014/main" id="{F7D1F149-231F-0732-6425-B44282D042A9}"/>
              </a:ext>
            </a:extLst>
          </p:cNvPr>
          <p:cNvSpPr>
            <a:spLocks noGrp="1"/>
          </p:cNvSpPr>
          <p:nvPr>
            <p:ph idx="1"/>
          </p:nvPr>
        </p:nvSpPr>
        <p:spPr/>
        <p:txBody>
          <a:bodyPr/>
          <a:lstStyle/>
          <a:p>
            <a:pPr marL="0" indent="0">
              <a:buNone/>
            </a:pPr>
            <a:r>
              <a:rPr lang="en-IN" b="1">
                <a:solidFill>
                  <a:srgbClr val="0070C0"/>
                </a:solidFill>
              </a:rPr>
              <a:t>भारतीय शिक्षा सलाहकार बोर्ड के प्रमुख </a:t>
            </a:r>
            <a:r>
              <a:rPr lang="en-IN" b="1">
                <a:solidFill>
                  <a:srgbClr val="C00000"/>
                </a:solidFill>
              </a:rPr>
              <a:t>सर जॉन सार्जेंट</a:t>
            </a:r>
            <a:r>
              <a:rPr lang="en-IN" b="1">
                <a:solidFill>
                  <a:srgbClr val="0070C0"/>
                </a:solidFill>
              </a:rPr>
              <a:t> को इस योजना का प्रमुख बनाया गया। सार्जेंट ने अपना कार्य भली-भांति संपन्न कर सन 1944 में एक स्मृति पत्र में लिपिबद्ध कर शिक्षा बोर्ड के सामने पेश कर दिया।</a:t>
            </a:r>
          </a:p>
          <a:p>
            <a:pPr marL="0" indent="0">
              <a:buNone/>
            </a:pPr>
            <a:r>
              <a:rPr lang="en-IN" b="1">
                <a:solidFill>
                  <a:srgbClr val="0070C0"/>
                </a:solidFill>
              </a:rPr>
              <a:t>इसलिए इस योजना को कई नामों से पुकारा गया। यथा-सारजेंट रिपोर्ट, सार्जेंट योजना, भारत में युद्धोत्तर शिक्षा विकास की योजना और केंद्रीय शिक्षा सलाहकार बोर्ड की रिपोर्ट।</a:t>
            </a:r>
          </a:p>
          <a:p>
            <a:pPr marL="0" indent="0">
              <a:buNone/>
            </a:pPr>
            <a:endParaRPr lang="en-US" b="1">
              <a:solidFill>
                <a:srgbClr val="0070C0"/>
              </a:solidFill>
            </a:endParaRPr>
          </a:p>
        </p:txBody>
      </p:sp>
    </p:spTree>
    <p:extLst>
      <p:ext uri="{BB962C8B-B14F-4D97-AF65-F5344CB8AC3E}">
        <p14:creationId xmlns:p14="http://schemas.microsoft.com/office/powerpoint/2010/main" val="3099863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C00BC-A5F8-B64E-29AC-E2A5C972CB05}"/>
              </a:ext>
            </a:extLst>
          </p:cNvPr>
          <p:cNvSpPr>
            <a:spLocks noGrp="1"/>
          </p:cNvSpPr>
          <p:nvPr>
            <p:ph type="title"/>
          </p:nvPr>
        </p:nvSpPr>
        <p:spPr/>
        <p:txBody>
          <a:bodyPr/>
          <a:lstStyle/>
          <a:p>
            <a:pPr algn="ctr"/>
            <a:r>
              <a:rPr lang="en-IN" b="1">
                <a:solidFill>
                  <a:srgbClr val="C00000"/>
                </a:solidFill>
              </a:rPr>
              <a:t>सार्जेंट योजना के उद्देश्य</a:t>
            </a:r>
            <a:br>
              <a:rPr lang="en-IN" b="1">
                <a:solidFill>
                  <a:srgbClr val="C00000"/>
                </a:solidFill>
              </a:rPr>
            </a:br>
            <a:r>
              <a:rPr lang="en-IN" b="1">
                <a:solidFill>
                  <a:srgbClr val="00B050"/>
                </a:solidFill>
              </a:rPr>
              <a:t>Aims of the sergeant plant</a:t>
            </a:r>
            <a:endParaRPr lang="en-US" b="1">
              <a:solidFill>
                <a:srgbClr val="00B050"/>
              </a:solidFill>
            </a:endParaRPr>
          </a:p>
        </p:txBody>
      </p:sp>
      <p:sp>
        <p:nvSpPr>
          <p:cNvPr id="3" name="Content Placeholder 2">
            <a:extLst>
              <a:ext uri="{FF2B5EF4-FFF2-40B4-BE49-F238E27FC236}">
                <a16:creationId xmlns:a16="http://schemas.microsoft.com/office/drawing/2014/main" id="{C0A1D562-ADF8-FF12-DB48-5D3B75D63154}"/>
              </a:ext>
            </a:extLst>
          </p:cNvPr>
          <p:cNvSpPr>
            <a:spLocks noGrp="1"/>
          </p:cNvSpPr>
          <p:nvPr>
            <p:ph idx="1"/>
          </p:nvPr>
        </p:nvSpPr>
        <p:spPr/>
        <p:txBody>
          <a:bodyPr/>
          <a:lstStyle/>
          <a:p>
            <a:pPr marL="0" indent="0">
              <a:buNone/>
            </a:pPr>
            <a:r>
              <a:rPr lang="en-IN" b="1">
                <a:solidFill>
                  <a:srgbClr val="C00000"/>
                </a:solidFill>
              </a:rPr>
              <a:t>इस योजना का मुख्य उद्देश्य शिक्षा में व्याप्त दोषों को दूर करना था सार्जेंट योजना के मुख्य उद्देश्य निमृत है-</a:t>
            </a:r>
          </a:p>
          <a:p>
            <a:pPr marL="514350" indent="-514350">
              <a:buFont typeface="+mj-lt"/>
              <a:buAutoNum type="arabicPeriod"/>
            </a:pPr>
            <a:r>
              <a:rPr lang="en-IN" b="1">
                <a:solidFill>
                  <a:srgbClr val="0070C0"/>
                </a:solidFill>
              </a:rPr>
              <a:t>एक ऐसी शिक्षा योजना प्रस्तुत करना, जो मुख्य रूप से भारतीय हो।</a:t>
            </a:r>
          </a:p>
          <a:p>
            <a:pPr marL="514350" indent="-514350">
              <a:buFont typeface="+mj-lt"/>
              <a:buAutoNum type="arabicPeriod"/>
            </a:pPr>
            <a:r>
              <a:rPr lang="en-IN" b="1">
                <a:solidFill>
                  <a:srgbClr val="0070C0"/>
                </a:solidFill>
              </a:rPr>
              <a:t>वायसराय की कार्यकारिणी की पुनः निर्माण समिति के समक्ष भारत में शिक्षा के युद्धोत्तर विकास की एक व्यवहारिक योजना प्रस्तुत करना।</a:t>
            </a:r>
          </a:p>
          <a:p>
            <a:pPr marL="514350" indent="-514350">
              <a:buFont typeface="+mj-lt"/>
              <a:buAutoNum type="arabicPeriod"/>
            </a:pPr>
            <a:r>
              <a:rPr lang="en-IN" b="1">
                <a:solidFill>
                  <a:srgbClr val="0070C0"/>
                </a:solidFill>
              </a:rPr>
              <a:t>योजना को पूर्ण करने में लगने वाले समय का अनुमान लगाना</a:t>
            </a:r>
          </a:p>
          <a:p>
            <a:pPr marL="514350" indent="-514350">
              <a:buFont typeface="+mj-lt"/>
              <a:buAutoNum type="arabicPeriod"/>
            </a:pPr>
            <a:r>
              <a:rPr lang="en-IN" b="1">
                <a:solidFill>
                  <a:srgbClr val="0070C0"/>
                </a:solidFill>
              </a:rPr>
              <a:t>एक राष्ट्रीय प्रणाली के निर्माण पर होने वाले कम से कम व्यय का अनुमान लगाना।</a:t>
            </a:r>
            <a:endParaRPr lang="en-US" b="1">
              <a:solidFill>
                <a:srgbClr val="0070C0"/>
              </a:solidFill>
            </a:endParaRPr>
          </a:p>
        </p:txBody>
      </p:sp>
    </p:spTree>
    <p:extLst>
      <p:ext uri="{BB962C8B-B14F-4D97-AF65-F5344CB8AC3E}">
        <p14:creationId xmlns:p14="http://schemas.microsoft.com/office/powerpoint/2010/main" val="19759929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01AC-31A1-4BE5-3D2C-94F44198AD24}"/>
              </a:ext>
            </a:extLst>
          </p:cNvPr>
          <p:cNvSpPr>
            <a:spLocks noGrp="1"/>
          </p:cNvSpPr>
          <p:nvPr>
            <p:ph type="title"/>
          </p:nvPr>
        </p:nvSpPr>
        <p:spPr/>
        <p:txBody>
          <a:bodyPr/>
          <a:lstStyle/>
          <a:p>
            <a:pPr algn="ctr"/>
            <a:r>
              <a:rPr lang="en-IN" b="1">
                <a:solidFill>
                  <a:srgbClr val="C00000"/>
                </a:solidFill>
              </a:rPr>
              <a:t>सार्जेंट योजना की सिफारिशें</a:t>
            </a:r>
            <a:br>
              <a:rPr lang="en-IN" b="1">
                <a:solidFill>
                  <a:srgbClr val="C00000"/>
                </a:solidFill>
              </a:rPr>
            </a:br>
            <a:r>
              <a:rPr lang="en-IN" b="1">
                <a:solidFill>
                  <a:srgbClr val="00B050"/>
                </a:solidFill>
              </a:rPr>
              <a:t>Recommendation of sergeant plant</a:t>
            </a:r>
            <a:endParaRPr lang="en-US" b="1">
              <a:solidFill>
                <a:srgbClr val="00B050"/>
              </a:solidFill>
            </a:endParaRPr>
          </a:p>
        </p:txBody>
      </p:sp>
      <p:sp>
        <p:nvSpPr>
          <p:cNvPr id="3" name="Content Placeholder 2">
            <a:extLst>
              <a:ext uri="{FF2B5EF4-FFF2-40B4-BE49-F238E27FC236}">
                <a16:creationId xmlns:a16="http://schemas.microsoft.com/office/drawing/2014/main" id="{3316E317-B62C-9A7F-DBF1-86E687D1105E}"/>
              </a:ext>
            </a:extLst>
          </p:cNvPr>
          <p:cNvSpPr>
            <a:spLocks noGrp="1"/>
          </p:cNvSpPr>
          <p:nvPr>
            <p:ph idx="1"/>
          </p:nvPr>
        </p:nvSpPr>
        <p:spPr/>
        <p:txBody>
          <a:bodyPr>
            <a:normAutofit lnSpcReduction="10000"/>
          </a:bodyPr>
          <a:lstStyle/>
          <a:p>
            <a:r>
              <a:rPr lang="en-IN" b="1">
                <a:solidFill>
                  <a:srgbClr val="0070C0"/>
                </a:solidFill>
              </a:rPr>
              <a:t>पूर्व प्राथमिक शिक्षा</a:t>
            </a:r>
          </a:p>
          <a:p>
            <a:r>
              <a:rPr lang="en-IN" b="1">
                <a:solidFill>
                  <a:srgbClr val="0070C0"/>
                </a:solidFill>
              </a:rPr>
              <a:t>प्राथमिक शिक्षा</a:t>
            </a:r>
          </a:p>
          <a:p>
            <a:r>
              <a:rPr lang="en-IN" b="1">
                <a:solidFill>
                  <a:srgbClr val="0070C0"/>
                </a:solidFill>
              </a:rPr>
              <a:t>माध्यमिक शिक्षा,उच्च शिक्षा</a:t>
            </a:r>
          </a:p>
          <a:p>
            <a:r>
              <a:rPr lang="en-IN" b="1">
                <a:solidFill>
                  <a:srgbClr val="0070C0"/>
                </a:solidFill>
              </a:rPr>
              <a:t>औद्योगिक तथा तकनीकी शिक्षा</a:t>
            </a:r>
          </a:p>
          <a:p>
            <a:r>
              <a:rPr lang="en-IN" b="1">
                <a:solidFill>
                  <a:srgbClr val="0070C0"/>
                </a:solidFill>
              </a:rPr>
              <a:t>प्रोढ अथवा वयस्क शिक्षा</a:t>
            </a:r>
          </a:p>
          <a:p>
            <a:r>
              <a:rPr lang="en-IN" b="1">
                <a:solidFill>
                  <a:srgbClr val="0070C0"/>
                </a:solidFill>
              </a:rPr>
              <a:t>मंदबुद्धि और विकलांग शिक्षा</a:t>
            </a:r>
          </a:p>
          <a:p>
            <a:r>
              <a:rPr lang="en-IN" b="1">
                <a:solidFill>
                  <a:srgbClr val="0070C0"/>
                </a:solidFill>
              </a:rPr>
              <a:t>शिक्षक प्रशिक्षण,छात्रों का स्वास्थ्य</a:t>
            </a:r>
          </a:p>
          <a:p>
            <a:r>
              <a:rPr lang="en-IN" b="1">
                <a:solidFill>
                  <a:srgbClr val="0070C0"/>
                </a:solidFill>
              </a:rPr>
              <a:t>छात्रों के लिए मनोरंजनात्मक एवं सामाजिक क्रियाएं</a:t>
            </a:r>
          </a:p>
          <a:p>
            <a:r>
              <a:rPr lang="en-IN" b="1">
                <a:solidFill>
                  <a:srgbClr val="0070C0"/>
                </a:solidFill>
              </a:rPr>
              <a:t>सेवा योजना,शिक्षा प्रशासन।</a:t>
            </a:r>
            <a:endParaRPr lang="en-US" b="1">
              <a:solidFill>
                <a:srgbClr val="0070C0"/>
              </a:solidFill>
            </a:endParaRPr>
          </a:p>
        </p:txBody>
      </p:sp>
    </p:spTree>
    <p:extLst>
      <p:ext uri="{BB962C8B-B14F-4D97-AF65-F5344CB8AC3E}">
        <p14:creationId xmlns:p14="http://schemas.microsoft.com/office/powerpoint/2010/main" val="158035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2B60-25C4-DDB6-88BA-9D9A23F49C07}"/>
              </a:ext>
            </a:extLst>
          </p:cNvPr>
          <p:cNvSpPr>
            <a:spLocks noGrp="1"/>
          </p:cNvSpPr>
          <p:nvPr>
            <p:ph type="title"/>
          </p:nvPr>
        </p:nvSpPr>
        <p:spPr/>
        <p:txBody>
          <a:bodyPr/>
          <a:lstStyle/>
          <a:p>
            <a:pPr algn="ctr"/>
            <a:r>
              <a:rPr lang="en-IN" b="1">
                <a:solidFill>
                  <a:srgbClr val="C00000"/>
                </a:solidFill>
              </a:rPr>
              <a:t>सार्जेंट योजना का मूल्यांकन</a:t>
            </a:r>
            <a:br>
              <a:rPr lang="en-IN" b="1">
                <a:solidFill>
                  <a:srgbClr val="C00000"/>
                </a:solidFill>
              </a:rPr>
            </a:br>
            <a:r>
              <a:rPr lang="en-IN" b="1">
                <a:solidFill>
                  <a:srgbClr val="00B050"/>
                </a:solidFill>
              </a:rPr>
              <a:t>Evaluation of sergeant plant</a:t>
            </a:r>
            <a:endParaRPr lang="en-US" b="1">
              <a:solidFill>
                <a:srgbClr val="00B050"/>
              </a:solidFill>
            </a:endParaRPr>
          </a:p>
        </p:txBody>
      </p:sp>
      <p:sp>
        <p:nvSpPr>
          <p:cNvPr id="3" name="Content Placeholder 2">
            <a:extLst>
              <a:ext uri="{FF2B5EF4-FFF2-40B4-BE49-F238E27FC236}">
                <a16:creationId xmlns:a16="http://schemas.microsoft.com/office/drawing/2014/main" id="{3F1C939C-3534-FBF0-006B-B2D884DDC8DA}"/>
              </a:ext>
            </a:extLst>
          </p:cNvPr>
          <p:cNvSpPr>
            <a:spLocks noGrp="1"/>
          </p:cNvSpPr>
          <p:nvPr>
            <p:ph idx="1"/>
          </p:nvPr>
        </p:nvSpPr>
        <p:spPr/>
        <p:txBody>
          <a:bodyPr/>
          <a:lstStyle/>
          <a:p>
            <a:pPr marL="0" indent="0">
              <a:buNone/>
            </a:pPr>
            <a:r>
              <a:rPr lang="en-IN" b="1">
                <a:solidFill>
                  <a:srgbClr val="0070C0"/>
                </a:solidFill>
              </a:rPr>
              <a:t>भारतीय शिक्षा के इतिहास में </a:t>
            </a:r>
            <a:r>
              <a:rPr lang="en-IN" b="1">
                <a:solidFill>
                  <a:srgbClr val="C00000"/>
                </a:solidFill>
              </a:rPr>
              <a:t>सार्जेट रिपोर्ट </a:t>
            </a:r>
            <a:r>
              <a:rPr lang="en-IN" b="1">
                <a:solidFill>
                  <a:srgbClr val="0070C0"/>
                </a:solidFill>
              </a:rPr>
              <a:t>का अपना अलग ही महत्व है। शिक्षाविद के.जी सैयदेन  ने इस संबंध में कहा है- “सार्जेंट रिपोर्ट भारतीय शिक्षा की प्रथम व्यापक योजना है यह इस धारणा को स्वीकार नहीं करती है। कि भारत शिक्षा क्षेत्र में अन्य राष्ट्रों से हमेशा निम्नतम रहेगा । यह इस विश्वास पर आधारित है कि अन्य देशों ने शिक्षा के क्षेत्र में जो सफलता प्राप्त की है उसे प्राप्त करने की इस देश में पर्याप्त क्षमता है।</a:t>
            </a:r>
          </a:p>
          <a:p>
            <a:pPr marL="0" indent="0">
              <a:buNone/>
            </a:pPr>
            <a:r>
              <a:rPr lang="en-IN" b="1">
                <a:solidFill>
                  <a:srgbClr val="0070C0"/>
                </a:solidFill>
              </a:rPr>
              <a:t>इससे पहले भारत में आयोगों, समितियों और सरकारी प्रस्तावों की घोषणा हुई। लेकिन किसी को भी सार्जेंट रिपोर्ट के समकक्ष होने का अधिकार प्राप्त नहीं है।</a:t>
            </a:r>
            <a:endParaRPr lang="en-US" b="1">
              <a:solidFill>
                <a:srgbClr val="0070C0"/>
              </a:solidFill>
            </a:endParaRPr>
          </a:p>
        </p:txBody>
      </p:sp>
    </p:spTree>
    <p:extLst>
      <p:ext uri="{BB962C8B-B14F-4D97-AF65-F5344CB8AC3E}">
        <p14:creationId xmlns:p14="http://schemas.microsoft.com/office/powerpoint/2010/main" val="3598168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51</Slides>
  <Notes>0</Notes>
  <HiddenSlides>0</HiddenSlide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Education </vt:lpstr>
      <vt:lpstr>1. सन् 1813 का आज्ञा पत्र  (Charter Act of 1813)</vt:lpstr>
      <vt:lpstr>PowerPoint Presentation</vt:lpstr>
      <vt:lpstr>2. प्राच्य-पाश्चात्य विवाद
(Oriental Occidental Dispute) </vt:lpstr>
      <vt:lpstr>PowerPoint Presentation</vt:lpstr>
      <vt:lpstr>PowerPoint Presentation</vt:lpstr>
      <vt:lpstr>3. सन् 1833 ई॰ का आज्ञा पत्र     (Charter Act of 1833)</vt:lpstr>
      <vt:lpstr>4. मैकाले का विवरण-पत्र, 1835     ( Macaulay’s Minute, 1835)</vt:lpstr>
      <vt:lpstr>PowerPoint Presentation</vt:lpstr>
      <vt:lpstr>मैकाले के विवरण पत्र की सिफारिशें (Recommendation of Macaulay’s minute)</vt:lpstr>
      <vt:lpstr>PowerPoint Presentation</vt:lpstr>
      <vt:lpstr>PowerPoint Presentation</vt:lpstr>
      <vt:lpstr>मैकाले का विवरण पत्र का भारतीय शिक्षा पर तात्कालिक प्रभाव (Immediate impact of Macaulay’s Minute on Indian education)</vt:lpstr>
      <vt:lpstr>मैकाले का निस्यंदन सिध्दांत (Filtration Theory of Macaulay)</vt:lpstr>
      <vt:lpstr>मैकाले के विवरण-पत्र की समालोचना (Criticism of Macaulay’s Minute)</vt:lpstr>
      <vt:lpstr>PowerPoint Presentation</vt:lpstr>
      <vt:lpstr>वुड का घोषणा- पत्र ,1814 Woood’s despatch,1854</vt:lpstr>
      <vt:lpstr>वुड के घोषणा- पत्र का महत्व importance of Wood’s despatch </vt:lpstr>
      <vt:lpstr>वुड के घोषणा- पत्र की मुख्य विशेषताएं Main characteristics of Wood’s despatch </vt:lpstr>
      <vt:lpstr>वुड के घोषणा-पत्र के दोष Demerits of Wood’s despatch </vt:lpstr>
      <vt:lpstr>भारतीय शिक्षा आयोग (हंटर आयोग) 1882 Indian education commission hunter commission 1882</vt:lpstr>
      <vt:lpstr>हंटर आयोग की मुख्य सिफारिशें men recommendations of the hunter commission</vt:lpstr>
      <vt:lpstr>हंटर आयोग का भारतीय शिक्षा की नीति -रीति पर प्रभाव</vt:lpstr>
      <vt:lpstr>हंटर आयोग का मूल्यांकन Evaluation of hunter commission</vt:lpstr>
      <vt:lpstr>गोखले का बिल ,1911 Gokhlae’s bill,1911</vt:lpstr>
      <vt:lpstr>गोखले का बिल अथवा विधेयक,1911 Gokhalae’s bill,1911</vt:lpstr>
      <vt:lpstr>सरकार द्वारा बिल के विरोध में तर्क Arguments against the bill by the government</vt:lpstr>
      <vt:lpstr>गोखले के बिल का प्रभाव Impact of Gokhale’s bill</vt:lpstr>
      <vt:lpstr>शिक्षा- नीति संबंधि सरकारी प्रस्ताव, 1913 Government resolution of education policy, 1913</vt:lpstr>
      <vt:lpstr>सैंडलर आयोग, 1917 sadler’s commission, 1917</vt:lpstr>
      <vt:lpstr>सैडलर आयोग की नियुक्ति के कारण Causes of appointment of sad commission</vt:lpstr>
      <vt:lpstr>सैडलर आयोग की सिफारिशें Recommendations of sadler commission</vt:lpstr>
      <vt:lpstr>सैडलर आयोग के गुण एवं दोष Merits and demerits of sadler commission</vt:lpstr>
      <vt:lpstr>हार्टांग आयोग, 1929 Hartong commission,1929</vt:lpstr>
      <vt:lpstr>हर्टांग आयोग का मूल्यांकन Evaluation of hartong commission</vt:lpstr>
      <vt:lpstr>वर्धा शिक्षा योजना (बुनियादी शिक्षा या नयी तालिम) Wardha education scheme basic education aur nai taleem</vt:lpstr>
      <vt:lpstr>वर्धा शिक्षा सम्मेलन Wardha education conference</vt:lpstr>
      <vt:lpstr>जाकिर हुसैन समिति Zakir Hussain committee </vt:lpstr>
      <vt:lpstr>वर्धा योजना की रूपरेखा Outline of wardha scheme</vt:lpstr>
      <vt:lpstr>इस शिक्षा का नाम बुनियादी शिक्षा ही क्यों ? Why the name of the education is basic education</vt:lpstr>
      <vt:lpstr>बुनियादी शिक्षा का पाठ्यक्रम Curriculum of basic education</vt:lpstr>
      <vt:lpstr>बुनियादी शिक्षा का समय विभाजन चक्र Time distribution cycle of basic education</vt:lpstr>
      <vt:lpstr>बुनियादी शिक्षण विधि  Basic method of teaching</vt:lpstr>
      <vt:lpstr>बुनियादी शिक्षा के उद्देश्य Aims of basic education</vt:lpstr>
      <vt:lpstr>बुनियादी शिक्षा के आधारभूत सिद्धांत Fundamental principles of basic education</vt:lpstr>
      <vt:lpstr>बेसिक शिक्षा के प्रसार में बाधाएं Obstacles in the expansion of basic education</vt:lpstr>
      <vt:lpstr>वर्धा योजना या बुनियादी शिक्षा के दोष Demerits of Wardha education or basic education</vt:lpstr>
      <vt:lpstr>सार्जेंट योजना Sargeant plant</vt:lpstr>
      <vt:lpstr>सार्जेंट योजना के उद्देश्य Aims of the sergeant plant</vt:lpstr>
      <vt:lpstr>सार्जेंट योजना की सिफारिशें Recommendation of sergeant plant</vt:lpstr>
      <vt:lpstr>सार्जेंट योजना का मूल्यांकन Evaluation of sergeant plant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dc:title>
  <dc:creator>Unknown User</dc:creator>
  <cp:lastModifiedBy>Unknown User</cp:lastModifiedBy>
  <cp:revision>14</cp:revision>
  <dcterms:created xsi:type="dcterms:W3CDTF">2022-06-03T08:29:35Z</dcterms:created>
  <dcterms:modified xsi:type="dcterms:W3CDTF">2022-06-15T05:29:23Z</dcterms:modified>
</cp:coreProperties>
</file>