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4FF3-6406-1B45-A902-B0C57718CB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BC4971-A4AE-DE48-AD6A-7866BD380E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76E0BA-F6BD-2642-BAC8-CB2F6FBE824A}"/>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29585747-BA5C-F149-B6F4-ABD4266AAF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BF9B94-D589-2240-9D37-5D92779E8965}"/>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80469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D97A-7E4C-7548-AF6B-71CC6D27F6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613291-8C53-2144-B94A-E09D6E1593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2107F9-C5B7-C04D-929B-5826F2EBBA7E}"/>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F3605606-EF54-254F-89DE-12BFFDC55E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5C8E57-9F4D-D34A-80DD-2DA8398403F2}"/>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2811990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46E09-9019-8E40-BAC0-EC3CC8040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B3E8F7-D021-2940-B2D8-509632F030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A53D12-3683-4347-AA21-C922CB653BDD}"/>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2A4DBFFC-981E-8040-A52A-E8CF5A21A8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E0A26-CC30-3C44-AA5B-5C16F5D82A60}"/>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91520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2E9D2-EB59-4E40-9BAC-48440534B5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C8C54-8035-384B-8859-E695976FCA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FD9D37-DC33-FC4F-804E-B6F662C246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3292E6-45D2-A14A-AED4-6998F161C02C}"/>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6" name="Footer Placeholder 5">
            <a:extLst>
              <a:ext uri="{FF2B5EF4-FFF2-40B4-BE49-F238E27FC236}">
                <a16:creationId xmlns:a16="http://schemas.microsoft.com/office/drawing/2014/main" id="{22246005-65D1-C344-A4FE-F34EE89E9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36361B-1B9E-7640-A549-819B093ED985}"/>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388954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47EDB-8712-7240-AED0-749E615A64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B44D17-C2CE-524C-A448-F358ECBC19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E2F1B4-A3B2-C742-BFD2-9F3D9AF311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84A2-9A20-6348-BF78-7BF63295DE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8D1FF-AA42-4F44-891F-11F5CB439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2C7929-C9C6-3245-B32A-034BD78D43E5}"/>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8" name="Footer Placeholder 7">
            <a:extLst>
              <a:ext uri="{FF2B5EF4-FFF2-40B4-BE49-F238E27FC236}">
                <a16:creationId xmlns:a16="http://schemas.microsoft.com/office/drawing/2014/main" id="{DF29006C-4AE2-DF43-A804-9E20C3B9BD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37D9C2-001A-D947-BBA7-AC0A7DD12CE3}"/>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338529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400E3-DC93-D142-A321-1492843E45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A12C90-F533-424B-9E32-951109AA4E0E}"/>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4" name="Footer Placeholder 3">
            <a:extLst>
              <a:ext uri="{FF2B5EF4-FFF2-40B4-BE49-F238E27FC236}">
                <a16:creationId xmlns:a16="http://schemas.microsoft.com/office/drawing/2014/main" id="{257552A6-8B62-DE4C-817B-4A845BEBCD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98F92E-2B1F-8045-AB20-96770DD6C192}"/>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158610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73A3F0-3A2D-8E43-8CED-9D505298A722}"/>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3" name="Footer Placeholder 2">
            <a:extLst>
              <a:ext uri="{FF2B5EF4-FFF2-40B4-BE49-F238E27FC236}">
                <a16:creationId xmlns:a16="http://schemas.microsoft.com/office/drawing/2014/main" id="{878FDB46-2EBC-8048-B140-8D46248B93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2A30A2-14D2-7B40-BC91-D3BBEECF0573}"/>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417794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54BB-E237-BE43-955D-368B8118EE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0F9C3D-B535-7D4B-844C-93E28D1D9C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6BA2DB-2551-2645-8AEF-9BC2CA3511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CEE0D2-5A39-AE4C-8AC1-B1CDBF49267B}"/>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6" name="Footer Placeholder 5">
            <a:extLst>
              <a:ext uri="{FF2B5EF4-FFF2-40B4-BE49-F238E27FC236}">
                <a16:creationId xmlns:a16="http://schemas.microsoft.com/office/drawing/2014/main" id="{11C0FE68-7A6E-FB41-8370-A6672C2592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1BDB9C-8827-6A44-A54E-CCC2CEC608AD}"/>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1379055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2811-43B0-F14A-A7D5-F0F1C578AF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5C8C81-1888-5C4A-9CD1-C289BC0120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8E5FA-BDB0-524E-AF13-A1A3DE34DC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C35CC2-D99D-B346-A988-60B4F9029B29}"/>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6" name="Footer Placeholder 5">
            <a:extLst>
              <a:ext uri="{FF2B5EF4-FFF2-40B4-BE49-F238E27FC236}">
                <a16:creationId xmlns:a16="http://schemas.microsoft.com/office/drawing/2014/main" id="{CE1AE72F-9762-E44F-B8B3-3B9BE749DF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6ADDA6-5E20-0C48-AC40-8D1D53C00384}"/>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3008664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B58D-963A-2044-ABCA-CE81963B3C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D2E965-A632-CD48-BA48-D0208E23F3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037AA-AC22-C548-8084-7B53743926A3}"/>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A4F3A385-B790-2041-84DD-DA39CFA47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C74DF-36BE-8B46-BF87-90284F898F66}"/>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181543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C96544-768D-3A4F-9F31-D3D426F0ED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9CB401-AAC5-5442-9660-8EBD5223F3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B51173-6E7C-404A-84E8-B7A8AB638B3F}"/>
              </a:ext>
            </a:extLst>
          </p:cNvPr>
          <p:cNvSpPr>
            <a:spLocks noGrp="1"/>
          </p:cNvSpPr>
          <p:nvPr>
            <p:ph type="dt" sz="half" idx="10"/>
          </p:nvPr>
        </p:nvSpPr>
        <p:spPr/>
        <p:txBody>
          <a:body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B8860596-43B4-EF46-8D0C-96FA151AE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71148A-B307-FF4A-9EBC-6F05E766596F}"/>
              </a:ext>
            </a:extLst>
          </p:cNvPr>
          <p:cNvSpPr>
            <a:spLocks noGrp="1"/>
          </p:cNvSpPr>
          <p:nvPr>
            <p:ph type="sldNum" sz="quarter" idx="12"/>
          </p:nvPr>
        </p:nvSpPr>
        <p:spPr/>
        <p:txBody>
          <a:bodyPr/>
          <a:lstStyle/>
          <a:p>
            <a:fld id="{747F9DCB-6272-3C47-B47F-59B0E3067D20}" type="slidenum">
              <a:rPr lang="en-US"/>
              <a:t>‹#›</a:t>
            </a:fld>
            <a:endParaRPr lang="en-US"/>
          </a:p>
        </p:txBody>
      </p:sp>
    </p:spTree>
    <p:extLst>
      <p:ext uri="{BB962C8B-B14F-4D97-AF65-F5344CB8AC3E}">
        <p14:creationId xmlns:p14="http://schemas.microsoft.com/office/powerpoint/2010/main" val="2046085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B2CC23-A105-D24F-90A9-6F2528343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6EEEEC-714E-4A42-93D1-EFF6AA8DF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C666E-EF8D-A34E-828D-3A4AE68F35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E3849D-D7D1-3A4D-9E8B-ACF4AB252CE8}" type="datetimeFigureOut">
              <a:rPr lang="en-US"/>
              <a:t>6/14/2022</a:t>
            </a:fld>
            <a:endParaRPr lang="en-US"/>
          </a:p>
        </p:txBody>
      </p:sp>
      <p:sp>
        <p:nvSpPr>
          <p:cNvPr id="5" name="Footer Placeholder 4">
            <a:extLst>
              <a:ext uri="{FF2B5EF4-FFF2-40B4-BE49-F238E27FC236}">
                <a16:creationId xmlns:a16="http://schemas.microsoft.com/office/drawing/2014/main" id="{05D7FFBC-E760-D44F-AD87-6294E45ED4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6331BA-E4B7-4946-A041-6440201C90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7F9DCB-6272-3C47-B47F-59B0E3067D20}" type="slidenum">
              <a:rPr lang="en-US"/>
              <a:t>‹#›</a:t>
            </a:fld>
            <a:endParaRPr lang="en-US"/>
          </a:p>
        </p:txBody>
      </p:sp>
    </p:spTree>
    <p:extLst>
      <p:ext uri="{BB962C8B-B14F-4D97-AF65-F5344CB8AC3E}">
        <p14:creationId xmlns:p14="http://schemas.microsoft.com/office/powerpoint/2010/main" val="1762707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59DC-FC2D-FD47-BC43-FA1A4986BD8D}"/>
              </a:ext>
            </a:extLst>
          </p:cNvPr>
          <p:cNvSpPr>
            <a:spLocks noGrp="1"/>
          </p:cNvSpPr>
          <p:nvPr>
            <p:ph type="ctrTitle"/>
          </p:nvPr>
        </p:nvSpPr>
        <p:spPr/>
        <p:txBody>
          <a:bodyPr/>
          <a:lstStyle/>
          <a:p>
            <a:r>
              <a:rPr lang="en-IN" sz="8800" b="1">
                <a:solidFill>
                  <a:srgbClr val="C00000"/>
                </a:solidFill>
              </a:rPr>
              <a:t>Education</a:t>
            </a:r>
            <a:r>
              <a:rPr lang="en-IN">
                <a:solidFill>
                  <a:srgbClr val="C00000"/>
                </a:solidFill>
              </a:rPr>
              <a:t> </a:t>
            </a:r>
            <a:endParaRPr lang="en-US">
              <a:solidFill>
                <a:srgbClr val="C00000"/>
              </a:solidFill>
            </a:endParaRPr>
          </a:p>
        </p:txBody>
      </p:sp>
      <p:sp>
        <p:nvSpPr>
          <p:cNvPr id="3" name="Subtitle 2">
            <a:extLst>
              <a:ext uri="{FF2B5EF4-FFF2-40B4-BE49-F238E27FC236}">
                <a16:creationId xmlns:a16="http://schemas.microsoft.com/office/drawing/2014/main" id="{A61C2081-AD8A-F74C-9D81-2EFB4C46C492}"/>
              </a:ext>
            </a:extLst>
          </p:cNvPr>
          <p:cNvSpPr>
            <a:spLocks noGrp="1"/>
          </p:cNvSpPr>
          <p:nvPr>
            <p:ph type="subTitle" idx="1"/>
          </p:nvPr>
        </p:nvSpPr>
        <p:spPr/>
        <p:txBody>
          <a:bodyPr>
            <a:normAutofit/>
          </a:bodyPr>
          <a:lstStyle/>
          <a:p>
            <a:r>
              <a:rPr lang="en-IN" sz="4400" b="1">
                <a:solidFill>
                  <a:srgbClr val="C00000"/>
                </a:solidFill>
              </a:rPr>
              <a:t>Unit 2 </a:t>
            </a:r>
          </a:p>
          <a:p>
            <a:r>
              <a:rPr lang="en-IN" sz="4400" b="1">
                <a:solidFill>
                  <a:srgbClr val="C00000"/>
                </a:solidFill>
              </a:rPr>
              <a:t>Education in Medieval </a:t>
            </a:r>
            <a:endParaRPr lang="en-US" sz="4400" b="1">
              <a:solidFill>
                <a:srgbClr val="C00000"/>
              </a:solidFill>
            </a:endParaRPr>
          </a:p>
        </p:txBody>
      </p:sp>
    </p:spTree>
    <p:extLst>
      <p:ext uri="{BB962C8B-B14F-4D97-AF65-F5344CB8AC3E}">
        <p14:creationId xmlns:p14="http://schemas.microsoft.com/office/powerpoint/2010/main" val="2659768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409C7-ACF8-F442-9C6B-E9E4F6084E34}"/>
              </a:ext>
            </a:extLst>
          </p:cNvPr>
          <p:cNvSpPr>
            <a:spLocks noGrp="1"/>
          </p:cNvSpPr>
          <p:nvPr>
            <p:ph type="title"/>
          </p:nvPr>
        </p:nvSpPr>
        <p:spPr/>
        <p:txBody>
          <a:bodyPr/>
          <a:lstStyle/>
          <a:p>
            <a:pPr algn="ctr"/>
            <a:r>
              <a:rPr lang="en-IN" b="1">
                <a:solidFill>
                  <a:srgbClr val="C00000"/>
                </a:solidFill>
              </a:rPr>
              <a:t>मध्यकालीन शिक्षा व्यवस्था</a:t>
            </a:r>
            <a:br>
              <a:rPr lang="en-IN" b="1">
                <a:solidFill>
                  <a:srgbClr val="C00000"/>
                </a:solidFill>
              </a:rPr>
            </a:br>
            <a:r>
              <a:rPr lang="en-IN" b="1">
                <a:solidFill>
                  <a:srgbClr val="00B050"/>
                </a:solidFill>
              </a:rPr>
              <a:t>(Medieval Education System)</a:t>
            </a:r>
            <a:endParaRPr lang="en-US" b="1">
              <a:solidFill>
                <a:srgbClr val="00B050"/>
              </a:solidFill>
            </a:endParaRPr>
          </a:p>
        </p:txBody>
      </p:sp>
      <p:sp>
        <p:nvSpPr>
          <p:cNvPr id="3" name="Content Placeholder 2">
            <a:extLst>
              <a:ext uri="{FF2B5EF4-FFF2-40B4-BE49-F238E27FC236}">
                <a16:creationId xmlns:a16="http://schemas.microsoft.com/office/drawing/2014/main" id="{6D236988-CB89-224F-BF10-C0605B1B73DF}"/>
              </a:ext>
            </a:extLst>
          </p:cNvPr>
          <p:cNvSpPr>
            <a:spLocks noGrp="1"/>
          </p:cNvSpPr>
          <p:nvPr>
            <p:ph idx="1"/>
          </p:nvPr>
        </p:nvSpPr>
        <p:spPr/>
        <p:txBody>
          <a:bodyPr>
            <a:normAutofit lnSpcReduction="10000"/>
          </a:bodyPr>
          <a:lstStyle/>
          <a:p>
            <a:r>
              <a:rPr lang="en-IN" b="1">
                <a:solidFill>
                  <a:srgbClr val="0070C0"/>
                </a:solidFill>
              </a:rPr>
              <a:t>इस्लामी शिक्षा के विभिन्न उद्देश्यों की पूर्ति के लिए मुस्लिम शासकों ने अपने ढंग से शिक्षा व्यवस्था को संगठित करने की कोशिश की। इस युग में शिक्षा की व्यवस्था मकतबों और मदरसों में की गई, जो कि मस्जिदों से सम्बद्ध होते थे। अतः स्तर की दृष्टि से शिक्षा को दो रूपों में विभक्त किया गया – </a:t>
            </a:r>
          </a:p>
          <a:p>
            <a:r>
              <a:rPr lang="en-IN" b="1">
                <a:solidFill>
                  <a:srgbClr val="C00000"/>
                </a:solidFill>
              </a:rPr>
              <a:t>प्राथमिक शिक्षा (मकतब) – </a:t>
            </a:r>
            <a:r>
              <a:rPr lang="en-IN" b="1">
                <a:solidFill>
                  <a:srgbClr val="0070C0"/>
                </a:solidFill>
              </a:rPr>
              <a:t>मुस्लिम युग में प्राथमिक शिक्षा के केंद्र मकतब हुआ करते थे। यह ‘मकतब’ अरबी भाषा के 'कुतुब’ शब्द से निकला है, जिसका अर्थ होता है - लिखना।</a:t>
            </a:r>
          </a:p>
          <a:p>
            <a:r>
              <a:rPr lang="en-IN" b="1">
                <a:solidFill>
                  <a:srgbClr val="0070C0"/>
                </a:solidFill>
              </a:rPr>
              <a:t>इस्लामी शिक्षा के पाठ्यक्रम में समानता अर्थात एकरूपता की कमी थी।</a:t>
            </a:r>
          </a:p>
          <a:p>
            <a:r>
              <a:rPr lang="en-IN" b="1">
                <a:solidFill>
                  <a:srgbClr val="0070C0"/>
                </a:solidFill>
              </a:rPr>
              <a:t>इस्लामी शिक्षा में सबसे पहले बालक को लिखना, पढ़ना और शुद्ध आचरण करना सिखाया जाता था। इसके पश्चात नैतिक मूल्यों को उच्चतम बनाए रखने के लिए </a:t>
            </a:r>
            <a:r>
              <a:rPr lang="en-IN" b="1">
                <a:solidFill>
                  <a:srgbClr val="00B050"/>
                </a:solidFill>
              </a:rPr>
              <a:t>‘गुलिस्तां’ </a:t>
            </a:r>
            <a:r>
              <a:rPr lang="en-IN" b="1">
                <a:solidFill>
                  <a:srgbClr val="0070C0"/>
                </a:solidFill>
              </a:rPr>
              <a:t>एवं </a:t>
            </a:r>
            <a:r>
              <a:rPr lang="en-IN" b="1">
                <a:solidFill>
                  <a:srgbClr val="00B050"/>
                </a:solidFill>
              </a:rPr>
              <a:t>'बोस्तां’ </a:t>
            </a:r>
            <a:r>
              <a:rPr lang="en-IN" b="1">
                <a:solidFill>
                  <a:srgbClr val="0070C0"/>
                </a:solidFill>
              </a:rPr>
              <a:t>की शिक्षा प्रदान की जाती थी।</a:t>
            </a:r>
            <a:endParaRPr lang="en-US" b="1">
              <a:solidFill>
                <a:srgbClr val="0070C0"/>
              </a:solidFill>
            </a:endParaRPr>
          </a:p>
        </p:txBody>
      </p:sp>
    </p:spTree>
    <p:extLst>
      <p:ext uri="{BB962C8B-B14F-4D97-AF65-F5344CB8AC3E}">
        <p14:creationId xmlns:p14="http://schemas.microsoft.com/office/powerpoint/2010/main" val="902697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912B97-7CC9-0947-B4C5-F4B9F148360C}"/>
              </a:ext>
            </a:extLst>
          </p:cNvPr>
          <p:cNvSpPr>
            <a:spLocks noGrp="1"/>
          </p:cNvSpPr>
          <p:nvPr>
            <p:ph idx="1"/>
          </p:nvPr>
        </p:nvSpPr>
        <p:spPr>
          <a:xfrm>
            <a:off x="838200" y="638944"/>
            <a:ext cx="10515600" cy="5538019"/>
          </a:xfrm>
        </p:spPr>
        <p:txBody>
          <a:bodyPr/>
          <a:lstStyle/>
          <a:p>
            <a:r>
              <a:rPr lang="en-IN" b="1">
                <a:solidFill>
                  <a:srgbClr val="C00000"/>
                </a:solidFill>
              </a:rPr>
              <a:t>उच्च शिक्षा (मदरसा) –</a:t>
            </a:r>
            <a:r>
              <a:rPr lang="en-IN" b="1">
                <a:solidFill>
                  <a:srgbClr val="0070C0"/>
                </a:solidFill>
              </a:rPr>
              <a:t> प्राथमिक शिक्षा प्राप्त करने के बाद बालक को मदरसे में दाखिला मिल जाता था। मदरसा शब्द की उत्पत्ति अरबी भाषा के शब्द </a:t>
            </a:r>
            <a:r>
              <a:rPr lang="en-IN" b="1">
                <a:solidFill>
                  <a:srgbClr val="00B050"/>
                </a:solidFill>
              </a:rPr>
              <a:t>‘दरस’</a:t>
            </a:r>
            <a:r>
              <a:rPr lang="en-IN" b="1">
                <a:solidFill>
                  <a:srgbClr val="0070C0"/>
                </a:solidFill>
              </a:rPr>
              <a:t> से हुई है। जिसका अर्थ होता है - </a:t>
            </a:r>
            <a:r>
              <a:rPr lang="en-IN" b="1">
                <a:solidFill>
                  <a:srgbClr val="00B050"/>
                </a:solidFill>
              </a:rPr>
              <a:t>‘भाषण देना’</a:t>
            </a:r>
            <a:r>
              <a:rPr lang="en-IN" b="1">
                <a:solidFill>
                  <a:srgbClr val="0070C0"/>
                </a:solidFill>
              </a:rPr>
              <a:t>। अतः भाषण शब्द से स्पष्ट हो जाता है कि उच्च शिक्षा मदरसों में भाषण अर्थात व्याख्यान द्वारा प्रदान की जाती थी।</a:t>
            </a:r>
          </a:p>
          <a:p>
            <a:r>
              <a:rPr lang="en-IN" b="1">
                <a:solidFill>
                  <a:srgbClr val="0070C0"/>
                </a:solidFill>
              </a:rPr>
              <a:t>इस्लामी शिक्षा में पाठ्यक्रम के अंतर्गत बालकों को मदरसों में 12 वर्ष तक शिक्षा प्रदान की जाती थी। इस्लामी शिक्षा में पाठ्यक्रम को दो भागों में बांटा गया था। यथा लौकिक शिक्षा एवं धार्मिक शिक्षा।</a:t>
            </a:r>
          </a:p>
          <a:p>
            <a:r>
              <a:rPr lang="en-IN" b="1">
                <a:solidFill>
                  <a:srgbClr val="0070C0"/>
                </a:solidFill>
              </a:rPr>
              <a:t>लौकिक शिक्षा के अंतर्गत बालकों को इतिहास, भूगोल, ज्योतिष, दर्शनशास्त्र, कृषि एवं तलवारबाजी की शिक्षा प्रदान की जाती थी।</a:t>
            </a:r>
          </a:p>
          <a:p>
            <a:r>
              <a:rPr lang="en-IN" b="1">
                <a:solidFill>
                  <a:srgbClr val="0070C0"/>
                </a:solidFill>
              </a:rPr>
              <a:t>धार्मिक शिक्षा के अंतर्गत बालकों को पैगंबरों के उद्देश्यों से अवगत कराकर कुरान का अध्ययन कराते हुए इस्लाम धर्म में  पूर्ण रुप से पारंगत किया जाता था।</a:t>
            </a:r>
          </a:p>
        </p:txBody>
      </p:sp>
    </p:spTree>
    <p:extLst>
      <p:ext uri="{BB962C8B-B14F-4D97-AF65-F5344CB8AC3E}">
        <p14:creationId xmlns:p14="http://schemas.microsoft.com/office/powerpoint/2010/main" val="140691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7950D-9941-4446-B7DB-93D1861ADF38}"/>
              </a:ext>
            </a:extLst>
          </p:cNvPr>
          <p:cNvSpPr>
            <a:spLocks noGrp="1"/>
          </p:cNvSpPr>
          <p:nvPr>
            <p:ph idx="1"/>
          </p:nvPr>
        </p:nvSpPr>
        <p:spPr>
          <a:xfrm>
            <a:off x="838200" y="1277887"/>
            <a:ext cx="10515600" cy="4899075"/>
          </a:xfrm>
        </p:spPr>
        <p:txBody>
          <a:bodyPr/>
          <a:lstStyle/>
          <a:p>
            <a:r>
              <a:rPr lang="en-IN" b="1">
                <a:solidFill>
                  <a:srgbClr val="0070C0"/>
                </a:solidFill>
              </a:rPr>
              <a:t>मकतब वह संस्था है, जहां बालकों को पढ़ना - लिखना सिखाया जाता है। मकतब प्राथमिक शिक्षा के केंद्र थे और साधारणतः मस्जिद से संबंधित होते थे।</a:t>
            </a:r>
          </a:p>
          <a:p>
            <a:r>
              <a:rPr lang="en-IN" b="1">
                <a:solidFill>
                  <a:srgbClr val="0070C0"/>
                </a:solidFill>
              </a:rPr>
              <a:t>मदरसा वह संस्था है, जहां शिक्षक द्वारा व्याख्यान अथवा भाषण के द्वारा बालकों को शिक्षा प्रदान की जाती थी। मदरसे उच्च शिक्षा के केंद्र थे।</a:t>
            </a:r>
          </a:p>
          <a:p>
            <a:r>
              <a:rPr lang="en-IN" b="1">
                <a:solidFill>
                  <a:srgbClr val="0070C0"/>
                </a:solidFill>
              </a:rPr>
              <a:t>दरगाहें भी प्राथमिक शिक्षा के केंद्र थे। इनमें मुस्लिम बालक ही शिक्षा प्राप्त करते थे।</a:t>
            </a:r>
          </a:p>
          <a:p>
            <a:r>
              <a:rPr lang="en-IN" b="1">
                <a:solidFill>
                  <a:srgbClr val="0070C0"/>
                </a:solidFill>
              </a:rPr>
              <a:t>खानकाह प्रारंभिक शिक्षा के केंद्र थे। इनमें सिर्फ मुस्लिम वाले की शिक्षा पाते थे। इनके व्यय दान में प्राप्त होने वाले धन से पूरे होते थे।</a:t>
            </a:r>
            <a:endParaRPr lang="en-US" b="1">
              <a:solidFill>
                <a:srgbClr val="0070C0"/>
              </a:solidFill>
            </a:endParaRPr>
          </a:p>
        </p:txBody>
      </p:sp>
    </p:spTree>
    <p:extLst>
      <p:ext uri="{BB962C8B-B14F-4D97-AF65-F5344CB8AC3E}">
        <p14:creationId xmlns:p14="http://schemas.microsoft.com/office/powerpoint/2010/main" val="4083738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43F8D-61E5-4A43-BDE6-303EB1E05816}"/>
              </a:ext>
            </a:extLst>
          </p:cNvPr>
          <p:cNvSpPr>
            <a:spLocks noGrp="1"/>
          </p:cNvSpPr>
          <p:nvPr>
            <p:ph type="title"/>
          </p:nvPr>
        </p:nvSpPr>
        <p:spPr/>
        <p:txBody>
          <a:bodyPr/>
          <a:lstStyle/>
          <a:p>
            <a:pPr algn="ctr"/>
            <a:r>
              <a:rPr lang="en-IN" b="1">
                <a:solidFill>
                  <a:srgbClr val="C00000"/>
                </a:solidFill>
              </a:rPr>
              <a:t>मध्यकालीन शिक्षा की विशेषताएं</a:t>
            </a:r>
            <a:br>
              <a:rPr lang="en-IN" b="1">
                <a:solidFill>
                  <a:srgbClr val="C00000"/>
                </a:solidFill>
              </a:rPr>
            </a:br>
            <a:r>
              <a:rPr lang="en-IN" b="1">
                <a:solidFill>
                  <a:srgbClr val="00B050"/>
                </a:solidFill>
              </a:rPr>
              <a:t>(Characteristics of Medieval Education)</a:t>
            </a:r>
            <a:endParaRPr lang="en-US" b="1">
              <a:solidFill>
                <a:srgbClr val="00B050"/>
              </a:solidFill>
            </a:endParaRPr>
          </a:p>
        </p:txBody>
      </p:sp>
      <p:sp>
        <p:nvSpPr>
          <p:cNvPr id="3" name="Content Placeholder 2">
            <a:extLst>
              <a:ext uri="{FF2B5EF4-FFF2-40B4-BE49-F238E27FC236}">
                <a16:creationId xmlns:a16="http://schemas.microsoft.com/office/drawing/2014/main" id="{6F30A87C-EEA5-8B4E-97A4-B307AA2BAEFA}"/>
              </a:ext>
            </a:extLst>
          </p:cNvPr>
          <p:cNvSpPr>
            <a:spLocks noGrp="1"/>
          </p:cNvSpPr>
          <p:nvPr>
            <p:ph idx="1"/>
          </p:nvPr>
        </p:nvSpPr>
        <p:spPr>
          <a:xfrm>
            <a:off x="838200" y="1825625"/>
            <a:ext cx="10515600" cy="4865540"/>
          </a:xfrm>
        </p:spPr>
        <p:txBody>
          <a:bodyPr>
            <a:normAutofit fontScale="92500" lnSpcReduction="10000"/>
          </a:bodyPr>
          <a:lstStyle/>
          <a:p>
            <a:r>
              <a:rPr lang="en-IN" b="1">
                <a:solidFill>
                  <a:srgbClr val="C00000"/>
                </a:solidFill>
              </a:rPr>
              <a:t>इस्लामिक शिक्षा के उद्देश्</a:t>
            </a:r>
            <a:r>
              <a:rPr lang="en-IN" b="1">
                <a:solidFill>
                  <a:srgbClr val="0070C0"/>
                </a:solidFill>
              </a:rPr>
              <a:t>य – इस्लामिक शिक्षा के कुछ निजी उद्देश्य रहे हैं जिनका निम्न बिंदुओं के आधार पर उल्लेख किया जा रहा है- </a:t>
            </a:r>
          </a:p>
          <a:p>
            <a:pPr marL="514350" indent="-514350">
              <a:buFont typeface="+mj-lt"/>
              <a:buAutoNum type="arabicPeriod"/>
            </a:pPr>
            <a:r>
              <a:rPr lang="en-IN" b="1">
                <a:solidFill>
                  <a:srgbClr val="0070C0"/>
                </a:solidFill>
              </a:rPr>
              <a:t>इस्लाम का प्रचार</a:t>
            </a:r>
          </a:p>
          <a:p>
            <a:pPr marL="514350" indent="-514350">
              <a:buFont typeface="+mj-lt"/>
              <a:buAutoNum type="arabicPeriod"/>
            </a:pPr>
            <a:r>
              <a:rPr lang="en-IN" b="1">
                <a:solidFill>
                  <a:srgbClr val="0070C0"/>
                </a:solidFill>
              </a:rPr>
              <a:t>मुस्लिम संस्कृति का प्रचार</a:t>
            </a:r>
          </a:p>
          <a:p>
            <a:pPr marL="514350" indent="-514350">
              <a:buFont typeface="+mj-lt"/>
              <a:buAutoNum type="arabicPeriod"/>
            </a:pPr>
            <a:r>
              <a:rPr lang="en-IN" b="1">
                <a:solidFill>
                  <a:srgbClr val="0070C0"/>
                </a:solidFill>
              </a:rPr>
              <a:t>ज्ञान का विस्तार</a:t>
            </a:r>
          </a:p>
          <a:p>
            <a:pPr marL="514350" indent="-514350">
              <a:buFont typeface="+mj-lt"/>
              <a:buAutoNum type="arabicPeriod"/>
            </a:pPr>
            <a:r>
              <a:rPr lang="en-IN" b="1">
                <a:solidFill>
                  <a:srgbClr val="0070C0"/>
                </a:solidFill>
              </a:rPr>
              <a:t>धार्मिकता का समावेश</a:t>
            </a:r>
          </a:p>
          <a:p>
            <a:pPr marL="514350" indent="-514350">
              <a:buFont typeface="+mj-lt"/>
              <a:buAutoNum type="arabicPeriod"/>
            </a:pPr>
            <a:r>
              <a:rPr lang="en-IN" b="1">
                <a:solidFill>
                  <a:srgbClr val="0070C0"/>
                </a:solidFill>
              </a:rPr>
              <a:t>विशिष्ट आदर्शों का समावेश</a:t>
            </a:r>
          </a:p>
          <a:p>
            <a:pPr marL="514350" indent="-514350">
              <a:buFont typeface="+mj-lt"/>
              <a:buAutoNum type="arabicPeriod"/>
            </a:pPr>
            <a:r>
              <a:rPr lang="en-IN" b="1">
                <a:solidFill>
                  <a:srgbClr val="0070C0"/>
                </a:solidFill>
              </a:rPr>
              <a:t>नैतिकता का समावेश</a:t>
            </a:r>
          </a:p>
          <a:p>
            <a:pPr marL="514350" indent="-514350">
              <a:buFont typeface="+mj-lt"/>
              <a:buAutoNum type="arabicPeriod"/>
            </a:pPr>
            <a:r>
              <a:rPr lang="en-IN" b="1">
                <a:solidFill>
                  <a:srgbClr val="0070C0"/>
                </a:solidFill>
              </a:rPr>
              <a:t>चरित्र का निर्माण</a:t>
            </a:r>
          </a:p>
          <a:p>
            <a:pPr marL="514350" indent="-514350">
              <a:buFont typeface="+mj-lt"/>
              <a:buAutoNum type="arabicPeriod"/>
            </a:pPr>
            <a:r>
              <a:rPr lang="en-IN" b="1">
                <a:solidFill>
                  <a:srgbClr val="0070C0"/>
                </a:solidFill>
              </a:rPr>
              <a:t>सांसारिक ऐश्वर्य की प्राप्ति</a:t>
            </a:r>
          </a:p>
          <a:p>
            <a:pPr marL="514350" indent="-514350">
              <a:buFont typeface="+mj-lt"/>
              <a:buAutoNum type="arabicPeriod"/>
            </a:pPr>
            <a:r>
              <a:rPr lang="en-IN" b="1">
                <a:solidFill>
                  <a:srgbClr val="0070C0"/>
                </a:solidFill>
              </a:rPr>
              <a:t>मुस्लिम शासन की स्थायित्वता</a:t>
            </a:r>
            <a:endParaRPr lang="en-US" b="1">
              <a:solidFill>
                <a:srgbClr val="0070C0"/>
              </a:solidFill>
            </a:endParaRPr>
          </a:p>
        </p:txBody>
      </p:sp>
    </p:spTree>
    <p:extLst>
      <p:ext uri="{BB962C8B-B14F-4D97-AF65-F5344CB8AC3E}">
        <p14:creationId xmlns:p14="http://schemas.microsoft.com/office/powerpoint/2010/main" val="49169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32732B-6866-1A4A-905E-1CB41ED9089E}"/>
              </a:ext>
            </a:extLst>
          </p:cNvPr>
          <p:cNvSpPr>
            <a:spLocks noGrp="1"/>
          </p:cNvSpPr>
          <p:nvPr>
            <p:ph idx="1"/>
          </p:nvPr>
        </p:nvSpPr>
        <p:spPr>
          <a:xfrm>
            <a:off x="838200" y="816429"/>
            <a:ext cx="10515600" cy="5360534"/>
          </a:xfrm>
        </p:spPr>
        <p:txBody>
          <a:bodyPr>
            <a:normAutofit lnSpcReduction="10000"/>
          </a:bodyPr>
          <a:lstStyle/>
          <a:p>
            <a:r>
              <a:rPr lang="en-IN" b="1">
                <a:solidFill>
                  <a:srgbClr val="0070C0"/>
                </a:solidFill>
              </a:rPr>
              <a:t>शिक्षा को प्रोत्साहन</a:t>
            </a:r>
          </a:p>
          <a:p>
            <a:r>
              <a:rPr lang="en-IN" b="1">
                <a:solidFill>
                  <a:srgbClr val="0070C0"/>
                </a:solidFill>
              </a:rPr>
              <a:t>भाषा व विज्ञानों को प्रोत्साहन</a:t>
            </a:r>
          </a:p>
          <a:p>
            <a:r>
              <a:rPr lang="en-IN" b="1">
                <a:solidFill>
                  <a:srgbClr val="0070C0"/>
                </a:solidFill>
              </a:rPr>
              <a:t>व्यावहारिक शिक्षा
व्यक्तिगत संपर्क</a:t>
            </a:r>
          </a:p>
          <a:p>
            <a:r>
              <a:rPr lang="en-IN" b="1">
                <a:solidFill>
                  <a:srgbClr val="0070C0"/>
                </a:solidFill>
              </a:rPr>
              <a:t>गुरु शिष्य संबंध</a:t>
            </a:r>
          </a:p>
          <a:p>
            <a:r>
              <a:rPr lang="en-IN" b="1">
                <a:solidFill>
                  <a:srgbClr val="0070C0"/>
                </a:solidFill>
              </a:rPr>
              <a:t>धार्मिक व लौकिक शिक्षा का समन्वय
निशुल्क शिक्षा</a:t>
            </a:r>
          </a:p>
          <a:p>
            <a:r>
              <a:rPr lang="en-IN" b="1">
                <a:solidFill>
                  <a:srgbClr val="0070C0"/>
                </a:solidFill>
              </a:rPr>
              <a:t>साहित्य एवं इतिहास का विकास</a:t>
            </a:r>
          </a:p>
          <a:p>
            <a:r>
              <a:rPr lang="en-IN" b="1">
                <a:solidFill>
                  <a:srgbClr val="0070C0"/>
                </a:solidFill>
              </a:rPr>
              <a:t>सांस्कृतिक एकता की अभिवृद्धि</a:t>
            </a:r>
          </a:p>
          <a:p>
            <a:r>
              <a:rPr lang="en-IN" b="1">
                <a:solidFill>
                  <a:srgbClr val="0070C0"/>
                </a:solidFill>
              </a:rPr>
              <a:t>शिक्षा की व्यापकता का अभाव</a:t>
            </a:r>
          </a:p>
          <a:p>
            <a:r>
              <a:rPr lang="en-IN" b="1">
                <a:solidFill>
                  <a:srgbClr val="0070C0"/>
                </a:solidFill>
              </a:rPr>
              <a:t>कक्षा-नायकी पद्धति</a:t>
            </a:r>
            <a:endParaRPr lang="en-US" b="1">
              <a:solidFill>
                <a:srgbClr val="0070C0"/>
              </a:solidFill>
            </a:endParaRPr>
          </a:p>
        </p:txBody>
      </p:sp>
    </p:spTree>
    <p:extLst>
      <p:ext uri="{BB962C8B-B14F-4D97-AF65-F5344CB8AC3E}">
        <p14:creationId xmlns:p14="http://schemas.microsoft.com/office/powerpoint/2010/main" val="130107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18FC-DE7D-BF4B-B6BD-3F43EDED6F5D}"/>
              </a:ext>
            </a:extLst>
          </p:cNvPr>
          <p:cNvSpPr>
            <a:spLocks noGrp="1"/>
          </p:cNvSpPr>
          <p:nvPr>
            <p:ph type="title"/>
          </p:nvPr>
        </p:nvSpPr>
        <p:spPr/>
        <p:txBody>
          <a:bodyPr/>
          <a:lstStyle/>
          <a:p>
            <a:pPr algn="ctr"/>
            <a:r>
              <a:rPr lang="en-IN" b="1">
                <a:solidFill>
                  <a:srgbClr val="C00000"/>
                </a:solidFill>
              </a:rPr>
              <a:t>मध्यकालीन शिक्षा के अन्य क्षेत्र</a:t>
            </a:r>
            <a:br>
              <a:rPr lang="en-IN" b="1">
                <a:solidFill>
                  <a:srgbClr val="C00000"/>
                </a:solidFill>
              </a:rPr>
            </a:br>
            <a:r>
              <a:rPr lang="en-IN" b="1">
                <a:solidFill>
                  <a:srgbClr val="00B050"/>
                </a:solidFill>
              </a:rPr>
              <a:t>(Other fields of medieval education)</a:t>
            </a:r>
            <a:endParaRPr lang="en-US" b="1">
              <a:solidFill>
                <a:srgbClr val="00B050"/>
              </a:solidFill>
            </a:endParaRPr>
          </a:p>
        </p:txBody>
      </p:sp>
      <p:sp>
        <p:nvSpPr>
          <p:cNvPr id="3" name="Content Placeholder 2">
            <a:extLst>
              <a:ext uri="{FF2B5EF4-FFF2-40B4-BE49-F238E27FC236}">
                <a16:creationId xmlns:a16="http://schemas.microsoft.com/office/drawing/2014/main" id="{D130B0CF-75DD-084C-BD99-7C2F72DF43E0}"/>
              </a:ext>
            </a:extLst>
          </p:cNvPr>
          <p:cNvSpPr>
            <a:spLocks noGrp="1"/>
          </p:cNvSpPr>
          <p:nvPr>
            <p:ph idx="1"/>
          </p:nvPr>
        </p:nvSpPr>
        <p:spPr/>
        <p:txBody>
          <a:bodyPr/>
          <a:lstStyle/>
          <a:p>
            <a:pPr marL="514350" indent="-514350">
              <a:buFont typeface="+mj-lt"/>
              <a:buAutoNum type="arabicPeriod"/>
            </a:pPr>
            <a:r>
              <a:rPr lang="en-IN" b="1">
                <a:solidFill>
                  <a:srgbClr val="0070C0"/>
                </a:solidFill>
              </a:rPr>
              <a:t>नारी शिक्षा</a:t>
            </a:r>
          </a:p>
          <a:p>
            <a:pPr marL="514350" indent="-514350">
              <a:buFont typeface="+mj-lt"/>
              <a:buAutoNum type="arabicPeriod"/>
            </a:pPr>
            <a:r>
              <a:rPr lang="en-IN" b="1">
                <a:solidFill>
                  <a:srgbClr val="0070C0"/>
                </a:solidFill>
              </a:rPr>
              <a:t>ललित कलाओं की शिक्षा</a:t>
            </a:r>
          </a:p>
          <a:p>
            <a:pPr marL="514350" indent="-514350">
              <a:buFont typeface="+mj-lt"/>
              <a:buAutoNum type="arabicPeriod"/>
            </a:pPr>
            <a:r>
              <a:rPr lang="en-IN" b="1">
                <a:solidFill>
                  <a:srgbClr val="0070C0"/>
                </a:solidFill>
              </a:rPr>
              <a:t>हस्तकलाओं की शिक्षा</a:t>
            </a:r>
          </a:p>
          <a:p>
            <a:pPr marL="514350" indent="-514350">
              <a:buFont typeface="+mj-lt"/>
              <a:buAutoNum type="arabicPeriod"/>
            </a:pPr>
            <a:r>
              <a:rPr lang="en-IN" b="1">
                <a:solidFill>
                  <a:srgbClr val="0070C0"/>
                </a:solidFill>
              </a:rPr>
              <a:t>चिकित्सा शास्त्र की शिक्षा</a:t>
            </a:r>
          </a:p>
          <a:p>
            <a:pPr marL="514350" indent="-514350">
              <a:buFont typeface="+mj-lt"/>
              <a:buAutoNum type="arabicPeriod"/>
            </a:pPr>
            <a:r>
              <a:rPr lang="en-IN" b="1">
                <a:solidFill>
                  <a:srgbClr val="0070C0"/>
                </a:solidFill>
              </a:rPr>
              <a:t>सैनिक शिक्षा</a:t>
            </a:r>
            <a:endParaRPr lang="en-US" b="1">
              <a:solidFill>
                <a:srgbClr val="0070C0"/>
              </a:solidFill>
            </a:endParaRPr>
          </a:p>
        </p:txBody>
      </p:sp>
    </p:spTree>
    <p:extLst>
      <p:ext uri="{BB962C8B-B14F-4D97-AF65-F5344CB8AC3E}">
        <p14:creationId xmlns:p14="http://schemas.microsoft.com/office/powerpoint/2010/main" val="394292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49D2-4E46-D844-BA60-CAB52DC21494}"/>
              </a:ext>
            </a:extLst>
          </p:cNvPr>
          <p:cNvSpPr>
            <a:spLocks noGrp="1"/>
          </p:cNvSpPr>
          <p:nvPr>
            <p:ph type="title"/>
          </p:nvPr>
        </p:nvSpPr>
        <p:spPr/>
        <p:txBody>
          <a:bodyPr/>
          <a:lstStyle/>
          <a:p>
            <a:pPr algn="ctr"/>
            <a:r>
              <a:rPr lang="en-IN" b="1">
                <a:solidFill>
                  <a:srgbClr val="C00000"/>
                </a:solidFill>
              </a:rPr>
              <a:t>मध्यकालीन शिक्षा के दोष</a:t>
            </a:r>
            <a:br>
              <a:rPr lang="en-IN" b="1">
                <a:solidFill>
                  <a:srgbClr val="C00000"/>
                </a:solidFill>
              </a:rPr>
            </a:br>
            <a:r>
              <a:rPr lang="en-IN" b="1">
                <a:solidFill>
                  <a:srgbClr val="00B050"/>
                </a:solidFill>
              </a:rPr>
              <a:t>(Demerits of medieval education)</a:t>
            </a:r>
            <a:endParaRPr lang="en-US" b="1">
              <a:solidFill>
                <a:srgbClr val="00B050"/>
              </a:solidFill>
            </a:endParaRPr>
          </a:p>
        </p:txBody>
      </p:sp>
      <p:sp>
        <p:nvSpPr>
          <p:cNvPr id="3" name="Content Placeholder 2">
            <a:extLst>
              <a:ext uri="{FF2B5EF4-FFF2-40B4-BE49-F238E27FC236}">
                <a16:creationId xmlns:a16="http://schemas.microsoft.com/office/drawing/2014/main" id="{08BE93B3-5734-9240-99BA-84BD1D318203}"/>
              </a:ext>
            </a:extLst>
          </p:cNvPr>
          <p:cNvSpPr>
            <a:spLocks noGrp="1"/>
          </p:cNvSpPr>
          <p:nvPr>
            <p:ph idx="1"/>
          </p:nvPr>
        </p:nvSpPr>
        <p:spPr/>
        <p:txBody>
          <a:bodyPr>
            <a:normAutofit fontScale="77500" lnSpcReduction="20000"/>
          </a:bodyPr>
          <a:lstStyle/>
          <a:p>
            <a:r>
              <a:rPr lang="en-IN" b="1">
                <a:solidFill>
                  <a:srgbClr val="0070C0"/>
                </a:solidFill>
              </a:rPr>
              <a:t>मुस्लिम शिक्षा प्रणाली में अनेकों दोष थे जिनका वर्णन निम्न बिंदुओं के तहत किया जा रहा है – </a:t>
            </a:r>
          </a:p>
          <a:p>
            <a:pPr marL="514350" indent="-514350">
              <a:buFont typeface="+mj-lt"/>
              <a:buAutoNum type="arabicPeriod"/>
            </a:pPr>
            <a:r>
              <a:rPr lang="en-IN" b="1">
                <a:solidFill>
                  <a:srgbClr val="0070C0"/>
                </a:solidFill>
              </a:rPr>
              <a:t>सार्वजनिक शिक्षा का अभाव</a:t>
            </a:r>
          </a:p>
          <a:p>
            <a:pPr marL="514350" indent="-514350">
              <a:buFont typeface="+mj-lt"/>
              <a:buAutoNum type="arabicPeriod"/>
            </a:pPr>
            <a:r>
              <a:rPr lang="en-IN" b="1">
                <a:solidFill>
                  <a:srgbClr val="0070C0"/>
                </a:solidFill>
              </a:rPr>
              <a:t>शिक्षा में आध्यात्मिकता का अभाव</a:t>
            </a:r>
          </a:p>
          <a:p>
            <a:pPr marL="514350" indent="-514350">
              <a:buFont typeface="+mj-lt"/>
              <a:buAutoNum type="arabicPeriod"/>
            </a:pPr>
            <a:r>
              <a:rPr lang="en-IN" b="1">
                <a:solidFill>
                  <a:srgbClr val="0070C0"/>
                </a:solidFill>
              </a:rPr>
              <a:t>मनोवैज्ञानिक दृष्टिकोण का अभाव
विलासिता की प्रभुता</a:t>
            </a:r>
          </a:p>
          <a:p>
            <a:pPr marL="514350" indent="-514350">
              <a:buFont typeface="+mj-lt"/>
              <a:buAutoNum type="arabicPeriod"/>
            </a:pPr>
            <a:r>
              <a:rPr lang="en-IN" b="1">
                <a:solidFill>
                  <a:srgbClr val="0070C0"/>
                </a:solidFill>
              </a:rPr>
              <a:t>अस्थाई शिक्षा संस्थाएं</a:t>
            </a:r>
          </a:p>
          <a:p>
            <a:pPr marL="514350" indent="-514350">
              <a:buFont typeface="+mj-lt"/>
              <a:buAutoNum type="arabicPeriod"/>
            </a:pPr>
            <a:r>
              <a:rPr lang="en-IN" b="1">
                <a:solidFill>
                  <a:srgbClr val="0070C0"/>
                </a:solidFill>
              </a:rPr>
              <a:t>दोष युक्त पाठ्यक्रम
अरबी और फारसी भाषा की प्रधानता</a:t>
            </a:r>
          </a:p>
          <a:p>
            <a:pPr marL="514350" indent="-514350">
              <a:buFont typeface="+mj-lt"/>
              <a:buAutoNum type="arabicPeriod"/>
            </a:pPr>
            <a:r>
              <a:rPr lang="en-IN" b="1">
                <a:solidFill>
                  <a:srgbClr val="0070C0"/>
                </a:solidFill>
              </a:rPr>
              <a:t>लिखने पढ़ने की पृथक पृथक शिक्षा</a:t>
            </a:r>
          </a:p>
          <a:p>
            <a:pPr marL="514350" indent="-514350">
              <a:buFont typeface="+mj-lt"/>
              <a:buAutoNum type="arabicPeriod"/>
            </a:pPr>
            <a:r>
              <a:rPr lang="en-IN" b="1">
                <a:solidFill>
                  <a:srgbClr val="0070C0"/>
                </a:solidFill>
              </a:rPr>
              <a:t>स्वाध्याय की उपेक्षा</a:t>
            </a:r>
          </a:p>
          <a:p>
            <a:pPr marL="514350" indent="-514350">
              <a:buFont typeface="+mj-lt"/>
              <a:buAutoNum type="arabicPeriod"/>
            </a:pPr>
            <a:r>
              <a:rPr lang="en-IN" b="1">
                <a:solidFill>
                  <a:srgbClr val="0070C0"/>
                </a:solidFill>
              </a:rPr>
              <a:t>कठोर शारीरिक दंड</a:t>
            </a:r>
          </a:p>
        </p:txBody>
      </p:sp>
    </p:spTree>
    <p:extLst>
      <p:ext uri="{BB962C8B-B14F-4D97-AF65-F5344CB8AC3E}">
        <p14:creationId xmlns:p14="http://schemas.microsoft.com/office/powerpoint/2010/main" val="1875666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8C42-35B4-9F41-BD12-5085BC0EA7FA}"/>
              </a:ext>
            </a:extLst>
          </p:cNvPr>
          <p:cNvSpPr>
            <a:spLocks noGrp="1"/>
          </p:cNvSpPr>
          <p:nvPr>
            <p:ph type="title"/>
          </p:nvPr>
        </p:nvSpPr>
        <p:spPr/>
        <p:txBody>
          <a:bodyPr>
            <a:noAutofit/>
          </a:bodyPr>
          <a:lstStyle/>
          <a:p>
            <a:pPr algn="ctr"/>
            <a:r>
              <a:rPr lang="en-IN" b="1">
                <a:solidFill>
                  <a:srgbClr val="C00000"/>
                </a:solidFill>
              </a:rPr>
              <a:t>वर्तमान शिक्षा प्रणाली में मुस्लिम शिक्षा की उपादेयता</a:t>
            </a:r>
            <a:endParaRPr lang="en-US" b="1">
              <a:solidFill>
                <a:srgbClr val="C00000"/>
              </a:solidFill>
            </a:endParaRPr>
          </a:p>
        </p:txBody>
      </p:sp>
      <p:sp>
        <p:nvSpPr>
          <p:cNvPr id="3" name="Content Placeholder 2">
            <a:extLst>
              <a:ext uri="{FF2B5EF4-FFF2-40B4-BE49-F238E27FC236}">
                <a16:creationId xmlns:a16="http://schemas.microsoft.com/office/drawing/2014/main" id="{1088C4CB-AA84-AF45-A6B2-11303AD6D302}"/>
              </a:ext>
            </a:extLst>
          </p:cNvPr>
          <p:cNvSpPr>
            <a:spLocks noGrp="1"/>
          </p:cNvSpPr>
          <p:nvPr>
            <p:ph idx="1"/>
          </p:nvPr>
        </p:nvSpPr>
        <p:spPr/>
        <p:txBody>
          <a:bodyPr>
            <a:normAutofit fontScale="92500" lnSpcReduction="10000"/>
          </a:bodyPr>
          <a:lstStyle/>
          <a:p>
            <a:r>
              <a:rPr lang="en-IN" b="1">
                <a:solidFill>
                  <a:srgbClr val="0070C0"/>
                </a:solidFill>
              </a:rPr>
              <a:t>विभिन्न कालों की शिक्षा पद्धतियों में कुछ ना कुछ ऐसी सार्वभौमिक विशेषताएं होती हैं। जिनको आने वाले समय की शिक्षा पद्धति अपनाने के लिए लालायित रहती हैं। मुस्लिम काल की शिक्षा में भी ऐसी कुछ विशेषताएं हैं। जिनको आधुनिक शिक्षा पद्धति में लागू किया जा सकता है। धार्मिक व सांसारिक शिक्षा का समन्वय, गुरू - शिष्य के मधुर संबंध, चरित्र निर्माण पर बल, व्यवसायिक शिक्षा के प्रशिक्षण आदि को वर्तमान शिक्षा में शामिल करके वर्तमान शिक्षा को अधिक उपयोगी बनाया जा सकता है।</a:t>
            </a:r>
          </a:p>
          <a:p>
            <a:r>
              <a:rPr lang="en-IN" b="1">
                <a:solidFill>
                  <a:srgbClr val="0070C0"/>
                </a:solidFill>
              </a:rPr>
              <a:t>मुस्लिम शिक्षा पद्धति में कुछ ऐसे तत्व अवश्य थे। जिनके कारण यह डॉवाडोल राजनैतिक परिस्थितियों में भी जीवित रह सकीं। ऐसे तत्वों को वर्तमान परिस्थितियों में भी ग्रहण करके आधुनिक भारतीय शिक्षा में सुधार लाया जा सकता है। वे तत्व इस प्रकार से हैं – व्यावहारिक शिक्षा, गुरु शिष्यों के मध्य संबंध, धार्मिक व अलौकिक शिक्षा का संबंध, शिक्षा की स्थिति में बढ़ोतरी, कक्षा-नायकीय पद्धति</a:t>
            </a:r>
            <a:endParaRPr lang="en-US" b="1">
              <a:solidFill>
                <a:srgbClr val="0070C0"/>
              </a:solidFill>
            </a:endParaRPr>
          </a:p>
        </p:txBody>
      </p:sp>
    </p:spTree>
    <p:extLst>
      <p:ext uri="{BB962C8B-B14F-4D97-AF65-F5344CB8AC3E}">
        <p14:creationId xmlns:p14="http://schemas.microsoft.com/office/powerpoint/2010/main" val="1045081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Education </vt:lpstr>
      <vt:lpstr>मध्यकालीन शिक्षा व्यवस्था (Medieval Education System)</vt:lpstr>
      <vt:lpstr>PowerPoint Presentation</vt:lpstr>
      <vt:lpstr>PowerPoint Presentation</vt:lpstr>
      <vt:lpstr>मध्यकालीन शिक्षा की विशेषताएं (Characteristics of Medieval Education)</vt:lpstr>
      <vt:lpstr>PowerPoint Presentation</vt:lpstr>
      <vt:lpstr>मध्यकालीन शिक्षा के अन्य क्षेत्र (Other fields of medieval education)</vt:lpstr>
      <vt:lpstr>मध्यकालीन शिक्षा के दोष (Demerits of medieval education)</vt:lpstr>
      <vt:lpstr>वर्तमान शिक्षा प्रणाली में मुस्लिम शिक्षा की उपादेयता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dc:title>
  <dc:creator>Unknown User</dc:creator>
  <cp:lastModifiedBy>Unknown User</cp:lastModifiedBy>
  <cp:revision>4</cp:revision>
  <dcterms:created xsi:type="dcterms:W3CDTF">2022-06-03T05:20:37Z</dcterms:created>
  <dcterms:modified xsi:type="dcterms:W3CDTF">2022-06-14T06:51:45Z</dcterms:modified>
</cp:coreProperties>
</file>