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viewProps" Target="viewProps.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D8533B-0A1F-FD4B-9B00-6B0C78CAC57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78CCB47-9AFF-7A45-92EF-F08EFC8FB2F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8FDE6AD-5F16-5440-BFE5-88FAC7C20515}"/>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5" name="Footer Placeholder 4">
            <a:extLst>
              <a:ext uri="{FF2B5EF4-FFF2-40B4-BE49-F238E27FC236}">
                <a16:creationId xmlns:a16="http://schemas.microsoft.com/office/drawing/2014/main" id="{B8ACBE87-38BD-944B-B03D-D1AA0B2AC7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03690B-6CEF-9448-B0F4-12C6F29DC4C9}"/>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227885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E747C-03E5-DE47-A9C6-922734AA36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9FE7324-7DC2-A34E-8931-FB869A6648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C4300C-8532-8A4F-B956-D5BE27271EDD}"/>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5" name="Footer Placeholder 4">
            <a:extLst>
              <a:ext uri="{FF2B5EF4-FFF2-40B4-BE49-F238E27FC236}">
                <a16:creationId xmlns:a16="http://schemas.microsoft.com/office/drawing/2014/main" id="{3D72E1E5-D424-5046-ABCA-361B71621E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E3FE9D-0E72-3044-A765-B84E392125C0}"/>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1571796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08FEC-4076-2041-8DA8-B24B77D3BF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0AE46D3-6A87-BA4C-B2E8-6ADB4486C66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7E5E052-FBF7-7642-A47E-498988CEA442}"/>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5" name="Footer Placeholder 4">
            <a:extLst>
              <a:ext uri="{FF2B5EF4-FFF2-40B4-BE49-F238E27FC236}">
                <a16:creationId xmlns:a16="http://schemas.microsoft.com/office/drawing/2014/main" id="{C59810EB-0950-454D-A945-639DEE3BCC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B6021F-78B8-CD49-99E1-FB2890462022}"/>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17287704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372F-F4F0-5B41-9E04-4F68C2A3327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AE1BEBF-F40F-5849-A698-FAF94886DB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E54BE75-1BE4-EC4D-B47F-1B498A1CD3C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6B03429-4715-7349-8451-BB59EEC35C7F}"/>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6" name="Footer Placeholder 5">
            <a:extLst>
              <a:ext uri="{FF2B5EF4-FFF2-40B4-BE49-F238E27FC236}">
                <a16:creationId xmlns:a16="http://schemas.microsoft.com/office/drawing/2014/main" id="{968FBC78-51EB-7046-98E2-03C226D94F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72F86-C323-C049-93BD-5DB74A4A6CCD}"/>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172970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840224-4EC5-4B45-AFB1-A99691EBFF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BC7F9D6-FEDC-F84D-A3E0-58CD6186E62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7F4DF24-0632-314A-BA38-6B450365CE4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8041DA-F5BB-4947-9188-A2703759C68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6C37D-5814-0345-A233-57EF41A8AD6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E689558-B42E-714E-B843-291BA6BE953B}"/>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8" name="Footer Placeholder 7">
            <a:extLst>
              <a:ext uri="{FF2B5EF4-FFF2-40B4-BE49-F238E27FC236}">
                <a16:creationId xmlns:a16="http://schemas.microsoft.com/office/drawing/2014/main" id="{053A1423-58D1-1E47-A2B7-68C1E3A97D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A83591-6AF3-0144-82E3-9594D0A85705}"/>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3850033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E8C04-FE4B-D341-AC48-CB114DB305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AC977A-4113-4244-A62B-4F66635AFD43}"/>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4" name="Footer Placeholder 3">
            <a:extLst>
              <a:ext uri="{FF2B5EF4-FFF2-40B4-BE49-F238E27FC236}">
                <a16:creationId xmlns:a16="http://schemas.microsoft.com/office/drawing/2014/main" id="{4AC8EB45-87C0-4B43-BB2B-A0C263424D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D75244-6DBC-4249-BFFB-465782E89A76}"/>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22136400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ACDB4C-365D-B747-8B6E-4C47FB3503DD}"/>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3" name="Footer Placeholder 2">
            <a:extLst>
              <a:ext uri="{FF2B5EF4-FFF2-40B4-BE49-F238E27FC236}">
                <a16:creationId xmlns:a16="http://schemas.microsoft.com/office/drawing/2014/main" id="{B7BDCC7F-BCED-6347-8701-097DE110B58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5EAE0B4-8A26-924A-8197-2C089E8B8589}"/>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27431731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C3E45-ECA4-2A41-A984-ADAE480647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50E7007-5876-8341-AC5D-E54B07B0FD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FB653D4-EBB3-5548-815B-1CD27B25D7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489931-E04D-894C-A244-27985D33B3A7}"/>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6" name="Footer Placeholder 5">
            <a:extLst>
              <a:ext uri="{FF2B5EF4-FFF2-40B4-BE49-F238E27FC236}">
                <a16:creationId xmlns:a16="http://schemas.microsoft.com/office/drawing/2014/main" id="{7EA2B20D-144E-5645-AF09-7C9AF9D63C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4D4CF4-53D2-FB40-99B5-8B1A6485F7C4}"/>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359498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A1843-54F0-054A-9EF5-062152F3AA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C2C86CD-DDE7-4B43-AE98-DEB6B09D26C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F62BB89-F1A0-734E-ABB7-3D0CE84099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FB5CA8-BF97-DD4C-A61A-209A23808D11}"/>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6" name="Footer Placeholder 5">
            <a:extLst>
              <a:ext uri="{FF2B5EF4-FFF2-40B4-BE49-F238E27FC236}">
                <a16:creationId xmlns:a16="http://schemas.microsoft.com/office/drawing/2014/main" id="{E50FEB48-1FD4-2E45-A3E9-1381DF313F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DFB695-7552-A640-A3F7-90CF45CC3555}"/>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18812739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7FB8E-D83F-7248-A626-9A9C5CB81E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E501CEE-BB34-D04C-8E53-7C5F0D218BA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BA3BFA-653B-EC40-9002-55957868B52F}"/>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5" name="Footer Placeholder 4">
            <a:extLst>
              <a:ext uri="{FF2B5EF4-FFF2-40B4-BE49-F238E27FC236}">
                <a16:creationId xmlns:a16="http://schemas.microsoft.com/office/drawing/2014/main" id="{A5A30E05-8C0C-534B-AB2C-05907E174F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65C6C5-5C6E-184F-BFB9-D0D08A6B9AF8}"/>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2858307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D3BA6D-143F-2B4B-A9D5-DA22801948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B0724A-AB91-E744-A5A4-7737CAB3F7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45DA38-8D07-0044-937B-50A62398D9E4}"/>
              </a:ext>
            </a:extLst>
          </p:cNvPr>
          <p:cNvSpPr>
            <a:spLocks noGrp="1"/>
          </p:cNvSpPr>
          <p:nvPr>
            <p:ph type="dt" sz="half" idx="10"/>
          </p:nvPr>
        </p:nvSpPr>
        <p:spPr/>
        <p:txBody>
          <a:bodyPr/>
          <a:lstStyle/>
          <a:p>
            <a:fld id="{B7697DE0-19B8-B140-9D9C-1FDE1C8B2234}" type="datetimeFigureOut">
              <a:rPr lang="en-US"/>
              <a:t>6/14/2022</a:t>
            </a:fld>
            <a:endParaRPr lang="en-US"/>
          </a:p>
        </p:txBody>
      </p:sp>
      <p:sp>
        <p:nvSpPr>
          <p:cNvPr id="5" name="Footer Placeholder 4">
            <a:extLst>
              <a:ext uri="{FF2B5EF4-FFF2-40B4-BE49-F238E27FC236}">
                <a16:creationId xmlns:a16="http://schemas.microsoft.com/office/drawing/2014/main" id="{666FE734-5712-9C4B-BEA6-D892B00487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061907-F226-ED46-BE6B-EAD56E3BD27E}"/>
              </a:ext>
            </a:extLst>
          </p:cNvPr>
          <p:cNvSpPr>
            <a:spLocks noGrp="1"/>
          </p:cNvSpPr>
          <p:nvPr>
            <p:ph type="sldNum" sz="quarter" idx="12"/>
          </p:nvPr>
        </p:nvSpPr>
        <p:spPr/>
        <p:txBody>
          <a:bodyPr/>
          <a:lstStyle/>
          <a:p>
            <a:fld id="{5AA58A97-C86A-4C41-A516-C26BB3B8B310}" type="slidenum">
              <a:rPr lang="en-US"/>
              <a:t>‹#›</a:t>
            </a:fld>
            <a:endParaRPr lang="en-US"/>
          </a:p>
        </p:txBody>
      </p:sp>
    </p:spTree>
    <p:extLst>
      <p:ext uri="{BB962C8B-B14F-4D97-AF65-F5344CB8AC3E}">
        <p14:creationId xmlns:p14="http://schemas.microsoft.com/office/powerpoint/2010/main" val="775029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5BB55A-45F2-DE44-B600-7BB6B65F8D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9C48F6-F2ED-284B-8E92-7A4FCE77E5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8184C3-B68A-2B43-A65F-97E14B7128E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697DE0-19B8-B140-9D9C-1FDE1C8B2234}" type="datetimeFigureOut">
              <a:rPr lang="en-US"/>
              <a:t>6/14/2022</a:t>
            </a:fld>
            <a:endParaRPr lang="en-US"/>
          </a:p>
        </p:txBody>
      </p:sp>
      <p:sp>
        <p:nvSpPr>
          <p:cNvPr id="5" name="Footer Placeholder 4">
            <a:extLst>
              <a:ext uri="{FF2B5EF4-FFF2-40B4-BE49-F238E27FC236}">
                <a16:creationId xmlns:a16="http://schemas.microsoft.com/office/drawing/2014/main" id="{9F3EB353-EB62-524C-8E90-78AD4636FD3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A7EF5C0-A3F3-2E4A-B6FD-D886257C198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A58A97-C86A-4C41-A516-C26BB3B8B310}" type="slidenum">
              <a:rPr lang="en-US"/>
              <a:t>‹#›</a:t>
            </a:fld>
            <a:endParaRPr lang="en-US"/>
          </a:p>
        </p:txBody>
      </p:sp>
    </p:spTree>
    <p:extLst>
      <p:ext uri="{BB962C8B-B14F-4D97-AF65-F5344CB8AC3E}">
        <p14:creationId xmlns:p14="http://schemas.microsoft.com/office/powerpoint/2010/main" val="3691181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DC319-9402-D042-AEA8-EE86B630269D}"/>
              </a:ext>
            </a:extLst>
          </p:cNvPr>
          <p:cNvSpPr>
            <a:spLocks noGrp="1"/>
          </p:cNvSpPr>
          <p:nvPr>
            <p:ph type="ctrTitle"/>
          </p:nvPr>
        </p:nvSpPr>
        <p:spPr>
          <a:xfrm>
            <a:off x="1524000" y="868364"/>
            <a:ext cx="9144000" cy="1705161"/>
          </a:xfrm>
        </p:spPr>
        <p:txBody>
          <a:bodyPr/>
          <a:lstStyle/>
          <a:p>
            <a:r>
              <a:rPr lang="en-IN" sz="8800" b="1">
                <a:solidFill>
                  <a:srgbClr val="C00000"/>
                </a:solidFill>
              </a:rPr>
              <a:t>Education</a:t>
            </a:r>
            <a:r>
              <a:rPr lang="en-IN">
                <a:solidFill>
                  <a:srgbClr val="C00000"/>
                </a:solidFill>
              </a:rPr>
              <a:t> </a:t>
            </a:r>
            <a:endParaRPr lang="en-US">
              <a:solidFill>
                <a:srgbClr val="C00000"/>
              </a:solidFill>
            </a:endParaRPr>
          </a:p>
        </p:txBody>
      </p:sp>
      <p:sp>
        <p:nvSpPr>
          <p:cNvPr id="3" name="Subtitle 2">
            <a:extLst>
              <a:ext uri="{FF2B5EF4-FFF2-40B4-BE49-F238E27FC236}">
                <a16:creationId xmlns:a16="http://schemas.microsoft.com/office/drawing/2014/main" id="{2461D7A2-A85B-6241-A501-2076AD565FC7}"/>
              </a:ext>
            </a:extLst>
          </p:cNvPr>
          <p:cNvSpPr>
            <a:spLocks noGrp="1"/>
          </p:cNvSpPr>
          <p:nvPr>
            <p:ph type="subTitle" idx="1"/>
          </p:nvPr>
        </p:nvSpPr>
        <p:spPr>
          <a:xfrm>
            <a:off x="1524000" y="3520394"/>
            <a:ext cx="9144000" cy="2000683"/>
          </a:xfrm>
        </p:spPr>
        <p:txBody>
          <a:bodyPr>
            <a:normAutofit/>
          </a:bodyPr>
          <a:lstStyle/>
          <a:p>
            <a:r>
              <a:rPr lang="en-IN" sz="5400" b="1">
                <a:solidFill>
                  <a:srgbClr val="C00000"/>
                </a:solidFill>
              </a:rPr>
              <a:t>Unit 1 – Ancient Education System </a:t>
            </a:r>
            <a:endParaRPr lang="en-US" sz="5400" b="1">
              <a:solidFill>
                <a:srgbClr val="C00000"/>
              </a:solidFill>
            </a:endParaRPr>
          </a:p>
        </p:txBody>
      </p:sp>
    </p:spTree>
    <p:extLst>
      <p:ext uri="{BB962C8B-B14F-4D97-AF65-F5344CB8AC3E}">
        <p14:creationId xmlns:p14="http://schemas.microsoft.com/office/powerpoint/2010/main" val="1339297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B4FFA-B08F-7848-9BC9-81CC7CFCCBEF}"/>
              </a:ext>
            </a:extLst>
          </p:cNvPr>
          <p:cNvSpPr>
            <a:spLocks noGrp="1"/>
          </p:cNvSpPr>
          <p:nvPr>
            <p:ph type="title"/>
          </p:nvPr>
        </p:nvSpPr>
        <p:spPr/>
        <p:txBody>
          <a:bodyPr>
            <a:normAutofit fontScale="90000"/>
          </a:bodyPr>
          <a:lstStyle/>
          <a:p>
            <a:pPr algn="ctr"/>
            <a:r>
              <a:rPr lang="en-IN" b="1">
                <a:solidFill>
                  <a:srgbClr val="C00000"/>
                </a:solidFill>
              </a:rPr>
              <a:t>प्राचीन काल में शिक्षा – वैदिक कालीन शिक्षा</a:t>
            </a:r>
            <a:br>
              <a:rPr lang="en-IN" b="1">
                <a:solidFill>
                  <a:srgbClr val="C00000"/>
                </a:solidFill>
              </a:rPr>
            </a:br>
            <a:r>
              <a:rPr lang="en-IN" b="1">
                <a:solidFill>
                  <a:srgbClr val="00B050"/>
                </a:solidFill>
              </a:rPr>
              <a:t>(Education in ancient period–Vedic education)</a:t>
            </a:r>
            <a:endParaRPr lang="en-US" b="1">
              <a:solidFill>
                <a:srgbClr val="00B050"/>
              </a:solidFill>
            </a:endParaRPr>
          </a:p>
        </p:txBody>
      </p:sp>
      <p:sp>
        <p:nvSpPr>
          <p:cNvPr id="3" name="Content Placeholder 2">
            <a:extLst>
              <a:ext uri="{FF2B5EF4-FFF2-40B4-BE49-F238E27FC236}">
                <a16:creationId xmlns:a16="http://schemas.microsoft.com/office/drawing/2014/main" id="{B8528C15-C166-4E40-A8E8-D760D9DDD44F}"/>
              </a:ext>
            </a:extLst>
          </p:cNvPr>
          <p:cNvSpPr>
            <a:spLocks noGrp="1"/>
          </p:cNvSpPr>
          <p:nvPr>
            <p:ph idx="1"/>
          </p:nvPr>
        </p:nvSpPr>
        <p:spPr/>
        <p:txBody>
          <a:bodyPr>
            <a:normAutofit lnSpcReduction="10000"/>
          </a:bodyPr>
          <a:lstStyle/>
          <a:p>
            <a:r>
              <a:rPr lang="en-IN" b="1">
                <a:solidFill>
                  <a:srgbClr val="0070C0"/>
                </a:solidFill>
              </a:rPr>
              <a:t>प्राचीन भारतीय शिक्षा का जन्म वेदों से ही माना गया है। वेद शब्द की उत्पत्ति ‘विद्’ धातु से हुई है। जिसका आशय है - ज्ञान प्राप्त करना। </a:t>
            </a:r>
          </a:p>
          <a:p>
            <a:r>
              <a:rPr lang="en-IN" b="1">
                <a:solidFill>
                  <a:srgbClr val="0070C0"/>
                </a:solidFill>
              </a:rPr>
              <a:t>अतः वेद शब्द का शाब्दिक अभिप्राय है, जिससे ज्ञान की प्राप्ति होती है। वेदों को भारतीय जीवन दर्शन का स्रोत माना गया है।</a:t>
            </a:r>
          </a:p>
          <a:p>
            <a:r>
              <a:rPr lang="en-IN" b="1">
                <a:solidFill>
                  <a:srgbClr val="0070C0"/>
                </a:solidFill>
              </a:rPr>
              <a:t>वेद को दो श्रेणियों में विभक्त किया गया है। जिसमें प्रथम है - </a:t>
            </a:r>
            <a:r>
              <a:rPr lang="en-IN" b="1">
                <a:solidFill>
                  <a:srgbClr val="00B050"/>
                </a:solidFill>
              </a:rPr>
              <a:t>पुराण वेद </a:t>
            </a:r>
            <a:r>
              <a:rPr lang="en-IN" b="1">
                <a:solidFill>
                  <a:srgbClr val="0070C0"/>
                </a:solidFill>
              </a:rPr>
              <a:t>और द्वितीय है - </a:t>
            </a:r>
            <a:r>
              <a:rPr lang="en-IN" b="1">
                <a:solidFill>
                  <a:srgbClr val="00B050"/>
                </a:solidFill>
              </a:rPr>
              <a:t>यज्ञ वेद।</a:t>
            </a:r>
          </a:p>
          <a:p>
            <a:r>
              <a:rPr lang="en-IN" b="1">
                <a:solidFill>
                  <a:srgbClr val="0070C0"/>
                </a:solidFill>
              </a:rPr>
              <a:t>वर्तमान समय में व्यवहार में हम सभी लोग यज्ञ वेद को वेद कहते हैं और पुराण वेद को मात्र पुराण।</a:t>
            </a:r>
          </a:p>
          <a:p>
            <a:r>
              <a:rPr lang="en-IN" b="1">
                <a:solidFill>
                  <a:srgbClr val="0070C0"/>
                </a:solidFill>
              </a:rPr>
              <a:t>वेदों को चार भागों में विभाजित किया जाता है- </a:t>
            </a:r>
            <a:r>
              <a:rPr lang="en-IN" b="1">
                <a:solidFill>
                  <a:srgbClr val="00B050"/>
                </a:solidFill>
              </a:rPr>
              <a:t>ऋग्वेद, सामवेद, यजुर्वेद और अथर्ववेद</a:t>
            </a:r>
          </a:p>
          <a:p>
            <a:pPr marL="0" indent="0">
              <a:buNone/>
            </a:pPr>
            <a:endParaRPr lang="en-IN" b="1">
              <a:solidFill>
                <a:srgbClr val="0070C0"/>
              </a:solidFill>
            </a:endParaRPr>
          </a:p>
          <a:p>
            <a:endParaRPr lang="en-US" b="1">
              <a:solidFill>
                <a:srgbClr val="0070C0"/>
              </a:solidFill>
            </a:endParaRPr>
          </a:p>
        </p:txBody>
      </p:sp>
    </p:spTree>
    <p:extLst>
      <p:ext uri="{BB962C8B-B14F-4D97-AF65-F5344CB8AC3E}">
        <p14:creationId xmlns:p14="http://schemas.microsoft.com/office/powerpoint/2010/main" val="17784208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F7AAF-F293-1C46-8BEC-F9C263F61A91}"/>
              </a:ext>
            </a:extLst>
          </p:cNvPr>
          <p:cNvSpPr>
            <a:spLocks noGrp="1"/>
          </p:cNvSpPr>
          <p:nvPr>
            <p:ph type="title"/>
          </p:nvPr>
        </p:nvSpPr>
        <p:spPr>
          <a:xfrm>
            <a:off x="838200" y="1064907"/>
            <a:ext cx="10515600" cy="625781"/>
          </a:xfrm>
        </p:spPr>
        <p:txBody>
          <a:bodyPr>
            <a:normAutofit fontScale="90000"/>
          </a:bodyPr>
          <a:lstStyle/>
          <a:p>
            <a:pPr algn="ctr"/>
            <a:r>
              <a:rPr lang="en-IN" b="1">
                <a:solidFill>
                  <a:srgbClr val="C00000"/>
                </a:solidFill>
              </a:rPr>
              <a:t>वैदिक कालीन शिक्षा व्यवस्था</a:t>
            </a:r>
            <a:br>
              <a:rPr lang="en-IN" b="1">
                <a:solidFill>
                  <a:srgbClr val="C00000"/>
                </a:solidFill>
              </a:rPr>
            </a:br>
            <a:r>
              <a:rPr lang="en-IN" b="1">
                <a:solidFill>
                  <a:srgbClr val="00B050"/>
                </a:solidFill>
              </a:rPr>
              <a:t>(System of Vedic education)</a:t>
            </a:r>
            <a:endParaRPr lang="en-US" b="1">
              <a:solidFill>
                <a:srgbClr val="00B050"/>
              </a:solidFill>
            </a:endParaRPr>
          </a:p>
        </p:txBody>
      </p:sp>
      <p:sp>
        <p:nvSpPr>
          <p:cNvPr id="3" name="Content Placeholder 2">
            <a:extLst>
              <a:ext uri="{FF2B5EF4-FFF2-40B4-BE49-F238E27FC236}">
                <a16:creationId xmlns:a16="http://schemas.microsoft.com/office/drawing/2014/main" id="{4B42A130-0048-A74C-B6BD-7AF89CA25A3B}"/>
              </a:ext>
            </a:extLst>
          </p:cNvPr>
          <p:cNvSpPr>
            <a:spLocks noGrp="1"/>
          </p:cNvSpPr>
          <p:nvPr>
            <p:ph idx="1"/>
          </p:nvPr>
        </p:nvSpPr>
        <p:spPr>
          <a:xfrm>
            <a:off x="1048578" y="2506662"/>
            <a:ext cx="10094843" cy="4351338"/>
          </a:xfrm>
        </p:spPr>
        <p:txBody>
          <a:bodyPr/>
          <a:lstStyle/>
          <a:p>
            <a:r>
              <a:rPr lang="en-IN" b="1">
                <a:solidFill>
                  <a:srgbClr val="0070C0"/>
                </a:solidFill>
              </a:rPr>
              <a:t>वैदिक कालीन शिक्षा के दो स्तर थे – प्राथमिक शिक्षा एवं उच्च शिक्षा।</a:t>
            </a:r>
          </a:p>
          <a:p>
            <a:r>
              <a:rPr lang="en-IN" b="1">
                <a:solidFill>
                  <a:srgbClr val="0070C0"/>
                </a:solidFill>
              </a:rPr>
              <a:t>प्राथमिक शिक्षा (primary education) – प्राथमिक शिक्षा का आरंभ वेद मित्र ने 5 वर्ष की आयु में ‘ विद्यारंभ संस्कार’ से माना है। यह संस्कार समस्त जातियों में अनिवार्य माना जाता था। इस प्रकार की अवधि 6 वर्ष मानी गई है। प्राथमिक शिक्षा के अंतर्गत कुछ वादक यंत्रों का उच्चारण एवं बोलना सिखाया जाता था। जब वह उन्हीं यंत्रों को रट लेता था,तब उसे लिखने पढ़ने की शिक्षा दी जाती थी। भाषा ज्ञान के बाद बालक को साहित्य एवं व्याकरण से परिचित कराया जाता था। इसके अलावा वैदिक मंत्रों का स्मरण, पढ़ना लिखना भी सिखाया जाता था।</a:t>
            </a:r>
          </a:p>
        </p:txBody>
      </p:sp>
    </p:spTree>
    <p:extLst>
      <p:ext uri="{BB962C8B-B14F-4D97-AF65-F5344CB8AC3E}">
        <p14:creationId xmlns:p14="http://schemas.microsoft.com/office/powerpoint/2010/main" val="21098860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97E85C9-6309-4647-A73C-986D3ABBCDD1}"/>
              </a:ext>
            </a:extLst>
          </p:cNvPr>
          <p:cNvSpPr>
            <a:spLocks noGrp="1"/>
          </p:cNvSpPr>
          <p:nvPr>
            <p:ph idx="1"/>
          </p:nvPr>
        </p:nvSpPr>
        <p:spPr>
          <a:xfrm>
            <a:off x="838200" y="798680"/>
            <a:ext cx="10219083" cy="5378283"/>
          </a:xfrm>
        </p:spPr>
        <p:txBody>
          <a:bodyPr/>
          <a:lstStyle/>
          <a:p>
            <a:r>
              <a:rPr lang="en-IN" b="1">
                <a:solidFill>
                  <a:srgbClr val="C00000"/>
                </a:solidFill>
              </a:rPr>
              <a:t>उच्च शिक्षा (Higher Education) –</a:t>
            </a:r>
            <a:r>
              <a:rPr lang="en-IN" b="1">
                <a:solidFill>
                  <a:srgbClr val="0070C0"/>
                </a:solidFill>
              </a:rPr>
              <a:t> वैदिक काल में सिर्फ ब्राह्मण, क्षत्रिय,वैश्य को ही उच्च शिक्षा पाने का अधिकार प्रदान किया गया था। इन जातियों के बालक क्रमशः 8-10-12 वर्ष की उम्र में शिक्षा संस्था में प्रवेश करते थे। शिक्षा प्राप्त करने के दो चरण थे – </a:t>
            </a:r>
          </a:p>
          <a:p>
            <a:pPr marL="0" indent="0">
              <a:buNone/>
            </a:pPr>
            <a:r>
              <a:rPr lang="en-IN" b="1">
                <a:solidFill>
                  <a:srgbClr val="0070C0"/>
                </a:solidFill>
              </a:rPr>
              <a:t>     </a:t>
            </a:r>
            <a:r>
              <a:rPr lang="en-IN" b="1">
                <a:solidFill>
                  <a:srgbClr val="00B050"/>
                </a:solidFill>
              </a:rPr>
              <a:t> A. धर्म एवं साहित्य की शिक्षा – 10 वर्ष की अवधि में</a:t>
            </a:r>
          </a:p>
          <a:p>
            <a:pPr marL="0" indent="0">
              <a:buNone/>
            </a:pPr>
            <a:r>
              <a:rPr lang="en-IN" b="1">
                <a:solidFill>
                  <a:srgbClr val="00B050"/>
                </a:solidFill>
              </a:rPr>
              <a:t>      B. वेदों का अध्ययन – 12 वर्ष की अवधि में।</a:t>
            </a:r>
          </a:p>
          <a:p>
            <a:r>
              <a:rPr lang="en-IN" b="1">
                <a:solidFill>
                  <a:srgbClr val="C00000"/>
                </a:solidFill>
              </a:rPr>
              <a:t>पाठ्यक्रम में दो प्रकार की विधाओं का ज्ञान दिया जाता था।</a:t>
            </a:r>
          </a:p>
          <a:p>
            <a:pPr marL="0" indent="0">
              <a:buNone/>
            </a:pPr>
            <a:r>
              <a:rPr lang="en-IN" b="1">
                <a:solidFill>
                  <a:srgbClr val="00B050"/>
                </a:solidFill>
              </a:rPr>
              <a:t>     A. पराविधा (आध्यात्मिक) – </a:t>
            </a:r>
            <a:r>
              <a:rPr lang="en-IN" b="1">
                <a:solidFill>
                  <a:srgbClr val="0070C0"/>
                </a:solidFill>
              </a:rPr>
              <a:t>वेद, वेदांत, पुराण, दर्शन उपनिषद्,  आध्यात्मिक विषय।</a:t>
            </a:r>
          </a:p>
          <a:p>
            <a:pPr marL="0" indent="0">
              <a:buNone/>
            </a:pPr>
            <a:r>
              <a:rPr lang="en-IN" b="1">
                <a:solidFill>
                  <a:srgbClr val="00B050"/>
                </a:solidFill>
              </a:rPr>
              <a:t>     B. अपराविधा (लौकिक) –</a:t>
            </a:r>
            <a:r>
              <a:rPr lang="en-IN" b="1">
                <a:solidFill>
                  <a:srgbClr val="0070C0"/>
                </a:solidFill>
              </a:rPr>
              <a:t> इतिहास, तर्कशास्त्र, भूगर्भशास्त्र, भौतिक शास्त्र।</a:t>
            </a:r>
            <a:endParaRPr lang="en-US" b="1">
              <a:solidFill>
                <a:srgbClr val="0070C0"/>
              </a:solidFill>
            </a:endParaRPr>
          </a:p>
        </p:txBody>
      </p:sp>
    </p:spTree>
    <p:extLst>
      <p:ext uri="{BB962C8B-B14F-4D97-AF65-F5344CB8AC3E}">
        <p14:creationId xmlns:p14="http://schemas.microsoft.com/office/powerpoint/2010/main" val="41293786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74FE17-2DD7-324A-B230-416A24A96FAE}"/>
              </a:ext>
            </a:extLst>
          </p:cNvPr>
          <p:cNvSpPr>
            <a:spLocks noGrp="1"/>
          </p:cNvSpPr>
          <p:nvPr>
            <p:ph idx="1"/>
          </p:nvPr>
        </p:nvSpPr>
        <p:spPr>
          <a:xfrm>
            <a:off x="838200" y="798680"/>
            <a:ext cx="10515600" cy="5378283"/>
          </a:xfrm>
        </p:spPr>
        <p:txBody>
          <a:bodyPr/>
          <a:lstStyle/>
          <a:p>
            <a:r>
              <a:rPr lang="en-IN" b="1">
                <a:solidFill>
                  <a:srgbClr val="C00000"/>
                </a:solidFill>
              </a:rPr>
              <a:t>शिक्षा संस्थाएं (Education Institutions) –</a:t>
            </a:r>
            <a:r>
              <a:rPr lang="en-IN" b="1">
                <a:solidFill>
                  <a:srgbClr val="0070C0"/>
                </a:solidFill>
              </a:rPr>
              <a:t> वैदिक काल में अनेकों शिक्षा केंद्र थे जिनमें टोल,चरण घटिका, परिषद्, गुरुकुल, विद्यापीठ, वशिष्ट विद्यालय, मंदिर विद्यालय, ब्रह्माणी महाविद्यालय और विश्वविद्यालय आदि प्रमुख थे।</a:t>
            </a:r>
          </a:p>
          <a:p>
            <a:r>
              <a:rPr lang="en-IN" b="1">
                <a:solidFill>
                  <a:srgbClr val="C00000"/>
                </a:solidFill>
              </a:rPr>
              <a:t>व्यवसायिक शिक्षा ( Professional Education) –</a:t>
            </a:r>
            <a:r>
              <a:rPr lang="en-IN" b="1">
                <a:solidFill>
                  <a:srgbClr val="0070C0"/>
                </a:solidFill>
              </a:rPr>
              <a:t> वैदिक काल में लोगों को वैदिक शिक्षा के साथ ही साथ व्यवसायिक शिक्षा भी प्रदान की जाती थी,जिससे कि गृहस्थ जीवन में प्रवेश करते समय पारिवारिक भरण-पोषण के लिए धनोपार्जन कर सकें। इन व्यवसायिक शिक्षाओं में वाणिज्यिक चिकित्सा, सैन्य आदि शिक्षाएं उल्लेखनीय थी।</a:t>
            </a:r>
            <a:endParaRPr lang="en-US" b="1">
              <a:solidFill>
                <a:srgbClr val="0070C0"/>
              </a:solidFill>
            </a:endParaRPr>
          </a:p>
        </p:txBody>
      </p:sp>
    </p:spTree>
    <p:extLst>
      <p:ext uri="{BB962C8B-B14F-4D97-AF65-F5344CB8AC3E}">
        <p14:creationId xmlns:p14="http://schemas.microsoft.com/office/powerpoint/2010/main" val="467507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5AE96-8BB7-274F-A7C2-89F37E65F172}"/>
              </a:ext>
            </a:extLst>
          </p:cNvPr>
          <p:cNvSpPr>
            <a:spLocks noGrp="1"/>
          </p:cNvSpPr>
          <p:nvPr>
            <p:ph type="title"/>
          </p:nvPr>
        </p:nvSpPr>
        <p:spPr/>
        <p:txBody>
          <a:bodyPr/>
          <a:lstStyle/>
          <a:p>
            <a:pPr algn="ctr"/>
            <a:r>
              <a:rPr lang="en-IN" b="1">
                <a:solidFill>
                  <a:srgbClr val="C00000"/>
                </a:solidFill>
              </a:rPr>
              <a:t>वैदिक कालीन शिक्षा की विशेषताएं</a:t>
            </a:r>
            <a:br>
              <a:rPr lang="en-IN" b="1">
                <a:solidFill>
                  <a:srgbClr val="C00000"/>
                </a:solidFill>
              </a:rPr>
            </a:br>
            <a:r>
              <a:rPr lang="en-IN" b="1">
                <a:solidFill>
                  <a:srgbClr val="C00000"/>
                </a:solidFill>
              </a:rPr>
              <a:t>( Characteristics of Vedic education)</a:t>
            </a:r>
            <a:endParaRPr lang="en-US" b="1">
              <a:solidFill>
                <a:srgbClr val="C00000"/>
              </a:solidFill>
            </a:endParaRPr>
          </a:p>
        </p:txBody>
      </p:sp>
      <p:sp>
        <p:nvSpPr>
          <p:cNvPr id="3" name="Content Placeholder 2">
            <a:extLst>
              <a:ext uri="{FF2B5EF4-FFF2-40B4-BE49-F238E27FC236}">
                <a16:creationId xmlns:a16="http://schemas.microsoft.com/office/drawing/2014/main" id="{C90927CD-4CEC-0045-A338-AEA0B9507788}"/>
              </a:ext>
            </a:extLst>
          </p:cNvPr>
          <p:cNvSpPr>
            <a:spLocks noGrp="1"/>
          </p:cNvSpPr>
          <p:nvPr>
            <p:ph idx="1"/>
          </p:nvPr>
        </p:nvSpPr>
        <p:spPr/>
        <p:txBody>
          <a:bodyPr>
            <a:normAutofit fontScale="85000" lnSpcReduction="20000"/>
          </a:bodyPr>
          <a:lstStyle/>
          <a:p>
            <a:r>
              <a:rPr lang="en-IN" b="1">
                <a:solidFill>
                  <a:srgbClr val="00B050"/>
                </a:solidFill>
              </a:rPr>
              <a:t>वैदिक कालीन शिक्षा को उसकी निम्नलिखित विशेषताओं द्वारा समझा जा सकता है </a:t>
            </a:r>
          </a:p>
          <a:p>
            <a:pPr marL="514350" indent="-514350">
              <a:buAutoNum type="arabicPeriod"/>
            </a:pPr>
            <a:r>
              <a:rPr lang="en-IN" b="1">
                <a:solidFill>
                  <a:srgbClr val="0070C0"/>
                </a:solidFill>
              </a:rPr>
              <a:t>शिक्षा के उद्देश्य (Aims of education)</a:t>
            </a:r>
          </a:p>
          <a:p>
            <a:pPr marL="514350" indent="-514350">
              <a:buAutoNum type="arabicPeriod"/>
            </a:pPr>
            <a:r>
              <a:rPr lang="en-IN" b="1">
                <a:solidFill>
                  <a:srgbClr val="0070C0"/>
                </a:solidFill>
              </a:rPr>
              <a:t>विद्यारंभ संस्कार (Vidyarambh ceremony)</a:t>
            </a:r>
          </a:p>
          <a:p>
            <a:pPr marL="514350" indent="-514350">
              <a:buAutoNum type="arabicPeriod"/>
            </a:pPr>
            <a:r>
              <a:rPr lang="en-IN" b="1">
                <a:solidFill>
                  <a:srgbClr val="0070C0"/>
                </a:solidFill>
              </a:rPr>
              <a:t>उपनयन संस्कार (Upanayan ceremony)</a:t>
            </a:r>
          </a:p>
          <a:p>
            <a:pPr marL="514350" indent="-514350">
              <a:buAutoNum type="arabicPeriod"/>
            </a:pPr>
            <a:r>
              <a:rPr lang="en-IN" b="1">
                <a:solidFill>
                  <a:srgbClr val="0070C0"/>
                </a:solidFill>
              </a:rPr>
              <a:t>वैदिक शिक्षा प्रारंभ करने की आयु</a:t>
            </a:r>
          </a:p>
          <a:p>
            <a:pPr marL="514350" indent="-514350">
              <a:buAutoNum type="arabicPeriod"/>
            </a:pPr>
            <a:r>
              <a:rPr lang="en-IN" b="1">
                <a:solidFill>
                  <a:srgbClr val="0070C0"/>
                </a:solidFill>
              </a:rPr>
              <a:t>अध्ययन की समय अवधि</a:t>
            </a:r>
          </a:p>
          <a:p>
            <a:pPr marL="514350" indent="-514350">
              <a:buAutoNum type="arabicPeriod"/>
            </a:pPr>
            <a:r>
              <a:rPr lang="en-IN" b="1">
                <a:solidFill>
                  <a:srgbClr val="0070C0"/>
                </a:solidFill>
              </a:rPr>
              <a:t>विद्यालय भवन</a:t>
            </a:r>
          </a:p>
          <a:p>
            <a:pPr marL="514350" indent="-514350">
              <a:buAutoNum type="arabicPeriod"/>
            </a:pPr>
            <a:r>
              <a:rPr lang="en-IN" b="1">
                <a:solidFill>
                  <a:srgbClr val="0070C0"/>
                </a:solidFill>
              </a:rPr>
              <a:t>आचरण के आधार पर प्रवेश</a:t>
            </a:r>
          </a:p>
          <a:p>
            <a:pPr marL="514350" indent="-514350">
              <a:buAutoNum type="arabicPeriod"/>
            </a:pPr>
            <a:r>
              <a:rPr lang="en-IN" b="1">
                <a:solidFill>
                  <a:srgbClr val="0070C0"/>
                </a:solidFill>
              </a:rPr>
              <a:t>ब्रह्मचर्य को प्रमुखता</a:t>
            </a:r>
          </a:p>
          <a:p>
            <a:pPr marL="514350" indent="-514350">
              <a:buAutoNum type="arabicPeriod"/>
            </a:pPr>
            <a:r>
              <a:rPr lang="en-IN" b="1">
                <a:solidFill>
                  <a:srgbClr val="0070C0"/>
                </a:solidFill>
              </a:rPr>
              <a:t>गुरु सेवा को महत्व</a:t>
            </a:r>
          </a:p>
          <a:p>
            <a:pPr marL="514350" indent="-514350">
              <a:buAutoNum type="arabicPeriod"/>
            </a:pPr>
            <a:r>
              <a:rPr lang="en-IN" b="1">
                <a:solidFill>
                  <a:srgbClr val="0070C0"/>
                </a:solidFill>
              </a:rPr>
              <a:t>निशुल्क शिक्षा</a:t>
            </a:r>
          </a:p>
        </p:txBody>
      </p:sp>
    </p:spTree>
    <p:extLst>
      <p:ext uri="{BB962C8B-B14F-4D97-AF65-F5344CB8AC3E}">
        <p14:creationId xmlns:p14="http://schemas.microsoft.com/office/powerpoint/2010/main" val="2836027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2A268-D608-0545-AB30-6AE7B1F9543B}"/>
              </a:ext>
            </a:extLst>
          </p:cNvPr>
          <p:cNvSpPr>
            <a:spLocks noGrp="1"/>
          </p:cNvSpPr>
          <p:nvPr>
            <p:ph type="title"/>
          </p:nvPr>
        </p:nvSpPr>
        <p:spPr/>
        <p:txBody>
          <a:bodyPr/>
          <a:lstStyle/>
          <a:p>
            <a:pPr algn="ctr"/>
            <a:r>
              <a:rPr lang="en-IN" b="1">
                <a:solidFill>
                  <a:srgbClr val="C00000"/>
                </a:solidFill>
              </a:rPr>
              <a:t>वैदिक कालीन शिक्षा के दोष</a:t>
            </a:r>
            <a:br>
              <a:rPr lang="en-IN" b="1">
                <a:solidFill>
                  <a:srgbClr val="C00000"/>
                </a:solidFill>
              </a:rPr>
            </a:br>
            <a:r>
              <a:rPr lang="en-IN" b="1">
                <a:solidFill>
                  <a:srgbClr val="C00000"/>
                </a:solidFill>
              </a:rPr>
              <a:t>(Demerits of Vedic Education)</a:t>
            </a:r>
            <a:endParaRPr lang="en-US" b="1">
              <a:solidFill>
                <a:srgbClr val="C00000"/>
              </a:solidFill>
            </a:endParaRPr>
          </a:p>
        </p:txBody>
      </p:sp>
      <p:sp>
        <p:nvSpPr>
          <p:cNvPr id="3" name="Content Placeholder 2">
            <a:extLst>
              <a:ext uri="{FF2B5EF4-FFF2-40B4-BE49-F238E27FC236}">
                <a16:creationId xmlns:a16="http://schemas.microsoft.com/office/drawing/2014/main" id="{F78C91A0-B26A-7542-9B33-51C2D5B4F705}"/>
              </a:ext>
            </a:extLst>
          </p:cNvPr>
          <p:cNvSpPr>
            <a:spLocks noGrp="1"/>
          </p:cNvSpPr>
          <p:nvPr>
            <p:ph idx="1"/>
          </p:nvPr>
        </p:nvSpPr>
        <p:spPr/>
        <p:txBody>
          <a:bodyPr>
            <a:normAutofit fontScale="77500" lnSpcReduction="20000"/>
          </a:bodyPr>
          <a:lstStyle/>
          <a:p>
            <a:r>
              <a:rPr lang="en-IN" b="1">
                <a:solidFill>
                  <a:srgbClr val="00B050"/>
                </a:solidFill>
              </a:rPr>
              <a:t>वैदिक कालीन शिक्षा प्रणाली जिन देशों के कारण भारतीयों की आवश्यकताओं की पूर्ति नहीं कर पाई वह निम्न है – </a:t>
            </a:r>
          </a:p>
          <a:p>
            <a:pPr marL="514350" indent="-514350">
              <a:buFont typeface="+mj-lt"/>
              <a:buAutoNum type="arabicPeriod"/>
            </a:pPr>
            <a:r>
              <a:rPr lang="en-IN" b="1">
                <a:solidFill>
                  <a:srgbClr val="0070C0"/>
                </a:solidFill>
              </a:rPr>
              <a:t>लोक भाषाओं की उपेक्षा</a:t>
            </a:r>
          </a:p>
          <a:p>
            <a:pPr marL="514350" indent="-514350">
              <a:buFont typeface="+mj-lt"/>
              <a:buAutoNum type="arabicPeriod"/>
            </a:pPr>
            <a:r>
              <a:rPr lang="en-IN" b="1">
                <a:solidFill>
                  <a:srgbClr val="0070C0"/>
                </a:solidFill>
              </a:rPr>
              <a:t>जन शिक्षा की उपेक्षा</a:t>
            </a:r>
          </a:p>
          <a:p>
            <a:pPr marL="514350" indent="-514350">
              <a:buFont typeface="+mj-lt"/>
              <a:buAutoNum type="arabicPeriod"/>
            </a:pPr>
            <a:r>
              <a:rPr lang="en-IN" b="1">
                <a:solidFill>
                  <a:srgbClr val="0070C0"/>
                </a:solidFill>
              </a:rPr>
              <a:t>स्त्री शिक्षा की उपेक्षा</a:t>
            </a:r>
          </a:p>
          <a:p>
            <a:pPr marL="514350" indent="-514350">
              <a:buFont typeface="+mj-lt"/>
              <a:buAutoNum type="arabicPeriod"/>
            </a:pPr>
            <a:r>
              <a:rPr lang="en-IN" b="1">
                <a:solidFill>
                  <a:srgbClr val="0070C0"/>
                </a:solidFill>
              </a:rPr>
              <a:t>धर्मनिरपेक्ष विषयों की उपेक्षा</a:t>
            </a:r>
          </a:p>
          <a:p>
            <a:pPr marL="514350" indent="-514350">
              <a:buFont typeface="+mj-lt"/>
              <a:buAutoNum type="arabicPeriod"/>
            </a:pPr>
            <a:r>
              <a:rPr lang="en-IN" b="1">
                <a:solidFill>
                  <a:srgbClr val="0070C0"/>
                </a:solidFill>
              </a:rPr>
              <a:t> सांसारिक जीवन की उपेक्षा </a:t>
            </a:r>
          </a:p>
          <a:p>
            <a:pPr marL="514350" indent="-514350">
              <a:buFont typeface="+mj-lt"/>
              <a:buAutoNum type="arabicPeriod"/>
            </a:pPr>
            <a:r>
              <a:rPr lang="en-IN" b="1">
                <a:solidFill>
                  <a:srgbClr val="0070C0"/>
                </a:solidFill>
              </a:rPr>
              <a:t>शूद्रों की उपेक्षा</a:t>
            </a:r>
          </a:p>
          <a:p>
            <a:pPr marL="514350" indent="-514350">
              <a:buFont typeface="+mj-lt"/>
              <a:buAutoNum type="arabicPeriod"/>
            </a:pPr>
            <a:r>
              <a:rPr lang="en-IN" b="1">
                <a:solidFill>
                  <a:srgbClr val="0070C0"/>
                </a:solidFill>
              </a:rPr>
              <a:t>नवीन धर्मों का आविर्भाव</a:t>
            </a:r>
          </a:p>
          <a:p>
            <a:pPr marL="514350" indent="-514350">
              <a:buFont typeface="+mj-lt"/>
              <a:buAutoNum type="arabicPeriod"/>
            </a:pPr>
            <a:r>
              <a:rPr lang="en-IN" b="1">
                <a:solidFill>
                  <a:srgbClr val="0070C0"/>
                </a:solidFill>
              </a:rPr>
              <a:t>विचार स्वतंत्र का अभाव</a:t>
            </a:r>
          </a:p>
          <a:p>
            <a:pPr marL="514350" indent="-514350">
              <a:buFont typeface="+mj-lt"/>
              <a:buAutoNum type="arabicPeriod"/>
            </a:pPr>
            <a:r>
              <a:rPr lang="en-IN" b="1">
                <a:solidFill>
                  <a:srgbClr val="0070C0"/>
                </a:solidFill>
              </a:rPr>
              <a:t>हस्त कार्य एवं शारीरिक श्रम के प्रति घृणा</a:t>
            </a:r>
          </a:p>
          <a:p>
            <a:pPr marL="514350" indent="-514350">
              <a:buFont typeface="+mj-lt"/>
              <a:buAutoNum type="arabicPeriod"/>
            </a:pPr>
            <a:r>
              <a:rPr lang="en-IN" b="1">
                <a:solidFill>
                  <a:srgbClr val="0070C0"/>
                </a:solidFill>
              </a:rPr>
              <a:t>धर्म की प्रधानता</a:t>
            </a:r>
          </a:p>
        </p:txBody>
      </p:sp>
    </p:spTree>
    <p:extLst>
      <p:ext uri="{BB962C8B-B14F-4D97-AF65-F5344CB8AC3E}">
        <p14:creationId xmlns:p14="http://schemas.microsoft.com/office/powerpoint/2010/main" val="4285051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DB57A-A5CB-E84B-9CC3-2D733BE090EA}"/>
              </a:ext>
            </a:extLst>
          </p:cNvPr>
          <p:cNvSpPr>
            <a:spLocks noGrp="1"/>
          </p:cNvSpPr>
          <p:nvPr>
            <p:ph type="title"/>
          </p:nvPr>
        </p:nvSpPr>
        <p:spPr/>
        <p:txBody>
          <a:bodyPr/>
          <a:lstStyle/>
          <a:p>
            <a:pPr algn="ctr"/>
            <a:r>
              <a:rPr lang="en-IN" b="1">
                <a:solidFill>
                  <a:srgbClr val="C00000"/>
                </a:solidFill>
              </a:rPr>
              <a:t>बौद्ध कालीन शिक्षा व्यवस्था</a:t>
            </a:r>
            <a:br>
              <a:rPr lang="en-IN" b="1">
                <a:solidFill>
                  <a:srgbClr val="C00000"/>
                </a:solidFill>
              </a:rPr>
            </a:br>
            <a:r>
              <a:rPr lang="en-IN" b="1">
                <a:solidFill>
                  <a:srgbClr val="C00000"/>
                </a:solidFill>
              </a:rPr>
              <a:t>(Buddhistic Education System)</a:t>
            </a:r>
            <a:endParaRPr lang="en-US" b="1">
              <a:solidFill>
                <a:srgbClr val="C00000"/>
              </a:solidFill>
            </a:endParaRPr>
          </a:p>
        </p:txBody>
      </p:sp>
      <p:sp>
        <p:nvSpPr>
          <p:cNvPr id="3" name="Content Placeholder 2">
            <a:extLst>
              <a:ext uri="{FF2B5EF4-FFF2-40B4-BE49-F238E27FC236}">
                <a16:creationId xmlns:a16="http://schemas.microsoft.com/office/drawing/2014/main" id="{08D66A6F-59BD-374E-A6FF-AB60212BD511}"/>
              </a:ext>
            </a:extLst>
          </p:cNvPr>
          <p:cNvSpPr>
            <a:spLocks noGrp="1"/>
          </p:cNvSpPr>
          <p:nvPr>
            <p:ph idx="1"/>
          </p:nvPr>
        </p:nvSpPr>
        <p:spPr>
          <a:xfrm>
            <a:off x="838200" y="1825624"/>
            <a:ext cx="10515600" cy="5032375"/>
          </a:xfrm>
        </p:spPr>
        <p:txBody>
          <a:bodyPr>
            <a:normAutofit/>
          </a:bodyPr>
          <a:lstStyle/>
          <a:p>
            <a:r>
              <a:rPr lang="en-IN" b="1">
                <a:solidFill>
                  <a:srgbClr val="00B050"/>
                </a:solidFill>
              </a:rPr>
              <a:t>डॉक्टर आरके मुखर्जी के अनुसार,</a:t>
            </a:r>
            <a:r>
              <a:rPr lang="en-IN" b="1">
                <a:solidFill>
                  <a:srgbClr val="0070C0"/>
                </a:solidFill>
              </a:rPr>
              <a:t> “बौद्ध मठ, बौद्ध शिक्षा और शान के केंद्र था। बौद्ध संसार अपने मठों से पृथक अथवा स्वतंत्र रूप में शिक्षा प्राप्त करने का कोई अवसर नहीं देता था। धार्मिक और लौकिक सब प्रकार की शिक्षा भिक्षुओं के हाथों में थी।”</a:t>
            </a:r>
          </a:p>
          <a:p>
            <a:r>
              <a:rPr lang="en-IN" b="1">
                <a:solidFill>
                  <a:srgbClr val="C00000"/>
                </a:solidFill>
              </a:rPr>
              <a:t>बौद्ध काल में शिक्षा के दो स्तर थे – प्राथमिक शिक्षा एवं उच्च शिक्षा</a:t>
            </a:r>
            <a:r>
              <a:rPr lang="en-IN" b="1">
                <a:solidFill>
                  <a:srgbClr val="0070C0"/>
                </a:solidFill>
              </a:rPr>
              <a:t>
</a:t>
            </a:r>
            <a:r>
              <a:rPr lang="en-IN" b="1">
                <a:solidFill>
                  <a:srgbClr val="00B050"/>
                </a:solidFill>
              </a:rPr>
              <a:t>प्राथमिक शिक्षा (Primary education) –</a:t>
            </a:r>
            <a:r>
              <a:rPr lang="en-IN" b="1">
                <a:solidFill>
                  <a:srgbClr val="0070C0"/>
                </a:solidFill>
              </a:rPr>
              <a:t> प्राथमिक शिक्षा को प्रारंभ करने की आयु 6 वर्ष निर्धारित थी। सामान्यता 6 वर्ष तक प्रदान की जाती थी। प्रसिद्ध चीनी यात्री‌ ह्वेनसांग के अनुसार बौद्ध कालीन प्राथमिक शिक्षा के पाठ्यक्रम में बालकों को प्रथम 6 महीने में सिद्धिरस्तु नामक बालपोथी पढ़नी होती थी। इस पोथी में 12 अध्याय और वर्णमाला के 49 अक्षर थे, जिनको विभिन्न क्रमों में रखकर 300 से अधिक श्लोकों की रचना की गई थी।</a:t>
            </a:r>
            <a:endParaRPr lang="en-US" b="1">
              <a:solidFill>
                <a:srgbClr val="0070C0"/>
              </a:solidFill>
            </a:endParaRPr>
          </a:p>
        </p:txBody>
      </p:sp>
    </p:spTree>
    <p:extLst>
      <p:ext uri="{BB962C8B-B14F-4D97-AF65-F5344CB8AC3E}">
        <p14:creationId xmlns:p14="http://schemas.microsoft.com/office/powerpoint/2010/main" val="4116349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154AF2A-9D88-6C49-9A41-6A5FC5E2C2B0}"/>
              </a:ext>
            </a:extLst>
          </p:cNvPr>
          <p:cNvSpPr>
            <a:spLocks noGrp="1"/>
          </p:cNvSpPr>
          <p:nvPr>
            <p:ph idx="1"/>
          </p:nvPr>
        </p:nvSpPr>
        <p:spPr>
          <a:xfrm>
            <a:off x="838200" y="834177"/>
            <a:ext cx="10515600" cy="5342786"/>
          </a:xfrm>
        </p:spPr>
        <p:txBody>
          <a:bodyPr/>
          <a:lstStyle/>
          <a:p>
            <a:pPr marL="0" indent="0">
              <a:buNone/>
            </a:pPr>
            <a:r>
              <a:rPr lang="en-IN" b="1">
                <a:solidFill>
                  <a:srgbClr val="C00000"/>
                </a:solidFill>
              </a:rPr>
              <a:t>उच्च शिक्षा (Higher Education) – </a:t>
            </a:r>
            <a:r>
              <a:rPr lang="en-IN" b="1">
                <a:solidFill>
                  <a:srgbClr val="0070C0"/>
                </a:solidFill>
              </a:rPr>
              <a:t>उच्च शिक्षा के मुख्य केंद्र बौद्ध मठ थे लेकिन सभी मदों में समान विषयों की शिक्षा प्रदान नहीं की जाती थी। प्राथमिक शिक्षा पूरी करने के बाद बालक उच्च शिक्षा ग्रहण करने के योग्य हो जाता था। उच्च शिक्षा की शुरुआत 12 वर्ष की आयु में हो जाती थी। उच्च शिक्षा के अध्ययन की समय अवधि 12 वर्ष होती थी।</a:t>
            </a:r>
          </a:p>
          <a:p>
            <a:pPr marL="0" indent="0">
              <a:buNone/>
            </a:pPr>
            <a:r>
              <a:rPr lang="en-IN" b="1">
                <a:solidFill>
                  <a:srgbClr val="C00000"/>
                </a:solidFill>
              </a:rPr>
              <a:t>बौद्ध काल के पाठ्यक्रम को मुख्य दो भागों में विभाजित किया गया था - </a:t>
            </a:r>
            <a:r>
              <a:rPr lang="en-IN" b="1">
                <a:solidFill>
                  <a:srgbClr val="00B050"/>
                </a:solidFill>
              </a:rPr>
              <a:t>धार्मिक और लौकिक। </a:t>
            </a:r>
            <a:r>
              <a:rPr lang="en-IN" b="1">
                <a:solidFill>
                  <a:srgbClr val="0070C0"/>
                </a:solidFill>
              </a:rPr>
              <a:t>धार्मिक पाठ्यक्रम भिक्षुओं एवं भिक्षुणियों के लिए था। मुख्य धार्मिक विषय थे - बौद्ध धर्म, साहित्य, त्रिपिटक, धम्म आदि। लौकिक पाठ्यक्रम साधारण लोगों के लिए था।</a:t>
            </a:r>
          </a:p>
          <a:p>
            <a:pPr marL="0" indent="0">
              <a:buNone/>
            </a:pPr>
            <a:r>
              <a:rPr lang="en-IN" b="1">
                <a:solidFill>
                  <a:srgbClr val="0070C0"/>
                </a:solidFill>
              </a:rPr>
              <a:t>बौद्ध काल में अनेकों शैक्षिक संस्थाएं थी। जिनमें नालंदा, वल्लभी, विक्रमशिला, जगद्दल,ओदंतपुरी, मिथिला और नदिया उच्च शिक्षा के प्रसिद्ध केंद्र थे।</a:t>
            </a:r>
            <a:endParaRPr lang="en-US" b="1">
              <a:solidFill>
                <a:srgbClr val="0070C0"/>
              </a:solidFill>
            </a:endParaRPr>
          </a:p>
        </p:txBody>
      </p:sp>
    </p:spTree>
    <p:extLst>
      <p:ext uri="{BB962C8B-B14F-4D97-AF65-F5344CB8AC3E}">
        <p14:creationId xmlns:p14="http://schemas.microsoft.com/office/powerpoint/2010/main" val="1568490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7E945-0EA3-3C49-BB7F-EC4035516F56}"/>
              </a:ext>
            </a:extLst>
          </p:cNvPr>
          <p:cNvSpPr>
            <a:spLocks noGrp="1"/>
          </p:cNvSpPr>
          <p:nvPr>
            <p:ph type="title"/>
          </p:nvPr>
        </p:nvSpPr>
        <p:spPr/>
        <p:txBody>
          <a:bodyPr/>
          <a:lstStyle/>
          <a:p>
            <a:pPr algn="ctr"/>
            <a:r>
              <a:rPr lang="en-IN" b="1">
                <a:solidFill>
                  <a:srgbClr val="C00000"/>
                </a:solidFill>
              </a:rPr>
              <a:t>बौद्ध कालीन शिक्षा की विशेषताएं</a:t>
            </a:r>
            <a:br>
              <a:rPr lang="en-IN" b="1">
                <a:solidFill>
                  <a:srgbClr val="C00000"/>
                </a:solidFill>
              </a:rPr>
            </a:br>
            <a:r>
              <a:rPr lang="en-IN" b="1">
                <a:solidFill>
                  <a:srgbClr val="C00000"/>
                </a:solidFill>
              </a:rPr>
              <a:t>(Characteristics of Buddhistic Education)</a:t>
            </a:r>
            <a:endParaRPr lang="en-US" b="1">
              <a:solidFill>
                <a:srgbClr val="C00000"/>
              </a:solidFill>
            </a:endParaRPr>
          </a:p>
        </p:txBody>
      </p:sp>
      <p:sp>
        <p:nvSpPr>
          <p:cNvPr id="3" name="Content Placeholder 2">
            <a:extLst>
              <a:ext uri="{FF2B5EF4-FFF2-40B4-BE49-F238E27FC236}">
                <a16:creationId xmlns:a16="http://schemas.microsoft.com/office/drawing/2014/main" id="{E2203F22-B2F8-8546-8930-810EEAB883AA}"/>
              </a:ext>
            </a:extLst>
          </p:cNvPr>
          <p:cNvSpPr>
            <a:spLocks noGrp="1"/>
          </p:cNvSpPr>
          <p:nvPr>
            <p:ph idx="1"/>
          </p:nvPr>
        </p:nvSpPr>
        <p:spPr>
          <a:xfrm>
            <a:off x="1419876" y="1825624"/>
            <a:ext cx="8874223" cy="5167263"/>
          </a:xfrm>
        </p:spPr>
        <p:txBody>
          <a:bodyPr>
            <a:normAutofit fontScale="85000" lnSpcReduction="20000"/>
          </a:bodyPr>
          <a:lstStyle/>
          <a:p>
            <a:r>
              <a:rPr lang="en-IN" b="1">
                <a:solidFill>
                  <a:srgbClr val="00B050"/>
                </a:solidFill>
              </a:rPr>
              <a:t>बौद्ध कालीन शिक्षा की विशेषताओं को निम्न बिंदुओं के आधार पर समझा जा सकता है – </a:t>
            </a:r>
          </a:p>
          <a:p>
            <a:pPr marL="514350" indent="-514350">
              <a:buFont typeface="+mj-lt"/>
              <a:buAutoNum type="arabicPeriod"/>
            </a:pPr>
            <a:r>
              <a:rPr lang="en-IN" b="1">
                <a:solidFill>
                  <a:srgbClr val="0070C0"/>
                </a:solidFill>
              </a:rPr>
              <a:t>शिक्षा के उद्देश्य</a:t>
            </a:r>
          </a:p>
          <a:p>
            <a:pPr marL="514350" indent="-514350">
              <a:buFont typeface="+mj-lt"/>
              <a:buAutoNum type="arabicPeriod"/>
            </a:pPr>
            <a:r>
              <a:rPr lang="en-IN" b="1">
                <a:solidFill>
                  <a:srgbClr val="0070C0"/>
                </a:solidFill>
              </a:rPr>
              <a:t>प्रव्रज्या संस्कार
उप संपदा संस्कार</a:t>
            </a:r>
          </a:p>
          <a:p>
            <a:pPr marL="514350" indent="-514350">
              <a:buFont typeface="+mj-lt"/>
              <a:buAutoNum type="arabicPeriod"/>
            </a:pPr>
            <a:r>
              <a:rPr lang="en-IN" b="1">
                <a:solidFill>
                  <a:srgbClr val="0070C0"/>
                </a:solidFill>
              </a:rPr>
              <a:t>छात्रों की दिनचर्या
शैक्षिक संस्थाएं</a:t>
            </a:r>
          </a:p>
          <a:p>
            <a:pPr marL="514350" indent="-514350">
              <a:buFont typeface="+mj-lt"/>
              <a:buAutoNum type="arabicPeriod"/>
            </a:pPr>
            <a:r>
              <a:rPr lang="en-IN" b="1">
                <a:solidFill>
                  <a:srgbClr val="0070C0"/>
                </a:solidFill>
              </a:rPr>
              <a:t>शिक्षण विधि</a:t>
            </a:r>
          </a:p>
          <a:p>
            <a:pPr marL="514350" indent="-514350">
              <a:buFont typeface="+mj-lt"/>
              <a:buAutoNum type="arabicPeriod"/>
            </a:pPr>
            <a:r>
              <a:rPr lang="en-IN" b="1">
                <a:solidFill>
                  <a:srgbClr val="0070C0"/>
                </a:solidFill>
              </a:rPr>
              <a:t>पाठ्यक्रम</a:t>
            </a:r>
          </a:p>
          <a:p>
            <a:pPr marL="514350" indent="-514350">
              <a:buFont typeface="+mj-lt"/>
              <a:buAutoNum type="arabicPeriod"/>
            </a:pPr>
            <a:r>
              <a:rPr lang="en-IN" b="1">
                <a:solidFill>
                  <a:srgbClr val="0070C0"/>
                </a:solidFill>
              </a:rPr>
              <a:t>गुरु शिष्य संबंध</a:t>
            </a:r>
          </a:p>
          <a:p>
            <a:pPr marL="514350" indent="-514350">
              <a:buFont typeface="+mj-lt"/>
              <a:buAutoNum type="arabicPeriod"/>
            </a:pPr>
            <a:r>
              <a:rPr lang="en-IN" b="1">
                <a:solidFill>
                  <a:srgbClr val="0070C0"/>
                </a:solidFill>
              </a:rPr>
              <a:t>स्त्री शिक्षा</a:t>
            </a:r>
          </a:p>
          <a:p>
            <a:pPr marL="514350" indent="-514350">
              <a:buFont typeface="+mj-lt"/>
              <a:buAutoNum type="arabicPeriod"/>
            </a:pPr>
            <a:r>
              <a:rPr lang="en-IN" b="1">
                <a:solidFill>
                  <a:srgbClr val="0070C0"/>
                </a:solidFill>
              </a:rPr>
              <a:t>सामान्य विद्यालय</a:t>
            </a:r>
          </a:p>
          <a:p>
            <a:pPr marL="514350" indent="-514350">
              <a:buFont typeface="+mj-lt"/>
              <a:buAutoNum type="arabicPeriod"/>
            </a:pPr>
            <a:r>
              <a:rPr lang="en-IN" b="1">
                <a:solidFill>
                  <a:srgbClr val="0070C0"/>
                </a:solidFill>
              </a:rPr>
              <a:t>शिक्षा संस्थाओं का उदय</a:t>
            </a:r>
            <a:endParaRPr lang="en-US" b="1">
              <a:solidFill>
                <a:srgbClr val="0070C0"/>
              </a:solidFill>
            </a:endParaRPr>
          </a:p>
        </p:txBody>
      </p:sp>
    </p:spTree>
    <p:extLst>
      <p:ext uri="{BB962C8B-B14F-4D97-AF65-F5344CB8AC3E}">
        <p14:creationId xmlns:p14="http://schemas.microsoft.com/office/powerpoint/2010/main" val="19187502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0A0B9-0251-9A49-B875-DC9867DFEAF3}"/>
              </a:ext>
            </a:extLst>
          </p:cNvPr>
          <p:cNvSpPr>
            <a:spLocks noGrp="1"/>
          </p:cNvSpPr>
          <p:nvPr>
            <p:ph type="title"/>
          </p:nvPr>
        </p:nvSpPr>
        <p:spPr/>
        <p:txBody>
          <a:bodyPr/>
          <a:lstStyle/>
          <a:p>
            <a:pPr algn="ctr"/>
            <a:r>
              <a:rPr lang="en-IN" b="1">
                <a:solidFill>
                  <a:srgbClr val="C00000"/>
                </a:solidFill>
              </a:rPr>
              <a:t>बौद्ध कालीन शिक्षा के दोष</a:t>
            </a:r>
            <a:br>
              <a:rPr lang="en-IN" b="1">
                <a:solidFill>
                  <a:srgbClr val="C00000"/>
                </a:solidFill>
              </a:rPr>
            </a:br>
            <a:r>
              <a:rPr lang="en-IN" b="1">
                <a:solidFill>
                  <a:srgbClr val="C00000"/>
                </a:solidFill>
              </a:rPr>
              <a:t>(Demerits of Buddhistic Education)</a:t>
            </a:r>
            <a:endParaRPr lang="en-US" b="1">
              <a:solidFill>
                <a:srgbClr val="C00000"/>
              </a:solidFill>
            </a:endParaRPr>
          </a:p>
        </p:txBody>
      </p:sp>
      <p:sp>
        <p:nvSpPr>
          <p:cNvPr id="3" name="Content Placeholder 2">
            <a:extLst>
              <a:ext uri="{FF2B5EF4-FFF2-40B4-BE49-F238E27FC236}">
                <a16:creationId xmlns:a16="http://schemas.microsoft.com/office/drawing/2014/main" id="{A179B925-E2AB-9447-808C-E88F1EDE28E4}"/>
              </a:ext>
            </a:extLst>
          </p:cNvPr>
          <p:cNvSpPr>
            <a:spLocks noGrp="1"/>
          </p:cNvSpPr>
          <p:nvPr>
            <p:ph idx="1"/>
          </p:nvPr>
        </p:nvSpPr>
        <p:spPr/>
        <p:txBody>
          <a:bodyPr/>
          <a:lstStyle/>
          <a:p>
            <a:r>
              <a:rPr lang="en-IN" b="1">
                <a:solidFill>
                  <a:srgbClr val="00B050"/>
                </a:solidFill>
              </a:rPr>
              <a:t>जिस प्रकार वैदिक शिक्षा में दोष गए थे। ठीक उसी प्रकार से बोध्द शिक्षा में भी अनेकों दोष आ गए थे। बोध्द शिक्षा की प्रणाली के प्रमुख दोषों को निम्न बिंदुओं द्वारा दर्शाया जा सकता है – </a:t>
            </a:r>
          </a:p>
          <a:p>
            <a:pPr marL="514350" indent="-514350">
              <a:buFont typeface="+mj-lt"/>
              <a:buAutoNum type="arabicPeriod"/>
            </a:pPr>
            <a:r>
              <a:rPr lang="en-IN" b="1">
                <a:solidFill>
                  <a:srgbClr val="0070C0"/>
                </a:solidFill>
              </a:rPr>
              <a:t>धार्मिक कट्टरता का समावेश</a:t>
            </a:r>
          </a:p>
          <a:p>
            <a:pPr marL="514350" indent="-514350">
              <a:buFont typeface="+mj-lt"/>
              <a:buAutoNum type="arabicPeriod"/>
            </a:pPr>
            <a:r>
              <a:rPr lang="en-IN" b="1">
                <a:solidFill>
                  <a:srgbClr val="0070C0"/>
                </a:solidFill>
              </a:rPr>
              <a:t>विहारों का भ्रष्ट वातावरण
नारी शिक्षा की उपेक्षा</a:t>
            </a:r>
          </a:p>
          <a:p>
            <a:pPr marL="514350" indent="-514350">
              <a:buFont typeface="+mj-lt"/>
              <a:buAutoNum type="arabicPeriod"/>
            </a:pPr>
            <a:r>
              <a:rPr lang="en-IN" b="1">
                <a:solidFill>
                  <a:srgbClr val="0070C0"/>
                </a:solidFill>
              </a:rPr>
              <a:t>सांसारिक जीवन की उपेक्षा</a:t>
            </a:r>
          </a:p>
          <a:p>
            <a:pPr marL="514350" indent="-514350">
              <a:buFont typeface="+mj-lt"/>
              <a:buAutoNum type="arabicPeriod"/>
            </a:pPr>
            <a:r>
              <a:rPr lang="en-IN" b="1">
                <a:solidFill>
                  <a:srgbClr val="0070C0"/>
                </a:solidFill>
              </a:rPr>
              <a:t>देश की दुर्बलता</a:t>
            </a:r>
          </a:p>
          <a:p>
            <a:pPr marL="514350" indent="-514350">
              <a:buFont typeface="+mj-lt"/>
              <a:buAutoNum type="arabicPeriod"/>
            </a:pPr>
            <a:r>
              <a:rPr lang="en-IN" b="1">
                <a:solidFill>
                  <a:srgbClr val="0070C0"/>
                </a:solidFill>
              </a:rPr>
              <a:t>हस्त कार्यों के प्रति घृणा</a:t>
            </a:r>
            <a:endParaRPr lang="en-US" b="1">
              <a:solidFill>
                <a:srgbClr val="0070C0"/>
              </a:solidFill>
            </a:endParaRPr>
          </a:p>
        </p:txBody>
      </p:sp>
    </p:spTree>
    <p:extLst>
      <p:ext uri="{BB962C8B-B14F-4D97-AF65-F5344CB8AC3E}">
        <p14:creationId xmlns:p14="http://schemas.microsoft.com/office/powerpoint/2010/main" val="36063607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76F83-47F4-0947-9044-A9621EAB436D}"/>
              </a:ext>
            </a:extLst>
          </p:cNvPr>
          <p:cNvSpPr>
            <a:spLocks noGrp="1"/>
          </p:cNvSpPr>
          <p:nvPr>
            <p:ph type="title"/>
          </p:nvPr>
        </p:nvSpPr>
        <p:spPr/>
        <p:txBody>
          <a:bodyPr/>
          <a:lstStyle/>
          <a:p>
            <a:r>
              <a:rPr lang="en-IN" b="1">
                <a:solidFill>
                  <a:srgbClr val="C00000"/>
                </a:solidFill>
              </a:rPr>
              <a:t>बौद्ध कालीन शिक्षा की आधुनिक शिक्षा को देन</a:t>
            </a:r>
            <a:endParaRPr lang="en-US" b="1">
              <a:solidFill>
                <a:srgbClr val="C00000"/>
              </a:solidFill>
            </a:endParaRPr>
          </a:p>
        </p:txBody>
      </p:sp>
      <p:sp>
        <p:nvSpPr>
          <p:cNvPr id="3" name="Content Placeholder 2">
            <a:extLst>
              <a:ext uri="{FF2B5EF4-FFF2-40B4-BE49-F238E27FC236}">
                <a16:creationId xmlns:a16="http://schemas.microsoft.com/office/drawing/2014/main" id="{5B74BD1F-FDE1-3347-866C-2A4C42DF2B32}"/>
              </a:ext>
            </a:extLst>
          </p:cNvPr>
          <p:cNvSpPr>
            <a:spLocks noGrp="1"/>
          </p:cNvSpPr>
          <p:nvPr>
            <p:ph idx="1"/>
          </p:nvPr>
        </p:nvSpPr>
        <p:spPr>
          <a:xfrm>
            <a:off x="838200" y="1711986"/>
            <a:ext cx="10515600" cy="5422890"/>
          </a:xfrm>
        </p:spPr>
        <p:txBody>
          <a:bodyPr>
            <a:normAutofit fontScale="92500" lnSpcReduction="10000"/>
          </a:bodyPr>
          <a:lstStyle/>
          <a:p>
            <a:r>
              <a:rPr lang="en-IN" b="1">
                <a:solidFill>
                  <a:srgbClr val="00B050"/>
                </a:solidFill>
              </a:rPr>
              <a:t>बौद्ध शिक्षा ने भारतीय शिक्षा प्रणाली को व्यापक बनाने का जो कार्य किया है उन कार्यों को निम्नलिखित बिंदुओं के द्वारा दर्शाया गया है – </a:t>
            </a:r>
          </a:p>
          <a:p>
            <a:pPr marL="514350" indent="-514350">
              <a:buFont typeface="+mj-lt"/>
              <a:buAutoNum type="arabicPeriod"/>
            </a:pPr>
            <a:r>
              <a:rPr lang="en-IN" b="1">
                <a:solidFill>
                  <a:srgbClr val="0070C0"/>
                </a:solidFill>
              </a:rPr>
              <a:t>नारी शिक्षा पर विशेष जोर</a:t>
            </a:r>
          </a:p>
          <a:p>
            <a:pPr marL="514350" indent="-514350">
              <a:buFont typeface="+mj-lt"/>
              <a:buAutoNum type="arabicPeriod"/>
            </a:pPr>
            <a:r>
              <a:rPr lang="en-IN" b="1">
                <a:solidFill>
                  <a:srgbClr val="0070C0"/>
                </a:solidFill>
              </a:rPr>
              <a:t>सामान्य विद्यालयों का विकास</a:t>
            </a:r>
          </a:p>
          <a:p>
            <a:pPr marL="514350" indent="-514350">
              <a:buFont typeface="+mj-lt"/>
              <a:buAutoNum type="arabicPeriod"/>
            </a:pPr>
            <a:r>
              <a:rPr lang="en-IN" b="1">
                <a:solidFill>
                  <a:srgbClr val="0070C0"/>
                </a:solidFill>
              </a:rPr>
              <a:t>परिवार में रहकर अध्ययन की सुविधा का विकास</a:t>
            </a:r>
          </a:p>
          <a:p>
            <a:pPr marL="514350" indent="-514350">
              <a:buFont typeface="+mj-lt"/>
              <a:buAutoNum type="arabicPeriod"/>
            </a:pPr>
            <a:r>
              <a:rPr lang="en-IN" b="1">
                <a:solidFill>
                  <a:srgbClr val="0070C0"/>
                </a:solidFill>
              </a:rPr>
              <a:t>उच्च स्तर पर सैद्धांतिक और प्रयोगात्मक शिक्षा का विकास</a:t>
            </a:r>
          </a:p>
          <a:p>
            <a:pPr marL="514350" indent="-514350">
              <a:buFont typeface="+mj-lt"/>
              <a:buAutoNum type="arabicPeriod"/>
            </a:pPr>
            <a:r>
              <a:rPr lang="en-IN" b="1">
                <a:solidFill>
                  <a:srgbClr val="0070C0"/>
                </a:solidFill>
              </a:rPr>
              <a:t>समस्त वर्गों के लिए शिक्षा के समान अवसर प्रदान करना</a:t>
            </a:r>
          </a:p>
          <a:p>
            <a:pPr marL="514350" indent="-514350">
              <a:buFont typeface="+mj-lt"/>
              <a:buAutoNum type="arabicPeriod"/>
            </a:pPr>
            <a:r>
              <a:rPr lang="en-IN" b="1">
                <a:solidFill>
                  <a:srgbClr val="0070C0"/>
                </a:solidFill>
              </a:rPr>
              <a:t>शिक्षा संस्थाओं में प्रवेश संबंधी न्यूनतम आयु नियमों और परीक्षा का प्रारंभ</a:t>
            </a:r>
          </a:p>
          <a:p>
            <a:pPr marL="514350" indent="-514350">
              <a:buFont typeface="+mj-lt"/>
              <a:buAutoNum type="arabicPeriod"/>
            </a:pPr>
            <a:r>
              <a:rPr lang="en-IN" b="1">
                <a:solidFill>
                  <a:srgbClr val="0070C0"/>
                </a:solidFill>
              </a:rPr>
              <a:t>अध्ययन की निश्चित अवधि लागू करना</a:t>
            </a:r>
          </a:p>
          <a:p>
            <a:pPr marL="514350" indent="-514350">
              <a:buFont typeface="+mj-lt"/>
              <a:buAutoNum type="arabicPeriod"/>
            </a:pPr>
            <a:r>
              <a:rPr lang="en-IN" b="1">
                <a:solidFill>
                  <a:srgbClr val="0070C0"/>
                </a:solidFill>
              </a:rPr>
              <a:t>लोक भाषाओं को प्रोत्साहन तथा उनको शिक्षा का माध्यम बनाने पर जोर</a:t>
            </a:r>
          </a:p>
          <a:p>
            <a:pPr marL="514350" indent="-514350">
              <a:buFont typeface="+mj-lt"/>
              <a:buAutoNum type="arabicPeriod"/>
            </a:pPr>
            <a:r>
              <a:rPr lang="en-IN" b="1">
                <a:solidFill>
                  <a:srgbClr val="0070C0"/>
                </a:solidFill>
              </a:rPr>
              <a:t>प्राविधिक एवं व्यवसायिक शिक्षा का विकास</a:t>
            </a:r>
          </a:p>
          <a:p>
            <a:pPr marL="514350" indent="-514350">
              <a:buFont typeface="+mj-lt"/>
              <a:buAutoNum type="arabicPeriod"/>
            </a:pPr>
            <a:r>
              <a:rPr lang="en-IN" b="1">
                <a:solidFill>
                  <a:srgbClr val="0070C0"/>
                </a:solidFill>
              </a:rPr>
              <a:t>विषय वार शिक्षक और सामूहिक शिक्षा पद्धति का प्रारंभ।</a:t>
            </a:r>
            <a:endParaRPr lang="en-US" b="1">
              <a:solidFill>
                <a:srgbClr val="0070C0"/>
              </a:solidFill>
            </a:endParaRPr>
          </a:p>
        </p:txBody>
      </p:sp>
    </p:spTree>
    <p:extLst>
      <p:ext uri="{BB962C8B-B14F-4D97-AF65-F5344CB8AC3E}">
        <p14:creationId xmlns:p14="http://schemas.microsoft.com/office/powerpoint/2010/main" val="366422532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Education </vt:lpstr>
      <vt:lpstr>प्राचीन काल में शिक्षा – वैदिक कालीन शिक्षा (Education in ancient period–Vedic education)</vt:lpstr>
      <vt:lpstr>वैदिक कालीन शिक्षा व्यवस्था (System of Vedic education)</vt:lpstr>
      <vt:lpstr>PowerPoint Presentation</vt:lpstr>
      <vt:lpstr>PowerPoint Presentation</vt:lpstr>
      <vt:lpstr>वैदिक कालीन शिक्षा की विशेषताएं ( Characteristics of Vedic education)</vt:lpstr>
      <vt:lpstr>वैदिक कालीन शिक्षा के दोष (Demerits of Vedic Education)</vt:lpstr>
      <vt:lpstr>बौद्ध कालीन शिक्षा व्यवस्था (Buddhistic Education System)</vt:lpstr>
      <vt:lpstr>PowerPoint Presentation</vt:lpstr>
      <vt:lpstr>बौद्ध कालीन शिक्षा की विशेषताएं (Characteristics of Buddhistic Education)</vt:lpstr>
      <vt:lpstr>बौद्ध कालीन शिक्षा के दोष (Demerits of Buddhistic Education)</vt:lpstr>
      <vt:lpstr>बौद्ध कालीन शिक्षा की आधुनिक शिक्षा को देन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dc:title>
  <dc:creator>Unknown User</dc:creator>
  <cp:lastModifiedBy>Unknown User</cp:lastModifiedBy>
  <cp:revision>7</cp:revision>
  <dcterms:created xsi:type="dcterms:W3CDTF">2022-06-02T04:59:56Z</dcterms:created>
  <dcterms:modified xsi:type="dcterms:W3CDTF">2022-06-14T06:35:32Z</dcterms:modified>
</cp:coreProperties>
</file>