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01C3-4B20-309E-9D42-49FF21AED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3D0342-EF43-3445-21DE-1BE04752FD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DF1D69-B73F-A3D3-ACE0-61B25D8B938A}"/>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5" name="Footer Placeholder 4">
            <a:extLst>
              <a:ext uri="{FF2B5EF4-FFF2-40B4-BE49-F238E27FC236}">
                <a16:creationId xmlns:a16="http://schemas.microsoft.com/office/drawing/2014/main" id="{05DA66B3-D363-0EC9-3FC9-398E7FA6E0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A9653A-D8B8-AB22-2A7B-85F381FC0741}"/>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3673240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8689-844C-8BBB-7639-C8C09F1189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2B3DB2-4424-9C92-3008-75C1950689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4A9A7-F21E-76EE-94E4-AE4C16D853CE}"/>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5" name="Footer Placeholder 4">
            <a:extLst>
              <a:ext uri="{FF2B5EF4-FFF2-40B4-BE49-F238E27FC236}">
                <a16:creationId xmlns:a16="http://schemas.microsoft.com/office/drawing/2014/main" id="{F8B87718-D918-2718-10F4-E89EFCC12E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8506DD-9A9E-BE89-ED8E-64B98A54FBF0}"/>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975816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9DED9-3BF0-0EA3-904E-41D99F8A24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954FC0-7C4D-B96E-C6A0-5849DF1AE7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22D1AA-FFDB-26F3-6D6F-1A4425894C96}"/>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5" name="Footer Placeholder 4">
            <a:extLst>
              <a:ext uri="{FF2B5EF4-FFF2-40B4-BE49-F238E27FC236}">
                <a16:creationId xmlns:a16="http://schemas.microsoft.com/office/drawing/2014/main" id="{8322ACA9-0984-758F-58D3-BA7B85716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35458-B131-0448-C1A9-DDEBED9F1DD7}"/>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4283861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4CA6-5EDA-435D-1BFC-4FA2F83A57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C5C9F7-0598-C504-151A-30E85AC3BB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39C1D1-86D8-2E29-4355-3EBF3BB616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DC5FBC-5E50-BDAA-C784-CD86E8A8BAB1}"/>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6" name="Footer Placeholder 5">
            <a:extLst>
              <a:ext uri="{FF2B5EF4-FFF2-40B4-BE49-F238E27FC236}">
                <a16:creationId xmlns:a16="http://schemas.microsoft.com/office/drawing/2014/main" id="{16BBBEAF-7632-1EA5-4168-61FC2C99BC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7CABA7-61B5-8A6D-9712-E84517875445}"/>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2743469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4F414-A461-A4A3-3B1F-F41FAA88DF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0452DA-1DC6-4754-EE2C-BBDD075E75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ACC6AD-C7BD-EA14-3E5A-CEC31628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18DF62-AEC3-AF6D-C3FB-8F36F2F5C8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63019C-B678-EFB9-51EA-BCB9A73DDF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5C072D-B518-6CD7-89C9-203EB958E0BC}"/>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8" name="Footer Placeholder 7">
            <a:extLst>
              <a:ext uri="{FF2B5EF4-FFF2-40B4-BE49-F238E27FC236}">
                <a16:creationId xmlns:a16="http://schemas.microsoft.com/office/drawing/2014/main" id="{855C41C7-170D-F326-8329-EF5AC720FC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80A2B4-A889-97C7-21E7-CA6CDA9B6DD5}"/>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428092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05D7F-BC80-1D31-6FC6-7C6C761BEE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0DAD79-A844-56EB-6ADC-4668068851D8}"/>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4" name="Footer Placeholder 3">
            <a:extLst>
              <a:ext uri="{FF2B5EF4-FFF2-40B4-BE49-F238E27FC236}">
                <a16:creationId xmlns:a16="http://schemas.microsoft.com/office/drawing/2014/main" id="{9AA45DAB-CC0E-064A-4FF7-C5F280B803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03415F-57F1-FF11-438D-ED3E8297AC5A}"/>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210169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B13652-C7B5-02B3-D04C-16D91A7A7949}"/>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3" name="Footer Placeholder 2">
            <a:extLst>
              <a:ext uri="{FF2B5EF4-FFF2-40B4-BE49-F238E27FC236}">
                <a16:creationId xmlns:a16="http://schemas.microsoft.com/office/drawing/2014/main" id="{56868658-7648-089E-3E60-7ADD8850FF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83A57A-6117-6FBF-F7D8-F14B94542653}"/>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332444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C20A-247A-995A-6C0A-4CC9C1D8A5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F20B24-E30F-87AC-5A85-127B8C8334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1E939A-4E5B-9928-54FC-D4925698D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C0E094-E3B4-DC14-E28B-14FF32ACB9B8}"/>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6" name="Footer Placeholder 5">
            <a:extLst>
              <a:ext uri="{FF2B5EF4-FFF2-40B4-BE49-F238E27FC236}">
                <a16:creationId xmlns:a16="http://schemas.microsoft.com/office/drawing/2014/main" id="{2852BE90-CA6C-63D4-2993-80ABA0C769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BD0BD6-E335-A638-E34F-119BAE99B20E}"/>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303117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07E0-B4E6-F2E0-D5F9-D4A17F3702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652C4D-8DFB-6F38-3763-8FE580C2BF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8996EF-D3A5-E429-098F-C4E4FB6ECB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0B7FEE-F0F9-2960-A538-F6C23B353D01}"/>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6" name="Footer Placeholder 5">
            <a:extLst>
              <a:ext uri="{FF2B5EF4-FFF2-40B4-BE49-F238E27FC236}">
                <a16:creationId xmlns:a16="http://schemas.microsoft.com/office/drawing/2014/main" id="{A61C12C1-E565-46C0-AFA2-9E488F0379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D2F85-4543-F1A3-033C-097E3FB016C1}"/>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2420958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56CB5-0AB1-F3B0-6337-F917F0FE82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76EF41-D197-1A13-16A2-80C54CC461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834BEC-5280-7570-07B4-758AF1490565}"/>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5" name="Footer Placeholder 4">
            <a:extLst>
              <a:ext uri="{FF2B5EF4-FFF2-40B4-BE49-F238E27FC236}">
                <a16:creationId xmlns:a16="http://schemas.microsoft.com/office/drawing/2014/main" id="{DD56F7BF-3B43-9A76-DD54-86C9DF370C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0FB361-03B1-228E-4B68-259DFBEEC06C}"/>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1254493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3D50CB-65E9-6FA8-3360-2692F251AE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EC9171-904F-F63F-0B93-E5AA1E7884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03764E-522E-DF36-2021-054D0FABB226}"/>
              </a:ext>
            </a:extLst>
          </p:cNvPr>
          <p:cNvSpPr>
            <a:spLocks noGrp="1"/>
          </p:cNvSpPr>
          <p:nvPr>
            <p:ph type="dt" sz="half" idx="10"/>
          </p:nvPr>
        </p:nvSpPr>
        <p:spPr/>
        <p:txBody>
          <a:bodyPr/>
          <a:lstStyle/>
          <a:p>
            <a:fld id="{7007BB34-4B77-CE43-A6EF-A10A7734DD87}" type="datetimeFigureOut">
              <a:rPr lang="en-US"/>
              <a:t>6/8/2022</a:t>
            </a:fld>
            <a:endParaRPr lang="en-US"/>
          </a:p>
        </p:txBody>
      </p:sp>
      <p:sp>
        <p:nvSpPr>
          <p:cNvPr id="5" name="Footer Placeholder 4">
            <a:extLst>
              <a:ext uri="{FF2B5EF4-FFF2-40B4-BE49-F238E27FC236}">
                <a16:creationId xmlns:a16="http://schemas.microsoft.com/office/drawing/2014/main" id="{7FAD96D7-7521-88D1-AB98-E1FA0C2DB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C1B55C-0C44-0540-A593-F35547A93C36}"/>
              </a:ext>
            </a:extLst>
          </p:cNvPr>
          <p:cNvSpPr>
            <a:spLocks noGrp="1"/>
          </p:cNvSpPr>
          <p:nvPr>
            <p:ph type="sldNum" sz="quarter" idx="12"/>
          </p:nvPr>
        </p:nvSpPr>
        <p:spPr/>
        <p:txBody>
          <a:bodyPr/>
          <a:lstStyle/>
          <a:p>
            <a:fld id="{403138E2-A564-FA49-8124-0F7E45E3001B}" type="slidenum">
              <a:rPr lang="en-US"/>
              <a:t>‹#›</a:t>
            </a:fld>
            <a:endParaRPr lang="en-US"/>
          </a:p>
        </p:txBody>
      </p:sp>
    </p:spTree>
    <p:extLst>
      <p:ext uri="{BB962C8B-B14F-4D97-AF65-F5344CB8AC3E}">
        <p14:creationId xmlns:p14="http://schemas.microsoft.com/office/powerpoint/2010/main" val="51917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631679-8013-B06E-6612-76FFF7242B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69EA88-1127-E3A4-E5F3-025B5DA508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56B4A5-6EBE-82D5-683D-862A46B52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7BB34-4B77-CE43-A6EF-A10A7734DD87}" type="datetimeFigureOut">
              <a:rPr lang="en-US"/>
              <a:t>6/8/2022</a:t>
            </a:fld>
            <a:endParaRPr lang="en-US"/>
          </a:p>
        </p:txBody>
      </p:sp>
      <p:sp>
        <p:nvSpPr>
          <p:cNvPr id="5" name="Footer Placeholder 4">
            <a:extLst>
              <a:ext uri="{FF2B5EF4-FFF2-40B4-BE49-F238E27FC236}">
                <a16:creationId xmlns:a16="http://schemas.microsoft.com/office/drawing/2014/main" id="{18E58335-ED39-C961-B0DE-AACEC660D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BC004F-BE08-047C-9AE3-E77E48B23F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138E2-A564-FA49-8124-0F7E45E3001B}" type="slidenum">
              <a:rPr lang="en-US"/>
              <a:t>‹#›</a:t>
            </a:fld>
            <a:endParaRPr lang="en-US"/>
          </a:p>
        </p:txBody>
      </p:sp>
    </p:spTree>
    <p:extLst>
      <p:ext uri="{BB962C8B-B14F-4D97-AF65-F5344CB8AC3E}">
        <p14:creationId xmlns:p14="http://schemas.microsoft.com/office/powerpoint/2010/main" val="2510590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6679F-E971-54E6-8CEF-3623B025C34C}"/>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EEF56A83-E98A-776D-FD39-21F390289924}"/>
              </a:ext>
            </a:extLst>
          </p:cNvPr>
          <p:cNvSpPr>
            <a:spLocks noGrp="1"/>
          </p:cNvSpPr>
          <p:nvPr>
            <p:ph type="subTitle" idx="1"/>
          </p:nvPr>
        </p:nvSpPr>
        <p:spPr/>
        <p:txBody>
          <a:bodyPr/>
          <a:lstStyle/>
          <a:p>
            <a:r>
              <a:rPr lang="en-IN" b="1">
                <a:solidFill>
                  <a:srgbClr val="C00000"/>
                </a:solidFill>
              </a:rPr>
              <a:t>इकाई-8</a:t>
            </a:r>
            <a:endParaRPr lang="en-US" b="1">
              <a:solidFill>
                <a:srgbClr val="C00000"/>
              </a:solidFill>
            </a:endParaRPr>
          </a:p>
        </p:txBody>
      </p:sp>
    </p:spTree>
    <p:extLst>
      <p:ext uri="{BB962C8B-B14F-4D97-AF65-F5344CB8AC3E}">
        <p14:creationId xmlns:p14="http://schemas.microsoft.com/office/powerpoint/2010/main" val="367384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C1802-8CAF-D842-D239-14847C900487}"/>
              </a:ext>
            </a:extLst>
          </p:cNvPr>
          <p:cNvSpPr>
            <a:spLocks noGrp="1"/>
          </p:cNvSpPr>
          <p:nvPr>
            <p:ph type="title"/>
          </p:nvPr>
        </p:nvSpPr>
        <p:spPr/>
        <p:txBody>
          <a:bodyPr/>
          <a:lstStyle/>
          <a:p>
            <a:r>
              <a:rPr lang="en-IN" b="1">
                <a:solidFill>
                  <a:srgbClr val="C00000"/>
                </a:solidFill>
              </a:rPr>
              <a:t>मुद्रास्फीति की अवधारणा</a:t>
            </a:r>
            <a:r>
              <a:rPr lang="en-IN" b="1">
                <a:solidFill>
                  <a:srgbClr val="00B050"/>
                </a:solidFill>
              </a:rPr>
              <a:t> (lnflation and unemployment)</a:t>
            </a:r>
            <a:endParaRPr lang="en-US" b="1">
              <a:solidFill>
                <a:srgbClr val="00B050"/>
              </a:solidFill>
            </a:endParaRPr>
          </a:p>
        </p:txBody>
      </p:sp>
      <p:sp>
        <p:nvSpPr>
          <p:cNvPr id="3" name="Content Placeholder 2">
            <a:extLst>
              <a:ext uri="{FF2B5EF4-FFF2-40B4-BE49-F238E27FC236}">
                <a16:creationId xmlns:a16="http://schemas.microsoft.com/office/drawing/2014/main" id="{324E432F-3EC3-DDCF-6502-2A07A6704846}"/>
              </a:ext>
            </a:extLst>
          </p:cNvPr>
          <p:cNvSpPr>
            <a:spLocks noGrp="1"/>
          </p:cNvSpPr>
          <p:nvPr>
            <p:ph idx="1"/>
          </p:nvPr>
        </p:nvSpPr>
        <p:spPr/>
        <p:txBody>
          <a:bodyPr/>
          <a:lstStyle/>
          <a:p>
            <a:pPr marL="0" indent="0">
              <a:buNone/>
            </a:pPr>
            <a:r>
              <a:rPr lang="en-IN" b="1">
                <a:solidFill>
                  <a:srgbClr val="C00000"/>
                </a:solidFill>
              </a:rPr>
              <a:t>‘Inflation’ </a:t>
            </a:r>
            <a:r>
              <a:rPr lang="en-IN" b="1">
                <a:solidFill>
                  <a:srgbClr val="0070C0"/>
                </a:solidFill>
              </a:rPr>
              <a:t>का शाब्दिक अर्थ स्फीति है परंतु व्यवहार में इसे मुद्रास्फीति कहा जाने लगा है इसका मुख्य कारण यह है कि इससे  संबंधित स्थित है  जिससे मुद्रा का मूल्य गिरता है मुख्यता मुद्रा प्रसार का ही परिणाम मानी जाती हैं।</a:t>
            </a:r>
          </a:p>
          <a:p>
            <a:pPr marL="0" indent="0">
              <a:buNone/>
            </a:pPr>
            <a:r>
              <a:rPr lang="en-IN" b="1">
                <a:solidFill>
                  <a:srgbClr val="0070C0"/>
                </a:solidFill>
              </a:rPr>
              <a:t>मुद्रास्फीति उस दशा को कहेंगे जब किसी अर्थव्यवस्था में मुद्रा पूर्ति या मात्रा की वृद्धि वहां के वास्तविक राष्ट्रीय आय की वृद्धि से अधिक हो रही है।</a:t>
            </a:r>
          </a:p>
          <a:p>
            <a:pPr marL="0" indent="0">
              <a:buNone/>
            </a:pPr>
            <a:r>
              <a:rPr lang="en-IN" b="1">
                <a:solidFill>
                  <a:srgbClr val="00B050"/>
                </a:solidFill>
              </a:rPr>
              <a:t>क्राउथर के अनुसार, </a:t>
            </a:r>
            <a:r>
              <a:rPr lang="en-IN" b="1">
                <a:solidFill>
                  <a:srgbClr val="0070C0"/>
                </a:solidFill>
              </a:rPr>
              <a:t>मुद्रास्फीति वह स्थिति है जिसमें मुद्रा का मूल्य गिरता है , अर्थात कीमतें बढ़ती हैं।</a:t>
            </a:r>
          </a:p>
        </p:txBody>
      </p:sp>
    </p:spTree>
    <p:extLst>
      <p:ext uri="{BB962C8B-B14F-4D97-AF65-F5344CB8AC3E}">
        <p14:creationId xmlns:p14="http://schemas.microsoft.com/office/powerpoint/2010/main" val="3615608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36873-F0BE-E8A1-8141-F834F3ED7DF2}"/>
              </a:ext>
            </a:extLst>
          </p:cNvPr>
          <p:cNvSpPr>
            <a:spLocks noGrp="1"/>
          </p:cNvSpPr>
          <p:nvPr>
            <p:ph type="title"/>
          </p:nvPr>
        </p:nvSpPr>
        <p:spPr/>
        <p:txBody>
          <a:bodyPr/>
          <a:lstStyle/>
          <a:p>
            <a:pPr algn="ctr"/>
            <a:r>
              <a:rPr lang="en-IN" b="1">
                <a:solidFill>
                  <a:srgbClr val="C00000"/>
                </a:solidFill>
              </a:rPr>
              <a:t>मुद्रास्फीति के प्रकार </a:t>
            </a:r>
            <a:r>
              <a:rPr lang="en-IN" b="1">
                <a:solidFill>
                  <a:srgbClr val="00B050"/>
                </a:solidFill>
              </a:rPr>
              <a:t>(types of inflation)</a:t>
            </a:r>
            <a:endParaRPr lang="en-US" b="1">
              <a:solidFill>
                <a:srgbClr val="00B050"/>
              </a:solidFill>
            </a:endParaRPr>
          </a:p>
        </p:txBody>
      </p:sp>
      <p:sp>
        <p:nvSpPr>
          <p:cNvPr id="3" name="Content Placeholder 2">
            <a:extLst>
              <a:ext uri="{FF2B5EF4-FFF2-40B4-BE49-F238E27FC236}">
                <a16:creationId xmlns:a16="http://schemas.microsoft.com/office/drawing/2014/main" id="{8C47B331-2295-E8F0-9D61-ABBC3B9069E6}"/>
              </a:ext>
            </a:extLst>
          </p:cNvPr>
          <p:cNvSpPr>
            <a:spLocks noGrp="1"/>
          </p:cNvSpPr>
          <p:nvPr>
            <p:ph idx="1"/>
          </p:nvPr>
        </p:nvSpPr>
        <p:spPr/>
        <p:txBody>
          <a:bodyPr>
            <a:normAutofit fontScale="92500" lnSpcReduction="20000"/>
          </a:bodyPr>
          <a:lstStyle/>
          <a:p>
            <a:pPr marL="514350" indent="-514350">
              <a:buFont typeface="+mj-lt"/>
              <a:buAutoNum type="arabicPeriod"/>
            </a:pPr>
            <a:r>
              <a:rPr lang="en-IN" b="1">
                <a:solidFill>
                  <a:srgbClr val="0070C0"/>
                </a:solidFill>
              </a:rPr>
              <a:t>सामान्य मूल्य –मुद्रास्फीति</a:t>
            </a:r>
          </a:p>
          <a:p>
            <a:pPr marL="514350" indent="-514350">
              <a:buFont typeface="+mj-lt"/>
              <a:buAutoNum type="arabicPeriod"/>
            </a:pPr>
            <a:r>
              <a:rPr lang="en-IN" b="1">
                <a:solidFill>
                  <a:srgbClr val="0070C0"/>
                </a:solidFill>
              </a:rPr>
              <a:t>प्रतिबंधित मुद्रास्फीति</a:t>
            </a:r>
          </a:p>
          <a:p>
            <a:pPr marL="514350" indent="-514350">
              <a:buFont typeface="+mj-lt"/>
              <a:buAutoNum type="arabicPeriod"/>
            </a:pPr>
            <a:r>
              <a:rPr lang="en-IN" b="1">
                <a:solidFill>
                  <a:srgbClr val="0070C0"/>
                </a:solidFill>
              </a:rPr>
              <a:t>अति या अनियंत्रित मुद्रास्फीति</a:t>
            </a:r>
          </a:p>
          <a:p>
            <a:pPr marL="514350" indent="-514350">
              <a:buFont typeface="+mj-lt"/>
              <a:buAutoNum type="arabicPeriod"/>
            </a:pPr>
            <a:r>
              <a:rPr lang="en-IN" b="1">
                <a:solidFill>
                  <a:srgbClr val="0070C0"/>
                </a:solidFill>
              </a:rPr>
              <a:t>पूर्ण तथा अर्ध – स्फीति</a:t>
            </a:r>
          </a:p>
          <a:p>
            <a:pPr marL="514350" indent="-514350">
              <a:buFont typeface="+mj-lt"/>
              <a:buAutoNum type="arabicPeriod"/>
            </a:pPr>
            <a:r>
              <a:rPr lang="en-IN" b="1">
                <a:solidFill>
                  <a:srgbClr val="0070C0"/>
                </a:solidFill>
              </a:rPr>
              <a:t>कारणों के अनुसार मुद्रास्फीति</a:t>
            </a:r>
          </a:p>
          <a:p>
            <a:pPr marL="514350" indent="-514350">
              <a:buFont typeface="+mj-lt"/>
              <a:buAutoNum type="arabicPeriod"/>
            </a:pPr>
            <a:r>
              <a:rPr lang="en-IN" b="1">
                <a:solidFill>
                  <a:srgbClr val="0070C0"/>
                </a:solidFill>
              </a:rPr>
              <a:t>गति के अनुसार मुद्रास्फ़ीति</a:t>
            </a:r>
          </a:p>
          <a:p>
            <a:pPr marL="514350" indent="-514350">
              <a:buFont typeface="+mj-lt"/>
              <a:buAutoNum type="arabicPeriod"/>
            </a:pPr>
            <a:r>
              <a:rPr lang="en-IN" b="1">
                <a:solidFill>
                  <a:srgbClr val="0070C0"/>
                </a:solidFill>
              </a:rPr>
              <a:t>समय के अनुसार मुद्रास्फीति</a:t>
            </a:r>
          </a:p>
          <a:p>
            <a:pPr marL="514350" indent="-514350">
              <a:buFont typeface="+mj-lt"/>
              <a:buAutoNum type="arabicPeriod"/>
            </a:pPr>
            <a:r>
              <a:rPr lang="en-IN" b="1">
                <a:solidFill>
                  <a:srgbClr val="0070C0"/>
                </a:solidFill>
              </a:rPr>
              <a:t>आकार के अनुसार स्फीति</a:t>
            </a:r>
          </a:p>
          <a:p>
            <a:pPr marL="514350" indent="-514350">
              <a:buFont typeface="+mj-lt"/>
              <a:buAutoNum type="arabicPeriod"/>
            </a:pPr>
            <a:r>
              <a:rPr lang="en-IN" b="1">
                <a:solidFill>
                  <a:srgbClr val="0070C0"/>
                </a:solidFill>
              </a:rPr>
              <a:t>नियंत्रण के अनुसार स्फीति</a:t>
            </a:r>
          </a:p>
          <a:p>
            <a:pPr marL="514350" indent="-514350">
              <a:buFont typeface="+mj-lt"/>
              <a:buAutoNum type="arabicPeriod"/>
            </a:pPr>
            <a:r>
              <a:rPr lang="en-IN" b="1">
                <a:solidFill>
                  <a:srgbClr val="0070C0"/>
                </a:solidFill>
              </a:rPr>
              <a:t>स्टेगफ्लेशन।</a:t>
            </a:r>
            <a:endParaRPr lang="en-US" b="1">
              <a:solidFill>
                <a:srgbClr val="0070C0"/>
              </a:solidFill>
            </a:endParaRPr>
          </a:p>
        </p:txBody>
      </p:sp>
    </p:spTree>
    <p:extLst>
      <p:ext uri="{BB962C8B-B14F-4D97-AF65-F5344CB8AC3E}">
        <p14:creationId xmlns:p14="http://schemas.microsoft.com/office/powerpoint/2010/main" val="1695116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DACDA-B7C5-17C2-F6DE-E345125AA644}"/>
              </a:ext>
            </a:extLst>
          </p:cNvPr>
          <p:cNvSpPr>
            <a:spLocks noGrp="1"/>
          </p:cNvSpPr>
          <p:nvPr>
            <p:ph type="title"/>
          </p:nvPr>
        </p:nvSpPr>
        <p:spPr/>
        <p:txBody>
          <a:bodyPr/>
          <a:lstStyle/>
          <a:p>
            <a:pPr algn="ctr"/>
            <a:r>
              <a:rPr lang="en-IN" b="1">
                <a:solidFill>
                  <a:srgbClr val="C00000"/>
                </a:solidFill>
              </a:rPr>
              <a:t>मुद्रास्फीति के कारण</a:t>
            </a:r>
            <a:r>
              <a:rPr lang="en-IN" b="1">
                <a:solidFill>
                  <a:srgbClr val="00B050"/>
                </a:solidFill>
              </a:rPr>
              <a:t> (Causes of inflation)</a:t>
            </a:r>
            <a:endParaRPr lang="en-US" b="1">
              <a:solidFill>
                <a:srgbClr val="00B050"/>
              </a:solidFill>
            </a:endParaRPr>
          </a:p>
        </p:txBody>
      </p:sp>
      <p:sp>
        <p:nvSpPr>
          <p:cNvPr id="3" name="Content Placeholder 2">
            <a:extLst>
              <a:ext uri="{FF2B5EF4-FFF2-40B4-BE49-F238E27FC236}">
                <a16:creationId xmlns:a16="http://schemas.microsoft.com/office/drawing/2014/main" id="{93234305-385B-9C76-58BE-7F8509D2DB40}"/>
              </a:ext>
            </a:extLst>
          </p:cNvPr>
          <p:cNvSpPr>
            <a:spLocks noGrp="1"/>
          </p:cNvSpPr>
          <p:nvPr>
            <p:ph idx="1"/>
          </p:nvPr>
        </p:nvSpPr>
        <p:spPr/>
        <p:txBody>
          <a:bodyPr/>
          <a:lstStyle/>
          <a:p>
            <a:pPr marL="514350" indent="-514350">
              <a:buFont typeface="+mj-lt"/>
              <a:buAutoNum type="arabicPeriod"/>
            </a:pPr>
            <a:r>
              <a:rPr lang="en-IN" b="1">
                <a:solidFill>
                  <a:srgbClr val="0070C0"/>
                </a:solidFill>
              </a:rPr>
              <a:t>विकास जनित दबाव</a:t>
            </a:r>
          </a:p>
          <a:p>
            <a:pPr marL="514350" indent="-514350">
              <a:buFont typeface="+mj-lt"/>
              <a:buAutoNum type="arabicPeriod"/>
            </a:pPr>
            <a:r>
              <a:rPr lang="en-IN" b="1">
                <a:solidFill>
                  <a:srgbClr val="0070C0"/>
                </a:solidFill>
              </a:rPr>
              <a:t>सरकार की कर नीति</a:t>
            </a:r>
          </a:p>
          <a:p>
            <a:pPr marL="514350" indent="-514350">
              <a:buFont typeface="+mj-lt"/>
              <a:buAutoNum type="arabicPeriod"/>
            </a:pPr>
            <a:r>
              <a:rPr lang="en-IN" b="1">
                <a:solidFill>
                  <a:srgbClr val="0070C0"/>
                </a:solidFill>
              </a:rPr>
              <a:t>उद्योग नीति</a:t>
            </a:r>
          </a:p>
          <a:p>
            <a:pPr marL="514350" indent="-514350">
              <a:buFont typeface="+mj-lt"/>
              <a:buAutoNum type="arabicPeriod"/>
            </a:pPr>
            <a:r>
              <a:rPr lang="en-IN" b="1">
                <a:solidFill>
                  <a:srgbClr val="0070C0"/>
                </a:solidFill>
              </a:rPr>
              <a:t>व्यापार नीति</a:t>
            </a:r>
          </a:p>
          <a:p>
            <a:pPr marL="514350" indent="-514350">
              <a:buFont typeface="+mj-lt"/>
              <a:buAutoNum type="arabicPeriod"/>
            </a:pPr>
            <a:r>
              <a:rPr lang="en-IN" b="1">
                <a:solidFill>
                  <a:srgbClr val="0070C0"/>
                </a:solidFill>
              </a:rPr>
              <a:t>प्रशासन में शिथिलता</a:t>
            </a:r>
          </a:p>
          <a:p>
            <a:pPr marL="514350" indent="-514350">
              <a:buFont typeface="+mj-lt"/>
              <a:buAutoNum type="arabicPeriod"/>
            </a:pPr>
            <a:r>
              <a:rPr lang="en-IN" b="1">
                <a:solidFill>
                  <a:srgbClr val="0070C0"/>
                </a:solidFill>
              </a:rPr>
              <a:t>हिनार्थ प्रबंधन</a:t>
            </a:r>
          </a:p>
          <a:p>
            <a:pPr marL="514350" indent="-514350">
              <a:buFont typeface="+mj-lt"/>
              <a:buAutoNum type="arabicPeriod"/>
            </a:pPr>
            <a:r>
              <a:rPr lang="en-IN" b="1">
                <a:solidFill>
                  <a:srgbClr val="0070C0"/>
                </a:solidFill>
              </a:rPr>
              <a:t>युद्ध जनित आर्थिक दबाव</a:t>
            </a:r>
            <a:endParaRPr lang="en-US" b="1">
              <a:solidFill>
                <a:srgbClr val="0070C0"/>
              </a:solidFill>
            </a:endParaRPr>
          </a:p>
        </p:txBody>
      </p:sp>
    </p:spTree>
    <p:extLst>
      <p:ext uri="{BB962C8B-B14F-4D97-AF65-F5344CB8AC3E}">
        <p14:creationId xmlns:p14="http://schemas.microsoft.com/office/powerpoint/2010/main" val="18976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1703-6903-2EF9-EB64-006A1EA98AA5}"/>
              </a:ext>
            </a:extLst>
          </p:cNvPr>
          <p:cNvSpPr>
            <a:spLocks noGrp="1"/>
          </p:cNvSpPr>
          <p:nvPr>
            <p:ph type="title"/>
          </p:nvPr>
        </p:nvSpPr>
        <p:spPr/>
        <p:txBody>
          <a:bodyPr/>
          <a:lstStyle/>
          <a:p>
            <a:pPr algn="ctr"/>
            <a:r>
              <a:rPr lang="en-IN" b="1">
                <a:solidFill>
                  <a:srgbClr val="C00000"/>
                </a:solidFill>
              </a:rPr>
              <a:t>स्फिति अंतराल की अवधारणा</a:t>
            </a:r>
            <a:r>
              <a:rPr lang="en-IN" b="1">
                <a:solidFill>
                  <a:srgbClr val="00B050"/>
                </a:solidFill>
              </a:rPr>
              <a:t> (Concept of inflationary –Gap)</a:t>
            </a:r>
            <a:endParaRPr lang="en-US" b="1">
              <a:solidFill>
                <a:srgbClr val="00B050"/>
              </a:solidFill>
            </a:endParaRPr>
          </a:p>
        </p:txBody>
      </p:sp>
      <p:sp>
        <p:nvSpPr>
          <p:cNvPr id="3" name="Content Placeholder 2">
            <a:extLst>
              <a:ext uri="{FF2B5EF4-FFF2-40B4-BE49-F238E27FC236}">
                <a16:creationId xmlns:a16="http://schemas.microsoft.com/office/drawing/2014/main" id="{EC1630FB-20EB-475A-83F4-CCC633E50D72}"/>
              </a:ext>
            </a:extLst>
          </p:cNvPr>
          <p:cNvSpPr>
            <a:spLocks noGrp="1"/>
          </p:cNvSpPr>
          <p:nvPr>
            <p:ph idx="1"/>
          </p:nvPr>
        </p:nvSpPr>
        <p:spPr/>
        <p:txBody>
          <a:bodyPr/>
          <a:lstStyle/>
          <a:p>
            <a:pPr marL="0" indent="0">
              <a:buNone/>
            </a:pPr>
            <a:r>
              <a:rPr lang="en-IN" b="1">
                <a:solidFill>
                  <a:srgbClr val="0070C0"/>
                </a:solidFill>
              </a:rPr>
              <a:t>मुद्रास्फीति की व्याख्या में लार्ड कीन्स ने स्फीतिक अंतराल के धारणा का प्रतिपादन  1940 में प्रकाशित अपनी पुस्तक में किया था। स्फीति अंतराल की धारणा उस स्थिति का निरूपण करती है जिसमें मुद्रास्फीति के पूर्व की कीमतों पर आय का वह भाग जिसे व्यय करने की संभावना होती है, उपलब्ध उत्पादन अथवा पूर्ति की मात्रा के मौद्रिक मूल्य से अधिक होता है। दूसरे शब्दों में स्फीति अंतराल समाज के संभावित प्रभावपूर्ण मांग तथा स्थिर कीमतों पर उपलब्ध है उत्पादन की मात्रा के मध्य अंतर को व्यक्त करता है।</a:t>
            </a:r>
            <a:endParaRPr lang="en-US" b="1">
              <a:solidFill>
                <a:srgbClr val="0070C0"/>
              </a:solidFill>
            </a:endParaRPr>
          </a:p>
        </p:txBody>
      </p:sp>
    </p:spTree>
    <p:extLst>
      <p:ext uri="{BB962C8B-B14F-4D97-AF65-F5344CB8AC3E}">
        <p14:creationId xmlns:p14="http://schemas.microsoft.com/office/powerpoint/2010/main" val="1420087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B116-27CF-0A7F-0D49-21348C339B2F}"/>
              </a:ext>
            </a:extLst>
          </p:cNvPr>
          <p:cNvSpPr>
            <a:spLocks noGrp="1"/>
          </p:cNvSpPr>
          <p:nvPr>
            <p:ph type="title"/>
          </p:nvPr>
        </p:nvSpPr>
        <p:spPr/>
        <p:txBody>
          <a:bodyPr/>
          <a:lstStyle/>
          <a:p>
            <a:pPr algn="ctr"/>
            <a:r>
              <a:rPr lang="en-IN">
                <a:solidFill>
                  <a:srgbClr val="C00000"/>
                </a:solidFill>
              </a:rPr>
              <a:t> </a:t>
            </a:r>
            <a:r>
              <a:rPr lang="en-IN" b="1">
                <a:solidFill>
                  <a:srgbClr val="C00000"/>
                </a:solidFill>
              </a:rPr>
              <a:t>अपस्फीति अंतराल , लागत- प्रेरित स्फीति</a:t>
            </a:r>
            <a:br>
              <a:rPr lang="en-IN" b="1">
                <a:solidFill>
                  <a:srgbClr val="C00000"/>
                </a:solidFill>
              </a:rPr>
            </a:br>
            <a:r>
              <a:rPr lang="en-IN" b="1">
                <a:solidFill>
                  <a:srgbClr val="00B050"/>
                </a:solidFill>
              </a:rPr>
              <a:t>(Deflationary-Gap ,Cost- push inflation)</a:t>
            </a:r>
            <a:endParaRPr lang="en-US" b="1">
              <a:solidFill>
                <a:srgbClr val="00B050"/>
              </a:solidFill>
            </a:endParaRPr>
          </a:p>
        </p:txBody>
      </p:sp>
      <p:sp>
        <p:nvSpPr>
          <p:cNvPr id="3" name="Content Placeholder 2">
            <a:extLst>
              <a:ext uri="{FF2B5EF4-FFF2-40B4-BE49-F238E27FC236}">
                <a16:creationId xmlns:a16="http://schemas.microsoft.com/office/drawing/2014/main" id="{22E80848-256D-6F69-E6AC-889ABD043D18}"/>
              </a:ext>
            </a:extLst>
          </p:cNvPr>
          <p:cNvSpPr>
            <a:spLocks noGrp="1"/>
          </p:cNvSpPr>
          <p:nvPr>
            <p:ph idx="1"/>
          </p:nvPr>
        </p:nvSpPr>
        <p:spPr/>
        <p:txBody>
          <a:bodyPr/>
          <a:lstStyle/>
          <a:p>
            <a:pPr marL="0" indent="0">
              <a:buNone/>
            </a:pPr>
            <a:r>
              <a:rPr lang="en-IN" b="1">
                <a:solidFill>
                  <a:srgbClr val="C00000"/>
                </a:solidFill>
              </a:rPr>
              <a:t>अपस्फीति अंतराल-</a:t>
            </a:r>
            <a:r>
              <a:rPr lang="en-IN" b="1">
                <a:solidFill>
                  <a:srgbClr val="0070C0"/>
                </a:solidFill>
              </a:rPr>
              <a:t>जब किसी अवस्था में पूर्ण  रोजगार बनाए रखने के लिए जितने व्यय की आवश्यकता होती है यदि उस मात्रा से कम व्यय किया जाता है तो दोनों  के अंतर को अपस्फीति – अंतराल कहा जाता है</a:t>
            </a:r>
          </a:p>
          <a:p>
            <a:pPr marL="0" indent="0">
              <a:buNone/>
            </a:pPr>
            <a:r>
              <a:rPr lang="en-IN" b="1">
                <a:solidFill>
                  <a:srgbClr val="C00000"/>
                </a:solidFill>
              </a:rPr>
              <a:t>लागत प्रेरित स्फीति – </a:t>
            </a:r>
            <a:r>
              <a:rPr lang="en-IN" b="1">
                <a:solidFill>
                  <a:srgbClr val="00B050"/>
                </a:solidFill>
              </a:rPr>
              <a:t>मिल्टन फ्रीडमैन</a:t>
            </a:r>
            <a:r>
              <a:rPr lang="en-IN" b="1">
                <a:solidFill>
                  <a:srgbClr val="0070C0"/>
                </a:solidFill>
              </a:rPr>
              <a:t> के अनुसार,“मुद्रास्फीति सदैव तथा सभी जगह एकमात्र घटना है।”</a:t>
            </a:r>
          </a:p>
          <a:p>
            <a:pPr marL="0" indent="0">
              <a:buNone/>
            </a:pPr>
            <a:endParaRPr lang="en-IN" b="1">
              <a:solidFill>
                <a:srgbClr val="0070C0"/>
              </a:solidFill>
            </a:endParaRPr>
          </a:p>
        </p:txBody>
      </p:sp>
    </p:spTree>
    <p:extLst>
      <p:ext uri="{BB962C8B-B14F-4D97-AF65-F5344CB8AC3E}">
        <p14:creationId xmlns:p14="http://schemas.microsoft.com/office/powerpoint/2010/main" val="1974981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3D1B9-E678-EA8C-DCDB-EE607C823A2E}"/>
              </a:ext>
            </a:extLst>
          </p:cNvPr>
          <p:cNvSpPr>
            <a:spLocks noGrp="1"/>
          </p:cNvSpPr>
          <p:nvPr>
            <p:ph type="title"/>
          </p:nvPr>
        </p:nvSpPr>
        <p:spPr/>
        <p:txBody>
          <a:bodyPr/>
          <a:lstStyle/>
          <a:p>
            <a:r>
              <a:rPr lang="en-IN" b="1">
                <a:solidFill>
                  <a:srgbClr val="C00000"/>
                </a:solidFill>
              </a:rPr>
              <a:t>मुद्रास्फीति और बेरोजगारी</a:t>
            </a:r>
            <a:endParaRPr lang="en-US" b="1">
              <a:solidFill>
                <a:srgbClr val="C00000"/>
              </a:solidFill>
            </a:endParaRPr>
          </a:p>
        </p:txBody>
      </p:sp>
      <p:sp>
        <p:nvSpPr>
          <p:cNvPr id="3" name="Content Placeholder 2">
            <a:extLst>
              <a:ext uri="{FF2B5EF4-FFF2-40B4-BE49-F238E27FC236}">
                <a16:creationId xmlns:a16="http://schemas.microsoft.com/office/drawing/2014/main" id="{9951695F-3222-DD3C-64FE-9FAB65442D46}"/>
              </a:ext>
            </a:extLst>
          </p:cNvPr>
          <p:cNvSpPr>
            <a:spLocks noGrp="1"/>
          </p:cNvSpPr>
          <p:nvPr>
            <p:ph idx="1"/>
          </p:nvPr>
        </p:nvSpPr>
        <p:spPr/>
        <p:txBody>
          <a:bodyPr/>
          <a:lstStyle/>
          <a:p>
            <a:pPr marL="0" indent="0">
              <a:buNone/>
            </a:pPr>
            <a:r>
              <a:rPr lang="en-IN" b="1">
                <a:solidFill>
                  <a:srgbClr val="0070C0"/>
                </a:solidFill>
              </a:rPr>
              <a:t>बेरोजगारी में कमी होने पर मौद्रिक मजदूरी की दर में तेजी से वृद्धि होती है और बेरोजगारी अधिक होने से मौद्रिक मजदूरी गिरती है तथा मजदूरी की दर उस समय अपरिवर्तित रहती है जब बेरोजगारी की दर 5.5 प्रतिशत होती है। फिलिप्स ने यह बताया कि बेरोजगारी कि दर तथा मौद्रिक मजदूरी में वृद्धि के दर के मध्य विपरीत संबंध होता है इन दोनों के बीच संबंध समरूप नहीं होता है।</a:t>
            </a:r>
          </a:p>
          <a:p>
            <a:pPr marL="0" indent="0">
              <a:buNone/>
            </a:pPr>
            <a:r>
              <a:rPr lang="en-IN" b="1">
                <a:solidFill>
                  <a:srgbClr val="0070C0"/>
                </a:solidFill>
              </a:rPr>
              <a:t>मूल रूप में फिलिप्स वक्र द्वारा केवल बेरोजगारी तथा मौद्रिक मजदूरी के मध्य संबंध व्यक्त किया गया था, परंतु बाद में इसका प्रयोग बेरोजगारी तथा कीमतों में वृद्धि का संबंध प्रदर्शित करने के लिए भी किया जाने लगा है।</a:t>
            </a:r>
            <a:endParaRPr lang="en-US" b="1">
              <a:solidFill>
                <a:srgbClr val="0070C0"/>
              </a:solidFill>
            </a:endParaRPr>
          </a:p>
        </p:txBody>
      </p:sp>
    </p:spTree>
    <p:extLst>
      <p:ext uri="{BB962C8B-B14F-4D97-AF65-F5344CB8AC3E}">
        <p14:creationId xmlns:p14="http://schemas.microsoft.com/office/powerpoint/2010/main" val="489827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0203-FDAF-62EC-D168-6439B8B6605A}"/>
              </a:ext>
            </a:extLst>
          </p:cNvPr>
          <p:cNvSpPr>
            <a:spLocks noGrp="1"/>
          </p:cNvSpPr>
          <p:nvPr>
            <p:ph type="title"/>
          </p:nvPr>
        </p:nvSpPr>
        <p:spPr/>
        <p:txBody>
          <a:bodyPr/>
          <a:lstStyle/>
          <a:p>
            <a:pPr algn="ctr"/>
            <a:r>
              <a:rPr lang="en-IN" b="1">
                <a:solidFill>
                  <a:srgbClr val="C00000"/>
                </a:solidFill>
              </a:rPr>
              <a:t>फिलिप्स वक्र</a:t>
            </a:r>
            <a:r>
              <a:rPr lang="en-IN" b="1">
                <a:solidFill>
                  <a:srgbClr val="00B050"/>
                </a:solidFill>
              </a:rPr>
              <a:t> (The Philips curve)</a:t>
            </a:r>
            <a:endParaRPr lang="en-US" b="1">
              <a:solidFill>
                <a:srgbClr val="00B050"/>
              </a:solidFill>
            </a:endParaRPr>
          </a:p>
        </p:txBody>
      </p:sp>
      <p:sp>
        <p:nvSpPr>
          <p:cNvPr id="3" name="Content Placeholder 2">
            <a:extLst>
              <a:ext uri="{FF2B5EF4-FFF2-40B4-BE49-F238E27FC236}">
                <a16:creationId xmlns:a16="http://schemas.microsoft.com/office/drawing/2014/main" id="{3D28F341-23DD-DF0E-538A-0B24E9AF1403}"/>
              </a:ext>
            </a:extLst>
          </p:cNvPr>
          <p:cNvSpPr>
            <a:spLocks noGrp="1"/>
          </p:cNvSpPr>
          <p:nvPr>
            <p:ph idx="1"/>
          </p:nvPr>
        </p:nvSpPr>
        <p:spPr/>
        <p:txBody>
          <a:bodyPr/>
          <a:lstStyle/>
          <a:p>
            <a:pPr marL="0" indent="0">
              <a:buNone/>
            </a:pPr>
            <a:r>
              <a:rPr lang="en-IN" b="1">
                <a:solidFill>
                  <a:srgbClr val="0070C0"/>
                </a:solidFill>
              </a:rPr>
              <a:t>फिलिप्स ने मजदूरी दर में परिवर्तन तथा बेरोजगारी दर में परिवर्तन के संबंध को एक वक्र द्वारा दिखाया है। फिलिप्स ने यह निष्कर्ष निकाला की बेरोजगारी के निम्न स्तर पर मजदूरी दर में वृद्धि अधिक होती है जबकि बेरोजगारी के ऊंचे स्तरों पर मजदूरी या मुद्रास्फीति दर में प्रतीक कम होती है इस विश्लेषण का सबसे महत्वपूर्ण योगदान इस तथ्य को प्रदर्शित करने में है, की रोजगार में कितनी कटौती मुद्रा स्थिति को रोकने के लिए आवश्यक होती है।</a:t>
            </a:r>
          </a:p>
          <a:p>
            <a:pPr marL="0" indent="0">
              <a:buNone/>
            </a:pPr>
            <a:r>
              <a:rPr lang="en-IN" b="1">
                <a:solidFill>
                  <a:srgbClr val="0070C0"/>
                </a:solidFill>
              </a:rPr>
              <a:t>बेरोजगारी दर के क्रमश बढ़ते रहने पर श्रमिकों अथवा श्रम संघों की नियोजकों  से मजदूरी बढ़ाने की मांग या सौदेबाजी क्रमशः घटती जाती है।</a:t>
            </a:r>
            <a:endParaRPr lang="en-US" b="1">
              <a:solidFill>
                <a:srgbClr val="0070C0"/>
              </a:solidFill>
            </a:endParaRPr>
          </a:p>
        </p:txBody>
      </p:sp>
    </p:spTree>
    <p:extLst>
      <p:ext uri="{BB962C8B-B14F-4D97-AF65-F5344CB8AC3E}">
        <p14:creationId xmlns:p14="http://schemas.microsoft.com/office/powerpoint/2010/main" val="1395129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1C84-DBE5-8C94-80ED-F793BDDA8F05}"/>
              </a:ext>
            </a:extLst>
          </p:cNvPr>
          <p:cNvSpPr>
            <a:spLocks noGrp="1"/>
          </p:cNvSpPr>
          <p:nvPr>
            <p:ph type="title"/>
          </p:nvPr>
        </p:nvSpPr>
        <p:spPr/>
        <p:txBody>
          <a:bodyPr/>
          <a:lstStyle/>
          <a:p>
            <a:pPr algn="ctr"/>
            <a:r>
              <a:rPr lang="en-IN" b="1">
                <a:solidFill>
                  <a:srgbClr val="C00000"/>
                </a:solidFill>
              </a:rPr>
              <a:t>नीतियों के निर्माण में फिलिप्स वक्र की उपयोगिता</a:t>
            </a:r>
            <a:br>
              <a:rPr lang="en-IN" b="1">
                <a:solidFill>
                  <a:srgbClr val="C00000"/>
                </a:solidFill>
              </a:rPr>
            </a:br>
            <a:r>
              <a:rPr lang="en-IN" b="1">
                <a:solidFill>
                  <a:srgbClr val="C00000"/>
                </a:solidFill>
              </a:rPr>
              <a:t>(Policy implications utility of the Philips curve)</a:t>
            </a:r>
            <a:endParaRPr lang="en-US" b="1">
              <a:solidFill>
                <a:srgbClr val="C00000"/>
              </a:solidFill>
            </a:endParaRPr>
          </a:p>
        </p:txBody>
      </p:sp>
      <p:sp>
        <p:nvSpPr>
          <p:cNvPr id="3" name="Content Placeholder 2">
            <a:extLst>
              <a:ext uri="{FF2B5EF4-FFF2-40B4-BE49-F238E27FC236}">
                <a16:creationId xmlns:a16="http://schemas.microsoft.com/office/drawing/2014/main" id="{A801EAF1-C7AF-B22C-22E9-2D47426FE5C8}"/>
              </a:ext>
            </a:extLst>
          </p:cNvPr>
          <p:cNvSpPr>
            <a:spLocks noGrp="1"/>
          </p:cNvSpPr>
          <p:nvPr>
            <p:ph idx="1"/>
          </p:nvPr>
        </p:nvSpPr>
        <p:spPr/>
        <p:txBody>
          <a:bodyPr/>
          <a:lstStyle/>
          <a:p>
            <a:pPr marL="0" indent="0">
              <a:buNone/>
            </a:pPr>
            <a:r>
              <a:rPr lang="en-IN" b="1">
                <a:solidFill>
                  <a:srgbClr val="0070C0"/>
                </a:solidFill>
              </a:rPr>
              <a:t>आर्थिक नीतियों के निर्माण में फिलिप्स वक्र  की महत्वपूर्ण उपयोगिता है।</a:t>
            </a:r>
          </a:p>
          <a:p>
            <a:pPr marL="0" indent="0">
              <a:buNone/>
            </a:pPr>
            <a:r>
              <a:rPr lang="en-IN" b="1">
                <a:solidFill>
                  <a:srgbClr val="C00000"/>
                </a:solidFill>
              </a:rPr>
              <a:t>प्रोफेसर फ्रीडमैन </a:t>
            </a:r>
            <a:r>
              <a:rPr lang="en-IN" b="1">
                <a:solidFill>
                  <a:srgbClr val="0070C0"/>
                </a:solidFill>
              </a:rPr>
              <a:t>ने </a:t>
            </a:r>
            <a:r>
              <a:rPr lang="en-IN" b="1">
                <a:solidFill>
                  <a:srgbClr val="00B050"/>
                </a:solidFill>
              </a:rPr>
              <a:t>फिलिप्स</a:t>
            </a:r>
            <a:r>
              <a:rPr lang="en-IN" b="1">
                <a:solidFill>
                  <a:srgbClr val="0070C0"/>
                </a:solidFill>
              </a:rPr>
              <a:t> वक्र की उपयोगिता को नीतियों के निर्माण में अल्पकाल के लिए ही स्वीकार किया है। जबकि प्रोफेसर जॉनसन इसे दीर्घकाल मैं भी उपयोगी मानते हैं।</a:t>
            </a:r>
          </a:p>
          <a:p>
            <a:pPr marL="0" indent="0">
              <a:buNone/>
            </a:pPr>
            <a:r>
              <a:rPr lang="en-IN" b="1">
                <a:solidFill>
                  <a:srgbClr val="C00000"/>
                </a:solidFill>
              </a:rPr>
              <a:t>प्रोफेसर जॉनसन </a:t>
            </a:r>
            <a:r>
              <a:rPr lang="en-IN" b="1">
                <a:solidFill>
                  <a:srgbClr val="0070C0"/>
                </a:solidFill>
              </a:rPr>
              <a:t>के अनुसार, </a:t>
            </a:r>
            <a:r>
              <a:rPr lang="en-IN" b="1">
                <a:solidFill>
                  <a:srgbClr val="00B050"/>
                </a:solidFill>
              </a:rPr>
              <a:t>“फिलिप्स</a:t>
            </a:r>
            <a:r>
              <a:rPr lang="en-IN" b="1">
                <a:solidFill>
                  <a:srgbClr val="0070C0"/>
                </a:solidFill>
              </a:rPr>
              <a:t> के दृष्टिकोण का मुख्य योगदान यह है कि उन्होंने रोजगार तथा मुद्रास्फीति  के  अस्पष्ट एवं सैद्धांतिक विवेचन के स्थान पर, बेरोजगारी के प्रतिशत तथा, मुद्रास्फीति की दर के संबंध में एक तथ्यपरक एवं आनुभाविक  एक विवेचन प्रस्तुत किया।”</a:t>
            </a:r>
            <a:endParaRPr lang="en-US" b="1">
              <a:solidFill>
                <a:srgbClr val="0070C0"/>
              </a:solidFill>
            </a:endParaRPr>
          </a:p>
        </p:txBody>
      </p:sp>
    </p:spTree>
    <p:extLst>
      <p:ext uri="{BB962C8B-B14F-4D97-AF65-F5344CB8AC3E}">
        <p14:creationId xmlns:p14="http://schemas.microsoft.com/office/powerpoint/2010/main" val="2639967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19518-7507-7D04-5CBE-43E3CB711EF1}"/>
              </a:ext>
            </a:extLst>
          </p:cNvPr>
          <p:cNvSpPr>
            <a:spLocks noGrp="1"/>
          </p:cNvSpPr>
          <p:nvPr>
            <p:ph type="title"/>
          </p:nvPr>
        </p:nvSpPr>
        <p:spPr/>
        <p:txBody>
          <a:bodyPr/>
          <a:lstStyle/>
          <a:p>
            <a:pPr algn="ctr"/>
            <a:r>
              <a:rPr lang="en-IN" b="1">
                <a:solidFill>
                  <a:srgbClr val="C00000"/>
                </a:solidFill>
              </a:rPr>
              <a:t>मुद्रास्फीति के प्रभाव </a:t>
            </a:r>
            <a:r>
              <a:rPr lang="en-IN" b="1">
                <a:solidFill>
                  <a:srgbClr val="00B050"/>
                </a:solidFill>
              </a:rPr>
              <a:t>(Effects of inflation)</a:t>
            </a:r>
            <a:endParaRPr lang="en-US" b="1">
              <a:solidFill>
                <a:srgbClr val="00B050"/>
              </a:solidFill>
            </a:endParaRPr>
          </a:p>
        </p:txBody>
      </p:sp>
      <p:sp>
        <p:nvSpPr>
          <p:cNvPr id="3" name="Content Placeholder 2">
            <a:extLst>
              <a:ext uri="{FF2B5EF4-FFF2-40B4-BE49-F238E27FC236}">
                <a16:creationId xmlns:a16="http://schemas.microsoft.com/office/drawing/2014/main" id="{C8CD3B69-D957-0EB2-E169-70CD9F91D337}"/>
              </a:ext>
            </a:extLst>
          </p:cNvPr>
          <p:cNvSpPr>
            <a:spLocks noGrp="1"/>
          </p:cNvSpPr>
          <p:nvPr>
            <p:ph idx="1"/>
          </p:nvPr>
        </p:nvSpPr>
        <p:spPr/>
        <p:txBody>
          <a:bodyPr/>
          <a:lstStyle/>
          <a:p>
            <a:pPr marL="514350" indent="-514350">
              <a:buFont typeface="+mj-lt"/>
              <a:buAutoNum type="arabicPeriod"/>
            </a:pPr>
            <a:r>
              <a:rPr lang="en-IN" b="1">
                <a:solidFill>
                  <a:srgbClr val="0070C0"/>
                </a:solidFill>
              </a:rPr>
              <a:t>आय वितरण में परिवर्तन</a:t>
            </a:r>
          </a:p>
          <a:p>
            <a:pPr marL="514350" indent="-514350">
              <a:buFont typeface="+mj-lt"/>
              <a:buAutoNum type="arabicPeriod"/>
            </a:pPr>
            <a:r>
              <a:rPr lang="en-IN" b="1">
                <a:solidFill>
                  <a:srgbClr val="0070C0"/>
                </a:solidFill>
              </a:rPr>
              <a:t>उत्पादन साधनों का प्रयोग</a:t>
            </a:r>
          </a:p>
          <a:p>
            <a:pPr marL="514350" indent="-514350">
              <a:buFont typeface="+mj-lt"/>
              <a:buAutoNum type="arabicPeriod"/>
            </a:pPr>
            <a:r>
              <a:rPr lang="en-IN" b="1">
                <a:solidFill>
                  <a:srgbClr val="0070C0"/>
                </a:solidFill>
              </a:rPr>
              <a:t>ऋण दाता तथा ऋणी</a:t>
            </a:r>
          </a:p>
          <a:p>
            <a:pPr marL="514350" indent="-514350">
              <a:buFont typeface="+mj-lt"/>
              <a:buAutoNum type="arabicPeriod"/>
            </a:pPr>
            <a:r>
              <a:rPr lang="en-IN" b="1">
                <a:solidFill>
                  <a:srgbClr val="0070C0"/>
                </a:solidFill>
              </a:rPr>
              <a:t>बचत विनियोग तथा आर्थिक संवृद्धि </a:t>
            </a:r>
          </a:p>
          <a:p>
            <a:pPr marL="514350" indent="-514350">
              <a:buFont typeface="+mj-lt"/>
              <a:buAutoNum type="arabicPeriod"/>
            </a:pPr>
            <a:r>
              <a:rPr lang="en-IN" b="1">
                <a:solidFill>
                  <a:srgbClr val="0070C0"/>
                </a:solidFill>
              </a:rPr>
              <a:t>अंतर्राष्ट्रीय भुगतान संतुलन पर प्रभाव</a:t>
            </a:r>
          </a:p>
          <a:p>
            <a:pPr marL="514350" indent="-514350">
              <a:buFont typeface="+mj-lt"/>
              <a:buAutoNum type="arabicPeriod"/>
            </a:pPr>
            <a:r>
              <a:rPr lang="en-IN" b="1">
                <a:solidFill>
                  <a:srgbClr val="0070C0"/>
                </a:solidFill>
              </a:rPr>
              <a:t>स्फितिकारी प्रवृत्ति</a:t>
            </a:r>
          </a:p>
          <a:p>
            <a:pPr marL="0" indent="0">
              <a:buNone/>
            </a:pPr>
            <a:endParaRPr lang="en-US" b="1">
              <a:solidFill>
                <a:srgbClr val="0070C0"/>
              </a:solidFill>
            </a:endParaRPr>
          </a:p>
        </p:txBody>
      </p:sp>
    </p:spTree>
    <p:extLst>
      <p:ext uri="{BB962C8B-B14F-4D97-AF65-F5344CB8AC3E}">
        <p14:creationId xmlns:p14="http://schemas.microsoft.com/office/powerpoint/2010/main" val="184834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DF70-2D0C-C2D9-BD63-3BAD5A968426}"/>
              </a:ext>
            </a:extLst>
          </p:cNvPr>
          <p:cNvSpPr>
            <a:spLocks noGrp="1"/>
          </p:cNvSpPr>
          <p:nvPr>
            <p:ph type="title"/>
          </p:nvPr>
        </p:nvSpPr>
        <p:spPr/>
        <p:txBody>
          <a:bodyPr/>
          <a:lstStyle/>
          <a:p>
            <a:pPr algn="ctr"/>
            <a:r>
              <a:rPr lang="en-IN" b="1">
                <a:solidFill>
                  <a:srgbClr val="C00000"/>
                </a:solidFill>
              </a:rPr>
              <a:t>मुद्रास्फीति का नियंत्रण</a:t>
            </a:r>
            <a:r>
              <a:rPr lang="en-IN" b="1"/>
              <a:t> </a:t>
            </a:r>
            <a:r>
              <a:rPr lang="en-IN" b="1">
                <a:solidFill>
                  <a:srgbClr val="00B050"/>
                </a:solidFill>
              </a:rPr>
              <a:t>(Control of inflation)</a:t>
            </a:r>
            <a:endParaRPr lang="en-US" b="1">
              <a:solidFill>
                <a:srgbClr val="00B050"/>
              </a:solidFill>
            </a:endParaRPr>
          </a:p>
        </p:txBody>
      </p:sp>
      <p:sp>
        <p:nvSpPr>
          <p:cNvPr id="3" name="Content Placeholder 2">
            <a:extLst>
              <a:ext uri="{FF2B5EF4-FFF2-40B4-BE49-F238E27FC236}">
                <a16:creationId xmlns:a16="http://schemas.microsoft.com/office/drawing/2014/main" id="{AC6D8DEA-09E9-545A-9E1E-37782564F1C1}"/>
              </a:ext>
            </a:extLst>
          </p:cNvPr>
          <p:cNvSpPr>
            <a:spLocks noGrp="1"/>
          </p:cNvSpPr>
          <p:nvPr>
            <p:ph idx="1"/>
          </p:nvPr>
        </p:nvSpPr>
        <p:spPr/>
        <p:txBody>
          <a:bodyPr>
            <a:normAutofit lnSpcReduction="10000"/>
          </a:bodyPr>
          <a:lstStyle/>
          <a:p>
            <a:pPr marL="0" indent="0">
              <a:buNone/>
            </a:pPr>
            <a:r>
              <a:rPr lang="en-IN" b="1">
                <a:solidFill>
                  <a:srgbClr val="0070C0"/>
                </a:solidFill>
              </a:rPr>
              <a:t>अर्थव्यवस्था पर मुद्रास्फीति के दुष्परिणामों को रोकने के लिए आवश्यक है की सर्वप्रथम वृद्धि को रोका जाए। यदि मूल्य स्तर में सामान्य वृद्धि हो रही हो पर यदि उसका अर्थव्यवस्था पर कोई गंभीर प्रभाव ना पड़े तो मुद्रास्फीति की यह दशा हानिकारक नहीं होगी। मुद्रास्फीति को नियंत्रित करने वाले उपायों तथा नीतियों का प्रमुख उद्देश्य विशेषकर गंभीर मुद्रास्फीति की दशाओं को नियंत्रित करने से है।</a:t>
            </a:r>
          </a:p>
          <a:p>
            <a:pPr marL="0" indent="0">
              <a:buNone/>
            </a:pPr>
            <a:r>
              <a:rPr lang="en-IN" b="1">
                <a:solidFill>
                  <a:srgbClr val="0070C0"/>
                </a:solidFill>
              </a:rPr>
              <a:t>अतः इन नीतियों का उद्देश्य इन्हीं के नियंत्रण से होना चाहिए यह विभिन्न उपाय मुख्य रूप से मौद्रिक नीति राजकोषीय नीति एवं अन्य उपाय के रूप में होते हैं जो कि निम्नलिखित रूप मैं होते हैं जो कि निम्नलिखित रुप में होते हैं।</a:t>
            </a:r>
          </a:p>
          <a:p>
            <a:pPr marL="514350" indent="-514350">
              <a:buFont typeface="+mj-lt"/>
              <a:buAutoNum type="arabicPeriod"/>
            </a:pPr>
            <a:r>
              <a:rPr lang="en-IN" b="1">
                <a:solidFill>
                  <a:srgbClr val="0070C0"/>
                </a:solidFill>
              </a:rPr>
              <a:t>मौद्रिक नीति</a:t>
            </a:r>
          </a:p>
          <a:p>
            <a:pPr marL="514350" indent="-514350">
              <a:buFont typeface="+mj-lt"/>
              <a:buAutoNum type="arabicPeriod"/>
            </a:pPr>
            <a:r>
              <a:rPr lang="en-IN" b="1">
                <a:solidFill>
                  <a:srgbClr val="0070C0"/>
                </a:solidFill>
              </a:rPr>
              <a:t>राजकोषीय नीति</a:t>
            </a:r>
          </a:p>
        </p:txBody>
      </p:sp>
    </p:spTree>
    <p:extLst>
      <p:ext uri="{BB962C8B-B14F-4D97-AF65-F5344CB8AC3E}">
        <p14:creationId xmlns:p14="http://schemas.microsoft.com/office/powerpoint/2010/main" val="1865926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96D0-9A13-C1B7-6C46-97069815723E}"/>
              </a:ext>
            </a:extLst>
          </p:cNvPr>
          <p:cNvSpPr>
            <a:spLocks noGrp="1"/>
          </p:cNvSpPr>
          <p:nvPr>
            <p:ph type="title"/>
          </p:nvPr>
        </p:nvSpPr>
        <p:spPr/>
        <p:txBody>
          <a:bodyPr/>
          <a:lstStyle/>
          <a:p>
            <a:pPr algn="ctr"/>
            <a:r>
              <a:rPr lang="en-IN" b="1">
                <a:solidFill>
                  <a:srgbClr val="C00000"/>
                </a:solidFill>
              </a:rPr>
              <a:t>अन्य उपाय</a:t>
            </a:r>
            <a:r>
              <a:rPr lang="en-IN" b="1">
                <a:solidFill>
                  <a:srgbClr val="00B050"/>
                </a:solidFill>
              </a:rPr>
              <a:t> (Other measures)</a:t>
            </a:r>
            <a:endParaRPr lang="en-US" b="1">
              <a:solidFill>
                <a:srgbClr val="00B050"/>
              </a:solidFill>
            </a:endParaRPr>
          </a:p>
        </p:txBody>
      </p:sp>
      <p:sp>
        <p:nvSpPr>
          <p:cNvPr id="3" name="Content Placeholder 2">
            <a:extLst>
              <a:ext uri="{FF2B5EF4-FFF2-40B4-BE49-F238E27FC236}">
                <a16:creationId xmlns:a16="http://schemas.microsoft.com/office/drawing/2014/main" id="{8A1F832B-3B77-F42B-C50E-3FFC5B0D4257}"/>
              </a:ext>
            </a:extLst>
          </p:cNvPr>
          <p:cNvSpPr>
            <a:spLocks noGrp="1"/>
          </p:cNvSpPr>
          <p:nvPr>
            <p:ph idx="1"/>
          </p:nvPr>
        </p:nvSpPr>
        <p:spPr/>
        <p:txBody>
          <a:bodyPr/>
          <a:lstStyle/>
          <a:p>
            <a:pPr marL="0" indent="0">
              <a:buNone/>
            </a:pPr>
            <a:r>
              <a:rPr lang="en-IN" b="1">
                <a:solidFill>
                  <a:srgbClr val="00B050"/>
                </a:solidFill>
              </a:rPr>
              <a:t>मुद्रास्फीति को रोकने के लिए अन्य उपाय प्रस्तुत किए जाते हैं ,जो निम्नलिखित हैं-</a:t>
            </a:r>
          </a:p>
          <a:p>
            <a:pPr marL="514350" indent="-514350">
              <a:buFont typeface="+mj-lt"/>
              <a:buAutoNum type="arabicPeriod"/>
            </a:pPr>
            <a:r>
              <a:rPr lang="en-IN" b="1">
                <a:solidFill>
                  <a:srgbClr val="0070C0"/>
                </a:solidFill>
              </a:rPr>
              <a:t>उत्पादन में वृद्धि</a:t>
            </a:r>
          </a:p>
          <a:p>
            <a:pPr marL="514350" indent="-514350">
              <a:buFont typeface="+mj-lt"/>
              <a:buAutoNum type="arabicPeriod"/>
            </a:pPr>
            <a:r>
              <a:rPr lang="en-IN" b="1">
                <a:solidFill>
                  <a:srgbClr val="0070C0"/>
                </a:solidFill>
              </a:rPr>
              <a:t>मजदूरी नीति</a:t>
            </a:r>
          </a:p>
          <a:p>
            <a:pPr marL="514350" indent="-514350">
              <a:buFont typeface="+mj-lt"/>
              <a:buAutoNum type="arabicPeriod"/>
            </a:pPr>
            <a:r>
              <a:rPr lang="en-IN" b="1">
                <a:solidFill>
                  <a:srgbClr val="0070C0"/>
                </a:solidFill>
              </a:rPr>
              <a:t>मूल्य नियंत्रण व राशनिंग</a:t>
            </a:r>
          </a:p>
          <a:p>
            <a:pPr marL="514350" indent="-514350">
              <a:buFont typeface="+mj-lt"/>
              <a:buAutoNum type="arabicPeriod"/>
            </a:pPr>
            <a:r>
              <a:rPr lang="en-IN" b="1">
                <a:solidFill>
                  <a:srgbClr val="0070C0"/>
                </a:solidFill>
              </a:rPr>
              <a:t>सट्टेबाजी पर प्रतिबंध</a:t>
            </a:r>
          </a:p>
          <a:p>
            <a:pPr marL="514350" indent="-514350">
              <a:buFont typeface="+mj-lt"/>
              <a:buAutoNum type="arabicPeriod"/>
            </a:pPr>
            <a:r>
              <a:rPr lang="en-IN" b="1">
                <a:solidFill>
                  <a:srgbClr val="0070C0"/>
                </a:solidFill>
              </a:rPr>
              <a:t>लाभ वितरण पर प्रतिबंध।</a:t>
            </a:r>
            <a:endParaRPr lang="en-US" b="1">
              <a:solidFill>
                <a:srgbClr val="0070C0"/>
              </a:solidFill>
            </a:endParaRPr>
          </a:p>
        </p:txBody>
      </p:sp>
    </p:spTree>
    <p:extLst>
      <p:ext uri="{BB962C8B-B14F-4D97-AF65-F5344CB8AC3E}">
        <p14:creationId xmlns:p14="http://schemas.microsoft.com/office/powerpoint/2010/main" val="2760221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बी.ए. प्रथम वर्ष, द्वितीय सेमेस्टर</vt:lpstr>
      <vt:lpstr>मुद्रास्फीति की अवधारणा (lnflation and unemployment)</vt:lpstr>
      <vt:lpstr>मुद्रास्फीति के प्रकार (types of inflation)</vt:lpstr>
      <vt:lpstr>मुद्रास्फीति के कारण (Causes of inflation)</vt:lpstr>
      <vt:lpstr>स्फिति अंतराल की अवधारणा (Concept of inflationary –Gap)</vt:lpstr>
      <vt:lpstr> अपस्फीति अंतराल , लागत- प्रेरित स्फीति (Deflationary-Gap ,Cost- push inflation)</vt:lpstr>
      <vt:lpstr>मुद्रास्फीति और बेरोजगारी</vt:lpstr>
      <vt:lpstr>फिलिप्स वक्र (The Philips curve)</vt:lpstr>
      <vt:lpstr>नीतियों के निर्माण में फिलिप्स वक्र की उपयोगिता (Policy implications utility of the Philips curve)</vt:lpstr>
      <vt:lpstr>मुद्रास्फीति के प्रभाव (Effects of inflation)</vt:lpstr>
      <vt:lpstr>मुद्रास्फीति का नियंत्रण (Control of inflation)</vt:lpstr>
      <vt:lpstr>अन्य उपाय (Other measures)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7</cp:revision>
  <dcterms:created xsi:type="dcterms:W3CDTF">2022-06-07T08:55:45Z</dcterms:created>
  <dcterms:modified xsi:type="dcterms:W3CDTF">2022-06-08T07:56:07Z</dcterms:modified>
</cp:coreProperties>
</file>