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46A7-EE83-EA37-F085-CA593D0F9F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099742-417C-FE79-CBEF-0B73B68FEF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F44F6D-D3A8-E870-1199-BBB7273C8AFF}"/>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308CD1CD-0E7C-8BC7-927B-2408B05110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6ABD8D-1B1A-25CE-703C-F397EB7627AC}"/>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225559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2F3A-C1C9-9209-8A62-63FCA30211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816AA5-85B3-67FE-85F6-0AE71507E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31B3D-B374-A168-FED5-28BECB0E7665}"/>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681E8DC3-E60C-D177-A838-2D3072D74F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DA1082-4850-2F35-5B4E-92E3CCD0021F}"/>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173006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9C748-130D-E0F0-54CC-91A9A973F5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241EF8-F567-2C3D-772C-21AA9D3B51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97F482-99F6-9F72-838C-5370F835C1E6}"/>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711073A5-DE09-1E67-E0E6-CE2778558D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48ABF-1A94-EDBB-5525-8285CCEB6A97}"/>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4015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FD17-1BBA-F47B-3BB3-AD6B469765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C051FF-67EC-C393-9668-4DE87F74EB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15ABDC-85CB-407F-DB79-AC95808548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AE5B2B-4DCA-8C4C-E374-6898150D47E9}"/>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6" name="Footer Placeholder 5">
            <a:extLst>
              <a:ext uri="{FF2B5EF4-FFF2-40B4-BE49-F238E27FC236}">
                <a16:creationId xmlns:a16="http://schemas.microsoft.com/office/drawing/2014/main" id="{497B4D48-40A3-BB52-745A-52C5C9B00D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9AEEEE-CD76-52F7-44B2-86D6E6384406}"/>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366587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82EA-2E3C-58C9-6F64-2A22B8A67C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29960F-09D5-0487-3AFD-DC6035D0F2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822A67-BE80-09D4-9398-D4D8647177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040064-10B7-6B79-115B-D45338C07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CEDF09-2349-B87D-0FAB-B4C7927F32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4E7A55-DF60-36CC-5E43-04C3467AA075}"/>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8" name="Footer Placeholder 7">
            <a:extLst>
              <a:ext uri="{FF2B5EF4-FFF2-40B4-BE49-F238E27FC236}">
                <a16:creationId xmlns:a16="http://schemas.microsoft.com/office/drawing/2014/main" id="{119B55F5-C94D-9130-9366-D052124446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08698D-C055-3BF4-2A53-80AD3BDDF89A}"/>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9988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88D2-F96D-88E1-6FD3-44A12472CF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3E2747-1547-CF9D-5FB6-DA6EFD7465DD}"/>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4" name="Footer Placeholder 3">
            <a:extLst>
              <a:ext uri="{FF2B5EF4-FFF2-40B4-BE49-F238E27FC236}">
                <a16:creationId xmlns:a16="http://schemas.microsoft.com/office/drawing/2014/main" id="{FC2717DB-B111-6B8C-FEDC-5E3B6BBD3F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0CC312-4EDF-1DE1-94CD-7A92ED76CEAD}"/>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74071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20BA78-7D9E-DFCF-97D8-0140A44E2354}"/>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3" name="Footer Placeholder 2">
            <a:extLst>
              <a:ext uri="{FF2B5EF4-FFF2-40B4-BE49-F238E27FC236}">
                <a16:creationId xmlns:a16="http://schemas.microsoft.com/office/drawing/2014/main" id="{B6FB04DF-0D31-2DE0-0C48-5C84BF0A69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5C891D-FBD1-28E9-60F3-E375289C1DEF}"/>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1479122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AED9-06AD-A18B-4214-97997C621D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1579ED-0FE6-1EF6-E5B4-D191C5D2F4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802136-A50B-89A1-358A-F43F84F69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320C4-A244-DB0F-7A29-A7CC49F8F100}"/>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6" name="Footer Placeholder 5">
            <a:extLst>
              <a:ext uri="{FF2B5EF4-FFF2-40B4-BE49-F238E27FC236}">
                <a16:creationId xmlns:a16="http://schemas.microsoft.com/office/drawing/2014/main" id="{A354EF57-6CAB-3866-CD8B-D12BC01F30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99B978-BF47-0DCA-CA2F-46B1A7850465}"/>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3895137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ECBA3-4625-2F21-26E6-22A62780F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D93084-F07B-0B22-FEEC-3236748EC3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3CB1F6-CF9C-8A05-FE7A-6ECFC7CB9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4D0CCD-F2A7-D2A1-9FAA-C8F240AA09D2}"/>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6" name="Footer Placeholder 5">
            <a:extLst>
              <a:ext uri="{FF2B5EF4-FFF2-40B4-BE49-F238E27FC236}">
                <a16:creationId xmlns:a16="http://schemas.microsoft.com/office/drawing/2014/main" id="{E34E65FD-5E9E-4350-F51B-154ABBAC5D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2E3EC-4D2F-68EB-EE72-DC31990CEF8D}"/>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3768421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F86D6-1607-712E-E342-A3475212E7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6F066F-7CBF-DECB-5A96-FB3AE21868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D25918-C84E-D8DE-A9E2-5707A9C9D2C9}"/>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D7F6DC2D-5F03-4303-24AB-8619E89B2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E5739-2D23-43B9-A697-EBD74ED614E1}"/>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147218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CAE8C2-5AD9-331A-3ACF-4DDF74F41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F38D3A-6D1B-7302-EF93-784841F319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B1624-E2C6-5B6D-5DEF-8F9FAC9FC919}"/>
              </a:ext>
            </a:extLst>
          </p:cNvPr>
          <p:cNvSpPr>
            <a:spLocks noGrp="1"/>
          </p:cNvSpPr>
          <p:nvPr>
            <p:ph type="dt" sz="half" idx="10"/>
          </p:nvPr>
        </p:nvSpPr>
        <p:spPr/>
        <p:txBody>
          <a:body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09D35954-005A-5BA0-F923-58C33A6000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58BDC-F4F2-ED31-F58A-CC68288429E6}"/>
              </a:ext>
            </a:extLst>
          </p:cNvPr>
          <p:cNvSpPr>
            <a:spLocks noGrp="1"/>
          </p:cNvSpPr>
          <p:nvPr>
            <p:ph type="sldNum" sz="quarter" idx="12"/>
          </p:nvPr>
        </p:nvSpPr>
        <p:spPr/>
        <p:txBody>
          <a:bodyPr/>
          <a:lstStyle/>
          <a:p>
            <a:fld id="{77E4A06D-2019-3642-9FDE-9EB991B80B09}" type="slidenum">
              <a:rPr lang="en-US"/>
              <a:t>‹#›</a:t>
            </a:fld>
            <a:endParaRPr lang="en-US"/>
          </a:p>
        </p:txBody>
      </p:sp>
    </p:spTree>
    <p:extLst>
      <p:ext uri="{BB962C8B-B14F-4D97-AF65-F5344CB8AC3E}">
        <p14:creationId xmlns:p14="http://schemas.microsoft.com/office/powerpoint/2010/main" val="2818485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C786C1-F7C8-F2E0-87D1-F717AB8F17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B0D841-91C2-45B4-BF83-B3C28A7A2B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B26F1A-0AFA-F81B-FE8A-596291EE7B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D3222-B658-354F-810D-5ACE21560B12}" type="datetimeFigureOut">
              <a:rPr lang="en-US"/>
              <a:t>6/8/2022</a:t>
            </a:fld>
            <a:endParaRPr lang="en-US"/>
          </a:p>
        </p:txBody>
      </p:sp>
      <p:sp>
        <p:nvSpPr>
          <p:cNvPr id="5" name="Footer Placeholder 4">
            <a:extLst>
              <a:ext uri="{FF2B5EF4-FFF2-40B4-BE49-F238E27FC236}">
                <a16:creationId xmlns:a16="http://schemas.microsoft.com/office/drawing/2014/main" id="{19974275-828C-3C81-E7B5-32DACBC0E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46CA46-4DDF-40F4-7869-C56E6F84FF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4A06D-2019-3642-9FDE-9EB991B80B09}" type="slidenum">
              <a:rPr lang="en-US"/>
              <a:t>‹#›</a:t>
            </a:fld>
            <a:endParaRPr lang="en-US"/>
          </a:p>
        </p:txBody>
      </p:sp>
    </p:spTree>
    <p:extLst>
      <p:ext uri="{BB962C8B-B14F-4D97-AF65-F5344CB8AC3E}">
        <p14:creationId xmlns:p14="http://schemas.microsoft.com/office/powerpoint/2010/main" val="724522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DCBAD-7A08-1234-867A-CD9B6D6EDC42}"/>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83DBBFD5-0F5C-D5E1-02E9-DBE791F7EB4B}"/>
              </a:ext>
            </a:extLst>
          </p:cNvPr>
          <p:cNvSpPr>
            <a:spLocks noGrp="1"/>
          </p:cNvSpPr>
          <p:nvPr>
            <p:ph type="subTitle" idx="1"/>
          </p:nvPr>
        </p:nvSpPr>
        <p:spPr/>
        <p:txBody>
          <a:bodyPr/>
          <a:lstStyle/>
          <a:p>
            <a:r>
              <a:rPr lang="en-IN" b="1">
                <a:solidFill>
                  <a:srgbClr val="C00000"/>
                </a:solidFill>
              </a:rPr>
              <a:t>इकाई-4</a:t>
            </a:r>
            <a:endParaRPr lang="en-US" b="1">
              <a:solidFill>
                <a:srgbClr val="C00000"/>
              </a:solidFill>
            </a:endParaRPr>
          </a:p>
        </p:txBody>
      </p:sp>
    </p:spTree>
    <p:extLst>
      <p:ext uri="{BB962C8B-B14F-4D97-AF65-F5344CB8AC3E}">
        <p14:creationId xmlns:p14="http://schemas.microsoft.com/office/powerpoint/2010/main" val="2622185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2FD5D-8495-44F2-8447-47CA73D279EE}"/>
              </a:ext>
            </a:extLst>
          </p:cNvPr>
          <p:cNvSpPr>
            <a:spLocks noGrp="1"/>
          </p:cNvSpPr>
          <p:nvPr>
            <p:ph type="title"/>
          </p:nvPr>
        </p:nvSpPr>
        <p:spPr/>
        <p:txBody>
          <a:bodyPr/>
          <a:lstStyle/>
          <a:p>
            <a:pPr algn="ctr"/>
            <a:r>
              <a:rPr lang="en-IN" b="1">
                <a:solidFill>
                  <a:srgbClr val="C00000"/>
                </a:solidFill>
              </a:rPr>
              <a:t>पूर्ण रोजगार का अर्</a:t>
            </a:r>
            <a:r>
              <a:rPr lang="en-IN" b="1"/>
              <a:t>थ</a:t>
            </a:r>
            <a:br>
              <a:rPr lang="en-IN" b="1"/>
            </a:br>
            <a:r>
              <a:rPr lang="en-IN" b="1">
                <a:solidFill>
                  <a:srgbClr val="00B050"/>
                </a:solidFill>
              </a:rPr>
              <a:t>(Meaning of full employment)</a:t>
            </a:r>
            <a:endParaRPr lang="en-US" b="1">
              <a:solidFill>
                <a:srgbClr val="00B050"/>
              </a:solidFill>
            </a:endParaRPr>
          </a:p>
        </p:txBody>
      </p:sp>
      <p:sp>
        <p:nvSpPr>
          <p:cNvPr id="3" name="Content Placeholder 2">
            <a:extLst>
              <a:ext uri="{FF2B5EF4-FFF2-40B4-BE49-F238E27FC236}">
                <a16:creationId xmlns:a16="http://schemas.microsoft.com/office/drawing/2014/main" id="{23B33470-31CE-4701-36E2-0E6AD7EA8834}"/>
              </a:ext>
            </a:extLst>
          </p:cNvPr>
          <p:cNvSpPr>
            <a:spLocks noGrp="1"/>
          </p:cNvSpPr>
          <p:nvPr>
            <p:ph idx="1"/>
          </p:nvPr>
        </p:nvSpPr>
        <p:spPr/>
        <p:txBody>
          <a:bodyPr/>
          <a:lstStyle/>
          <a:p>
            <a:r>
              <a:rPr lang="en-IN" b="1">
                <a:solidFill>
                  <a:srgbClr val="0070C0"/>
                </a:solidFill>
              </a:rPr>
              <a:t>अर्थव्यवस्था में पूर्ण रोजगार तब होगा जब सभी श्रमिक जो प्रचलित मजदूरी दर पर काम करने की इच्छा रखते हैं, रोजगार प्राप्त हो जाते हैं पूर्ण रोजगार की दशा में यह संभव है कि कुछ लोग बेरोजगार हो जैसे जो काम करना ही नहीं चाहते हो या जो प्रचलित मजदूरी दर पर काम नहीं करना चाहते हो आदि, पर इन लोगों को सामान्य बेरोजगारी में सम्मिलित नहीं किया जाता। अतः ऐसे लोगों के बेरोजगार रहने से अर्थव्यवस्था के पूर्ण रोजगार पर कोई प्रभाव नहीं पढ़ सकता। अर्थव्यवस्था में पूर्ण रोजगार की दशा में इस प्रकार की बेरोजगारी बने रहने को ‘पूर्ण रोजगार बेरोजगार दर’ कहते हैं।</a:t>
            </a:r>
            <a:endParaRPr lang="en-US" b="1">
              <a:solidFill>
                <a:srgbClr val="0070C0"/>
              </a:solidFill>
            </a:endParaRPr>
          </a:p>
        </p:txBody>
      </p:sp>
    </p:spTree>
    <p:extLst>
      <p:ext uri="{BB962C8B-B14F-4D97-AF65-F5344CB8AC3E}">
        <p14:creationId xmlns:p14="http://schemas.microsoft.com/office/powerpoint/2010/main" val="3408944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A26BE-C451-C8E7-2E30-50419064CB08}"/>
              </a:ext>
            </a:extLst>
          </p:cNvPr>
          <p:cNvSpPr>
            <a:spLocks noGrp="1"/>
          </p:cNvSpPr>
          <p:nvPr>
            <p:ph type="title"/>
          </p:nvPr>
        </p:nvSpPr>
        <p:spPr/>
        <p:txBody>
          <a:bodyPr>
            <a:normAutofit fontScale="90000"/>
          </a:bodyPr>
          <a:lstStyle/>
          <a:p>
            <a:r>
              <a:rPr lang="en-IN" b="1">
                <a:solidFill>
                  <a:srgbClr val="C00000"/>
                </a:solidFill>
              </a:rPr>
              <a:t>आय एवं रोजगार निर्धारण का प्रतिष्ठित (क्लासिकल) रोजगार सिद्धांत </a:t>
            </a:r>
            <a:r>
              <a:rPr lang="en-IN" b="1">
                <a:solidFill>
                  <a:srgbClr val="00B050"/>
                </a:solidFill>
              </a:rPr>
              <a:t>(Classical theory of employment)</a:t>
            </a:r>
            <a:endParaRPr lang="en-US" b="1">
              <a:solidFill>
                <a:srgbClr val="00B050"/>
              </a:solidFill>
            </a:endParaRPr>
          </a:p>
        </p:txBody>
      </p:sp>
      <p:sp>
        <p:nvSpPr>
          <p:cNvPr id="3" name="Content Placeholder 2">
            <a:extLst>
              <a:ext uri="{FF2B5EF4-FFF2-40B4-BE49-F238E27FC236}">
                <a16:creationId xmlns:a16="http://schemas.microsoft.com/office/drawing/2014/main" id="{C2EF0562-D72E-70BC-F67E-8972F5FCEF51}"/>
              </a:ext>
            </a:extLst>
          </p:cNvPr>
          <p:cNvSpPr>
            <a:spLocks noGrp="1"/>
          </p:cNvSpPr>
          <p:nvPr>
            <p:ph idx="1"/>
          </p:nvPr>
        </p:nvSpPr>
        <p:spPr/>
        <p:txBody>
          <a:bodyPr/>
          <a:lstStyle/>
          <a:p>
            <a:r>
              <a:rPr lang="en-IN" b="1">
                <a:solidFill>
                  <a:srgbClr val="0070C0"/>
                </a:solidFill>
              </a:rPr>
              <a:t>यहां प्रतिष्ठित रोजगार सिद्धांत के विश्लेषण में कींस का अनुगमन किया गया है, उनका रोजगार सिद्धांत उनके श्रम की मांग एवं पूर्ति, ‘से’ के बाजार – सिद्धांत तथा ब्याज सिद्धांत से संबंधित विश्लेषणो का सम्मिलित रूप माना जाता है।
</a:t>
            </a:r>
            <a:r>
              <a:rPr lang="en-IN" b="1">
                <a:solidFill>
                  <a:srgbClr val="C00000"/>
                </a:solidFill>
              </a:rPr>
              <a:t>क्लासिकल अर्थशास्त्रियों का रोजगार –</a:t>
            </a:r>
            <a:r>
              <a:rPr lang="en-IN" b="1">
                <a:solidFill>
                  <a:srgbClr val="0070C0"/>
                </a:solidFill>
              </a:rPr>
              <a:t> सिद्धांत श्रम तथा उत्पादन के अन्य साधनों के पूर्ण रोजगार की मान्यता पर आधारित है। इन अर्थशास्त्रियों के अनुसार एक ऐसे पूंजीवादी अर्थव्यवस्था, जिसमें बाजार यंत्र या मूल्य यंत्र की क्रियाशीलता पर किसी प्रकार रोक नहीं हो, सदैव पूर्ण  रोजगार की संस्थिति स्थिति में बनी रहेगी।</a:t>
            </a:r>
            <a:endParaRPr lang="en-US" b="1">
              <a:solidFill>
                <a:srgbClr val="0070C0"/>
              </a:solidFill>
            </a:endParaRPr>
          </a:p>
        </p:txBody>
      </p:sp>
    </p:spTree>
    <p:extLst>
      <p:ext uri="{BB962C8B-B14F-4D97-AF65-F5344CB8AC3E}">
        <p14:creationId xmlns:p14="http://schemas.microsoft.com/office/powerpoint/2010/main" val="566742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1B7D-1530-4A80-91DC-36013D9546B1}"/>
              </a:ext>
            </a:extLst>
          </p:cNvPr>
          <p:cNvSpPr>
            <a:spLocks noGrp="1"/>
          </p:cNvSpPr>
          <p:nvPr>
            <p:ph type="title"/>
          </p:nvPr>
        </p:nvSpPr>
        <p:spPr/>
        <p:txBody>
          <a:bodyPr>
            <a:normAutofit fontScale="90000"/>
          </a:bodyPr>
          <a:lstStyle/>
          <a:p>
            <a:r>
              <a:rPr lang="en-IN" b="1">
                <a:solidFill>
                  <a:srgbClr val="C00000"/>
                </a:solidFill>
              </a:rPr>
              <a:t>प्रतिष्ठित सिद्धांत की मान्यताएं </a:t>
            </a:r>
            <a:r>
              <a:rPr lang="en-IN" b="1">
                <a:solidFill>
                  <a:srgbClr val="00B050"/>
                </a:solidFill>
              </a:rPr>
              <a:t>(Assumptions of the classical theory of income and employment)</a:t>
            </a:r>
            <a:endParaRPr lang="en-US" b="1">
              <a:solidFill>
                <a:srgbClr val="00B050"/>
              </a:solidFill>
            </a:endParaRPr>
          </a:p>
        </p:txBody>
      </p:sp>
      <p:sp>
        <p:nvSpPr>
          <p:cNvPr id="3" name="Content Placeholder 2">
            <a:extLst>
              <a:ext uri="{FF2B5EF4-FFF2-40B4-BE49-F238E27FC236}">
                <a16:creationId xmlns:a16="http://schemas.microsoft.com/office/drawing/2014/main" id="{CD2F0CF2-5F83-95AB-77F1-E9D38494FD60}"/>
              </a:ext>
            </a:extLst>
          </p:cNvPr>
          <p:cNvSpPr>
            <a:spLocks noGrp="1"/>
          </p:cNvSpPr>
          <p:nvPr>
            <p:ph idx="1"/>
          </p:nvPr>
        </p:nvSpPr>
        <p:spPr/>
        <p:txBody>
          <a:bodyPr>
            <a:normAutofit fontScale="92500" lnSpcReduction="10000"/>
          </a:bodyPr>
          <a:lstStyle/>
          <a:p>
            <a:r>
              <a:rPr lang="en-IN" b="1">
                <a:solidFill>
                  <a:srgbClr val="0070C0"/>
                </a:solidFill>
              </a:rPr>
              <a:t>अर्थव्यवस्था पूर्ण रोजगार की दशा में रहती है क्योंकि अति उत्पादन का भय ना होने से पूर्ति सदैव मांग के बराबर रहती है।
अर्थव्यवस्था में मजदूरी दर ब्याज दर तथा कीमतें पूर्णता परिवर्तनशील होती है और इनकी यह परिवर्तनशीलता ही रोजगार स्तर में वृद्धि करके पूर्ण रोजगार लाने के लिए उत्तरदाई होती है
क्लासिकल अर्थशास्त्रियों के अनुसार आय का कोई भी भाग बचत नहीं किया जाता है और पूरी आए उपभोग व्यय के बराबर होती है।
अर्थव्यवस्था पूर्णता स्वतंत्र बाजार संबंधी शक्तियों के ऊपर कार्यशील है और आर्थिक क्रियाओं पर सरकारी नियंत्रण या हस्तक्षेप आदि नहीं है।
अर्थव्यवस्था में उत्पादन साधनों के बीच पूर्ण प्रतियोगिता है और प्रत्येक साधनों का प्रतिफल उनके सीमांत उत्पादकता द्वारा निर्धारित होता है।</a:t>
            </a:r>
            <a:endParaRPr lang="en-US" b="1">
              <a:solidFill>
                <a:srgbClr val="0070C0"/>
              </a:solidFill>
            </a:endParaRPr>
          </a:p>
        </p:txBody>
      </p:sp>
    </p:spTree>
    <p:extLst>
      <p:ext uri="{BB962C8B-B14F-4D97-AF65-F5344CB8AC3E}">
        <p14:creationId xmlns:p14="http://schemas.microsoft.com/office/powerpoint/2010/main" val="2990797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527F3-8651-556E-AC5C-E01C80B4E513}"/>
              </a:ext>
            </a:extLst>
          </p:cNvPr>
          <p:cNvSpPr>
            <a:spLocks noGrp="1"/>
          </p:cNvSpPr>
          <p:nvPr>
            <p:ph type="title"/>
          </p:nvPr>
        </p:nvSpPr>
        <p:spPr/>
        <p:txBody>
          <a:bodyPr/>
          <a:lstStyle/>
          <a:p>
            <a:pPr algn="ctr"/>
            <a:r>
              <a:rPr lang="en-IN" b="1">
                <a:solidFill>
                  <a:srgbClr val="C00000"/>
                </a:solidFill>
              </a:rPr>
              <a:t>प्रतिष्ठित सिद्धांत की व्याख्या</a:t>
            </a:r>
            <a:br>
              <a:rPr lang="en-IN" b="1">
                <a:solidFill>
                  <a:srgbClr val="C00000"/>
                </a:solidFill>
              </a:rPr>
            </a:br>
            <a:r>
              <a:rPr lang="en-IN" b="1">
                <a:solidFill>
                  <a:srgbClr val="00B050"/>
                </a:solidFill>
              </a:rPr>
              <a:t>(explanation of the classical theory)</a:t>
            </a:r>
            <a:endParaRPr lang="en-US" b="1">
              <a:solidFill>
                <a:srgbClr val="00B050"/>
              </a:solidFill>
            </a:endParaRPr>
          </a:p>
        </p:txBody>
      </p:sp>
      <p:sp>
        <p:nvSpPr>
          <p:cNvPr id="3" name="Content Placeholder 2">
            <a:extLst>
              <a:ext uri="{FF2B5EF4-FFF2-40B4-BE49-F238E27FC236}">
                <a16:creationId xmlns:a16="http://schemas.microsoft.com/office/drawing/2014/main" id="{363B3241-77DE-7127-B9A1-3FA175A3A9EB}"/>
              </a:ext>
            </a:extLst>
          </p:cNvPr>
          <p:cNvSpPr>
            <a:spLocks noGrp="1"/>
          </p:cNvSpPr>
          <p:nvPr>
            <p:ph idx="1"/>
          </p:nvPr>
        </p:nvSpPr>
        <p:spPr/>
        <p:txBody>
          <a:bodyPr/>
          <a:lstStyle/>
          <a:p>
            <a:r>
              <a:rPr lang="en-IN" b="1">
                <a:solidFill>
                  <a:srgbClr val="0070C0"/>
                </a:solidFill>
              </a:rPr>
              <a:t>रोजगार तथा श्रम की मांग एवं पूर्ति का विश्लेषण</a:t>
            </a:r>
          </a:p>
          <a:p>
            <a:r>
              <a:rPr lang="en-IN" b="1">
                <a:solidFill>
                  <a:srgbClr val="0070C0"/>
                </a:solidFill>
              </a:rPr>
              <a:t>मजदूरी की दर में कटौती तथा बेरोजगारी निवारण</a:t>
            </a:r>
          </a:p>
          <a:p>
            <a:r>
              <a:rPr lang="en-IN" b="1">
                <a:solidFill>
                  <a:srgbClr val="0070C0"/>
                </a:solidFill>
              </a:rPr>
              <a:t>‘से’ का बाजार नियम</a:t>
            </a:r>
          </a:p>
          <a:p>
            <a:r>
              <a:rPr lang="en-IN" b="1">
                <a:solidFill>
                  <a:srgbClr val="0070C0"/>
                </a:solidFill>
              </a:rPr>
              <a:t>क्लासिकल प्रणाली में बचत तथा विनियोग</a:t>
            </a:r>
          </a:p>
          <a:p>
            <a:pPr marL="0" indent="0">
              <a:buNone/>
            </a:pPr>
            <a:r>
              <a:rPr lang="en-IN" b="1">
                <a:solidFill>
                  <a:srgbClr val="0070C0"/>
                </a:solidFill>
              </a:rPr>
              <a:t> </a:t>
            </a:r>
            <a:endParaRPr lang="en-US" b="1">
              <a:solidFill>
                <a:srgbClr val="0070C0"/>
              </a:solidFill>
            </a:endParaRPr>
          </a:p>
        </p:txBody>
      </p:sp>
    </p:spTree>
    <p:extLst>
      <p:ext uri="{BB962C8B-B14F-4D97-AF65-F5344CB8AC3E}">
        <p14:creationId xmlns:p14="http://schemas.microsoft.com/office/powerpoint/2010/main" val="170692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9C31-CD21-7ED4-29A7-4CDCBABA0C6A}"/>
              </a:ext>
            </a:extLst>
          </p:cNvPr>
          <p:cNvSpPr>
            <a:spLocks noGrp="1"/>
          </p:cNvSpPr>
          <p:nvPr>
            <p:ph type="title"/>
          </p:nvPr>
        </p:nvSpPr>
        <p:spPr/>
        <p:txBody>
          <a:bodyPr>
            <a:normAutofit fontScale="90000"/>
          </a:bodyPr>
          <a:lstStyle/>
          <a:p>
            <a:r>
              <a:rPr lang="en-IN" b="1">
                <a:solidFill>
                  <a:srgbClr val="C00000"/>
                </a:solidFill>
              </a:rPr>
              <a:t>प्रतिष्ठित क्लासिकल रोजगार सिद्धांत की आलोचनाएं </a:t>
            </a:r>
            <a:r>
              <a:rPr lang="en-IN" b="1">
                <a:solidFill>
                  <a:srgbClr val="00B050"/>
                </a:solidFill>
              </a:rPr>
              <a:t>(Criticism of classical employment theory)</a:t>
            </a:r>
            <a:endParaRPr lang="en-US" b="1">
              <a:solidFill>
                <a:srgbClr val="00B050"/>
              </a:solidFill>
            </a:endParaRPr>
          </a:p>
        </p:txBody>
      </p:sp>
      <p:sp>
        <p:nvSpPr>
          <p:cNvPr id="3" name="Content Placeholder 2">
            <a:extLst>
              <a:ext uri="{FF2B5EF4-FFF2-40B4-BE49-F238E27FC236}">
                <a16:creationId xmlns:a16="http://schemas.microsoft.com/office/drawing/2014/main" id="{EB5BDF82-091A-DA4F-FEA3-340F70FC9751}"/>
              </a:ext>
            </a:extLst>
          </p:cNvPr>
          <p:cNvSpPr>
            <a:spLocks noGrp="1"/>
          </p:cNvSpPr>
          <p:nvPr>
            <p:ph idx="1"/>
          </p:nvPr>
        </p:nvSpPr>
        <p:spPr/>
        <p:txBody>
          <a:bodyPr/>
          <a:lstStyle/>
          <a:p>
            <a:pPr marL="514350" indent="-514350">
              <a:buFont typeface="+mj-lt"/>
              <a:buAutoNum type="arabicPeriod"/>
            </a:pPr>
            <a:r>
              <a:rPr lang="en-IN" b="1">
                <a:solidFill>
                  <a:srgbClr val="0070C0"/>
                </a:solidFill>
              </a:rPr>
              <a:t>पूर्ण रोजगार की धारणा अव्यावहारिक है</a:t>
            </a:r>
          </a:p>
          <a:p>
            <a:pPr marL="514350" indent="-514350">
              <a:buFont typeface="+mj-lt"/>
              <a:buAutoNum type="arabicPeriod"/>
            </a:pPr>
            <a:r>
              <a:rPr lang="en-IN" b="1">
                <a:solidFill>
                  <a:srgbClr val="0070C0"/>
                </a:solidFill>
              </a:rPr>
              <a:t>दीर्घकालीन स्थिति की धारणा अनुपयोगी है</a:t>
            </a:r>
          </a:p>
          <a:p>
            <a:pPr marL="514350" indent="-514350">
              <a:buFont typeface="+mj-lt"/>
              <a:buAutoNum type="arabicPeriod"/>
            </a:pPr>
            <a:r>
              <a:rPr lang="en-IN" b="1">
                <a:solidFill>
                  <a:srgbClr val="0070C0"/>
                </a:solidFill>
              </a:rPr>
              <a:t>‘से’ के बाजार के नियम का न लागू होना</a:t>
            </a:r>
          </a:p>
          <a:p>
            <a:pPr marL="514350" indent="-514350">
              <a:buFont typeface="+mj-lt"/>
              <a:buAutoNum type="arabicPeriod"/>
            </a:pPr>
            <a:r>
              <a:rPr lang="en-IN" b="1">
                <a:solidFill>
                  <a:srgbClr val="0070C0"/>
                </a:solidFill>
              </a:rPr>
              <a:t>विनियोग तथा बचत की समानता संबंधी दृष्टिकोण ठीक नहीं</a:t>
            </a:r>
          </a:p>
          <a:p>
            <a:pPr marL="514350" indent="-514350">
              <a:buFont typeface="+mj-lt"/>
              <a:buAutoNum type="arabicPeriod"/>
            </a:pPr>
            <a:r>
              <a:rPr lang="en-IN" b="1">
                <a:solidFill>
                  <a:srgbClr val="0070C0"/>
                </a:solidFill>
              </a:rPr>
              <a:t>लचीली मजदूरी दर तथा पूर्ण रोजगार</a:t>
            </a:r>
          </a:p>
          <a:p>
            <a:pPr marL="514350" indent="-514350">
              <a:buFont typeface="+mj-lt"/>
              <a:buAutoNum type="arabicPeriod"/>
            </a:pPr>
            <a:r>
              <a:rPr lang="en-IN" b="1">
                <a:solidFill>
                  <a:srgbClr val="0070C0"/>
                </a:solidFill>
              </a:rPr>
              <a:t>ब्याज दर यंत्र पर अनावश्यक विश्वास</a:t>
            </a:r>
          </a:p>
          <a:p>
            <a:pPr marL="514350" indent="-514350">
              <a:buFont typeface="+mj-lt"/>
              <a:buAutoNum type="arabicPeriod"/>
            </a:pPr>
            <a:r>
              <a:rPr lang="en-IN" b="1">
                <a:solidFill>
                  <a:srgbClr val="0070C0"/>
                </a:solidFill>
              </a:rPr>
              <a:t>मुद्रा के मूल्य संग्रह कार्य की उपेक्षा।</a:t>
            </a:r>
            <a:endParaRPr lang="en-US" b="1">
              <a:solidFill>
                <a:srgbClr val="0070C0"/>
              </a:solidFill>
            </a:endParaRPr>
          </a:p>
        </p:txBody>
      </p:sp>
    </p:spTree>
    <p:extLst>
      <p:ext uri="{BB962C8B-B14F-4D97-AF65-F5344CB8AC3E}">
        <p14:creationId xmlns:p14="http://schemas.microsoft.com/office/powerpoint/2010/main" val="2658731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8406B-7B4E-ACD1-12B8-E731A4E71D1B}"/>
              </a:ext>
            </a:extLst>
          </p:cNvPr>
          <p:cNvSpPr>
            <a:spLocks noGrp="1"/>
          </p:cNvSpPr>
          <p:nvPr>
            <p:ph type="title"/>
          </p:nvPr>
        </p:nvSpPr>
        <p:spPr/>
        <p:txBody>
          <a:bodyPr/>
          <a:lstStyle/>
          <a:p>
            <a:r>
              <a:rPr lang="en-IN" b="1">
                <a:solidFill>
                  <a:srgbClr val="C00000"/>
                </a:solidFill>
              </a:rPr>
              <a:t>‘से’ का बाजार नियम</a:t>
            </a:r>
            <a:r>
              <a:rPr lang="en-IN" b="1"/>
              <a:t> </a:t>
            </a:r>
            <a:r>
              <a:rPr lang="en-IN" b="1">
                <a:solidFill>
                  <a:srgbClr val="00B050"/>
                </a:solidFill>
              </a:rPr>
              <a:t>(say’s market law)</a:t>
            </a:r>
            <a:endParaRPr lang="en-US" b="1">
              <a:solidFill>
                <a:srgbClr val="00B050"/>
              </a:solidFill>
            </a:endParaRPr>
          </a:p>
        </p:txBody>
      </p:sp>
      <p:sp>
        <p:nvSpPr>
          <p:cNvPr id="3" name="Content Placeholder 2">
            <a:extLst>
              <a:ext uri="{FF2B5EF4-FFF2-40B4-BE49-F238E27FC236}">
                <a16:creationId xmlns:a16="http://schemas.microsoft.com/office/drawing/2014/main" id="{92D3D2D6-8ED5-C348-DCF2-547C7DE9A161}"/>
              </a:ext>
            </a:extLst>
          </p:cNvPr>
          <p:cNvSpPr>
            <a:spLocks noGrp="1"/>
          </p:cNvSpPr>
          <p:nvPr>
            <p:ph idx="1"/>
          </p:nvPr>
        </p:nvSpPr>
        <p:spPr/>
        <p:txBody>
          <a:bodyPr/>
          <a:lstStyle/>
          <a:p>
            <a:r>
              <a:rPr lang="en-IN" b="1">
                <a:solidFill>
                  <a:srgbClr val="C00000"/>
                </a:solidFill>
              </a:rPr>
              <a:t>जे.बी.से</a:t>
            </a:r>
            <a:r>
              <a:rPr lang="en-IN" b="1">
                <a:solidFill>
                  <a:srgbClr val="0070C0"/>
                </a:solidFill>
              </a:rPr>
              <a:t> एक फ्रेंच अर्थशास्त्री थे। ‘से’ का बाजार सिद्धांत यह विवेचन प्रस्तुत करता है कि किसी भी अर्थव्यवस्था में अति उत्पादन तथा सामान्य बेरोजगारी असंभव होती है। इसलिए क्लासिकल अर्थशास्त्रियों ने प्रायः  अपने मत के समर्थन के लिए से के बाजार सिद्धांत का सहारा लिया। ‘से’ ने यह  प्रतिपादित किया की पूर्ति अपनी मांग का सृजन स्वयं करती है जिसका आशय यह है कि कोई भी उत्पादक जो बाजार में वस्तुओं को लाता है वह केवल उन्हें अन्य वस्तुओं के बदले बदलने के लिए ही लाता है इससे यह स्पष्ट है कि कोई भी उत्पादक अपनी उपभोग की आवश्यकता की संतुष्टि के लिए ही उत्पादन करता है। वह जो भी उत्पादन करता है दो उद्देश्यों से करता है-प्रथम उस वस्तु की अपनी उपभोग की आवश्यकता की पूर्ति के लिए। तथा द्वितीय अपनी आवश्यकता की अन्य वस्तुओं को इन वस्तुओं के बदले प्राप्त करने के लिए।</a:t>
            </a:r>
            <a:endParaRPr lang="en-US" b="1">
              <a:solidFill>
                <a:srgbClr val="0070C0"/>
              </a:solidFill>
            </a:endParaRPr>
          </a:p>
        </p:txBody>
      </p:sp>
    </p:spTree>
    <p:extLst>
      <p:ext uri="{BB962C8B-B14F-4D97-AF65-F5344CB8AC3E}">
        <p14:creationId xmlns:p14="http://schemas.microsoft.com/office/powerpoint/2010/main" val="2930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2D4B-3C46-768D-4FE0-E20B8ADD55E6}"/>
              </a:ext>
            </a:extLst>
          </p:cNvPr>
          <p:cNvSpPr>
            <a:spLocks noGrp="1"/>
          </p:cNvSpPr>
          <p:nvPr>
            <p:ph type="title"/>
          </p:nvPr>
        </p:nvSpPr>
        <p:spPr>
          <a:xfrm>
            <a:off x="838200" y="954484"/>
            <a:ext cx="10515600" cy="1325563"/>
          </a:xfrm>
        </p:spPr>
        <p:txBody>
          <a:bodyPr>
            <a:normAutofit fontScale="90000"/>
          </a:bodyPr>
          <a:lstStyle/>
          <a:p>
            <a:pPr algn="ctr"/>
            <a:r>
              <a:rPr lang="en-IN" b="1">
                <a:solidFill>
                  <a:srgbClr val="C00000"/>
                </a:solidFill>
              </a:rPr>
              <a:t>समग्र मांग एवं समग्र पूर्ति फलन</a:t>
            </a:r>
            <a:r>
              <a:rPr lang="en-IN" b="1">
                <a:solidFill>
                  <a:srgbClr val="00B050"/>
                </a:solidFill>
              </a:rPr>
              <a:t> (Agg. Demand and</a:t>
            </a:r>
            <a:r>
              <a:rPr lang="en-IN" b="1">
                <a:solidFill>
                  <a:srgbClr val="C00000"/>
                </a:solidFill>
              </a:rPr>
              <a:t> </a:t>
            </a:r>
            <a:r>
              <a:rPr lang="en-IN" b="1">
                <a:solidFill>
                  <a:srgbClr val="00B050"/>
                </a:solidFill>
              </a:rPr>
              <a:t>Agg. Supply function</a:t>
            </a:r>
            <a:r>
              <a:rPr lang="en-IN" b="1">
                <a:solidFill>
                  <a:srgbClr val="C00000"/>
                </a:solidFill>
              </a:rPr>
              <a:t>) तथा प्रभावी मांग का सिद्धांत </a:t>
            </a:r>
            <a:r>
              <a:rPr lang="en-IN" b="1">
                <a:solidFill>
                  <a:srgbClr val="00B050"/>
                </a:solidFill>
              </a:rPr>
              <a:t>(principal of effective demand)</a:t>
            </a:r>
            <a:endParaRPr lang="en-US" b="1">
              <a:solidFill>
                <a:srgbClr val="00B050"/>
              </a:solidFill>
            </a:endParaRPr>
          </a:p>
        </p:txBody>
      </p:sp>
      <p:sp>
        <p:nvSpPr>
          <p:cNvPr id="3" name="Content Placeholder 2">
            <a:extLst>
              <a:ext uri="{FF2B5EF4-FFF2-40B4-BE49-F238E27FC236}">
                <a16:creationId xmlns:a16="http://schemas.microsoft.com/office/drawing/2014/main" id="{D2B0A503-63C3-180F-AA76-8893A93328D3}"/>
              </a:ext>
            </a:extLst>
          </p:cNvPr>
          <p:cNvSpPr>
            <a:spLocks noGrp="1"/>
          </p:cNvSpPr>
          <p:nvPr>
            <p:ph idx="1"/>
          </p:nvPr>
        </p:nvSpPr>
        <p:spPr>
          <a:xfrm>
            <a:off x="838200" y="3200797"/>
            <a:ext cx="10515600" cy="4351338"/>
          </a:xfrm>
        </p:spPr>
        <p:txBody>
          <a:bodyPr/>
          <a:lstStyle/>
          <a:p>
            <a:pPr marL="0" indent="0">
              <a:buNone/>
            </a:pPr>
            <a:r>
              <a:rPr lang="en-IN" b="1">
                <a:solidFill>
                  <a:srgbClr val="C00000"/>
                </a:solidFill>
              </a:rPr>
              <a:t>कीन्स</a:t>
            </a:r>
            <a:r>
              <a:rPr lang="en-IN" b="1">
                <a:solidFill>
                  <a:srgbClr val="0070C0"/>
                </a:solidFill>
              </a:rPr>
              <a:t> ने अपनी प्रसिद्ध पुस्तक </a:t>
            </a:r>
            <a:r>
              <a:rPr lang="en-IN" b="1">
                <a:solidFill>
                  <a:srgbClr val="00B050"/>
                </a:solidFill>
              </a:rPr>
              <a:t>जनरल थ्योरी ऑफ एंप्लॉयमेंट, इंटरेस्ट एंड मनी </a:t>
            </a:r>
            <a:r>
              <a:rPr lang="en-IN" b="1">
                <a:solidFill>
                  <a:srgbClr val="0070C0"/>
                </a:solidFill>
              </a:rPr>
              <a:t>में आय एवं रोजगार निर्धारण का एक क्रमबद्ध तथा वैज्ञानिक सिद्धांत प्रस्तुत किया। अपने सिद्धांत में उन्होंने उन तथ्यों पर प्रकाश डाला जो किसी अर्थव्यवस्था के उत्पादन तथा रोजगार के स्तर को प्रभावित करते हैं।</a:t>
            </a:r>
            <a:endParaRPr lang="en-US" b="1">
              <a:solidFill>
                <a:srgbClr val="0070C0"/>
              </a:solidFill>
            </a:endParaRPr>
          </a:p>
        </p:txBody>
      </p:sp>
    </p:spTree>
    <p:extLst>
      <p:ext uri="{BB962C8B-B14F-4D97-AF65-F5344CB8AC3E}">
        <p14:creationId xmlns:p14="http://schemas.microsoft.com/office/powerpoint/2010/main" val="62131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AE9CE-98C4-8B65-0385-5F46F0D81D86}"/>
              </a:ext>
            </a:extLst>
          </p:cNvPr>
          <p:cNvSpPr>
            <a:spLocks noGrp="1"/>
          </p:cNvSpPr>
          <p:nvPr>
            <p:ph type="title"/>
          </p:nvPr>
        </p:nvSpPr>
        <p:spPr/>
        <p:txBody>
          <a:bodyPr/>
          <a:lstStyle/>
          <a:p>
            <a:pPr algn="ctr"/>
            <a:r>
              <a:rPr lang="en-IN" b="1">
                <a:solidFill>
                  <a:srgbClr val="C00000"/>
                </a:solidFill>
              </a:rPr>
              <a:t>किन्स के सामान्य सिद्धांत की मान्यताएं </a:t>
            </a:r>
            <a:r>
              <a:rPr lang="en-IN" b="1">
                <a:solidFill>
                  <a:srgbClr val="00B050"/>
                </a:solidFill>
              </a:rPr>
              <a:t>(Assumptions)</a:t>
            </a:r>
            <a:endParaRPr lang="en-US" b="1">
              <a:solidFill>
                <a:srgbClr val="00B050"/>
              </a:solidFill>
            </a:endParaRPr>
          </a:p>
        </p:txBody>
      </p:sp>
      <p:sp>
        <p:nvSpPr>
          <p:cNvPr id="3" name="Content Placeholder 2">
            <a:extLst>
              <a:ext uri="{FF2B5EF4-FFF2-40B4-BE49-F238E27FC236}">
                <a16:creationId xmlns:a16="http://schemas.microsoft.com/office/drawing/2014/main" id="{4F940CD7-5340-F881-15CE-343AD53E35A7}"/>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रोजगार की समस्या अल्पकालिक है। अतः सभी आर्थिक घटक स्थिर रहते हैं जिससे अर्थव्यवस्था में रोजगार की मात्रा और राष्ट्रीय आय में प्रत्यक्ष एवं आनुपातिक संबंध स्थापित हो जाता है।</a:t>
            </a:r>
          </a:p>
          <a:p>
            <a:pPr marL="514350" indent="-514350">
              <a:buFont typeface="+mj-lt"/>
              <a:buAutoNum type="arabicPeriod"/>
            </a:pPr>
            <a:r>
              <a:rPr lang="en-IN" b="1">
                <a:solidFill>
                  <a:srgbClr val="0070C0"/>
                </a:solidFill>
              </a:rPr>
              <a:t>समाज पूर्णतः  विकसित है तथा आर्थिक प्रणाली पूंजीवादी प्रकृति की है।</a:t>
            </a:r>
          </a:p>
          <a:p>
            <a:pPr marL="514350" indent="-514350">
              <a:buFont typeface="+mj-lt"/>
              <a:buAutoNum type="arabicPeriod"/>
            </a:pPr>
            <a:r>
              <a:rPr lang="en-IN" b="1">
                <a:solidFill>
                  <a:srgbClr val="0070C0"/>
                </a:solidFill>
              </a:rPr>
              <a:t>अर्थव्यवस्था में उत्पत्ति के साधनों की पूर्ति बेलोचदार है।</a:t>
            </a:r>
          </a:p>
          <a:p>
            <a:pPr marL="514350" indent="-514350">
              <a:buFont typeface="+mj-lt"/>
              <a:buAutoNum type="arabicPeriod"/>
            </a:pPr>
            <a:r>
              <a:rPr lang="en-IN" b="1">
                <a:solidFill>
                  <a:srgbClr val="0070C0"/>
                </a:solidFill>
              </a:rPr>
              <a:t>उत्पादन तकनीक स्थिर रहती है।</a:t>
            </a:r>
          </a:p>
          <a:p>
            <a:pPr marL="514350" indent="-514350">
              <a:buFont typeface="+mj-lt"/>
              <a:buAutoNum type="arabicPeriod"/>
            </a:pPr>
            <a:r>
              <a:rPr lang="en-IN" b="1">
                <a:solidFill>
                  <a:srgbClr val="0070C0"/>
                </a:solidFill>
              </a:rPr>
              <a:t>अल्पकाल में उपभोग प्रवृत्ति स्थल है और इसलिए पूंजी निवेश में वृद्धि करके रोजगार बढ़ाया जा सकता है ।</a:t>
            </a:r>
          </a:p>
          <a:p>
            <a:pPr marL="514350" indent="-514350">
              <a:buFont typeface="+mj-lt"/>
              <a:buAutoNum type="arabicPeriod"/>
            </a:pPr>
            <a:r>
              <a:rPr lang="en-IN" b="1">
                <a:solidFill>
                  <a:srgbClr val="0070C0"/>
                </a:solidFill>
              </a:rPr>
              <a:t>पूर्ण रोजगार को प्राप्त करने तथा आर्थिक घटकों में संतुलन बनाए रखने के लिए सरकारी हस्तक्षेप अनिवार्य है।</a:t>
            </a:r>
          </a:p>
        </p:txBody>
      </p:sp>
    </p:spTree>
    <p:extLst>
      <p:ext uri="{BB962C8B-B14F-4D97-AF65-F5344CB8AC3E}">
        <p14:creationId xmlns:p14="http://schemas.microsoft.com/office/powerpoint/2010/main" val="279121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E9C3-B2B7-EF26-FCC3-71D7C3EE011D}"/>
              </a:ext>
            </a:extLst>
          </p:cNvPr>
          <p:cNvSpPr>
            <a:spLocks noGrp="1"/>
          </p:cNvSpPr>
          <p:nvPr>
            <p:ph type="title"/>
          </p:nvPr>
        </p:nvSpPr>
        <p:spPr/>
        <p:txBody>
          <a:bodyPr>
            <a:normAutofit fontScale="90000"/>
          </a:bodyPr>
          <a:lstStyle/>
          <a:p>
            <a:pPr algn="ctr"/>
            <a:r>
              <a:rPr lang="en-IN" b="1">
                <a:solidFill>
                  <a:srgbClr val="C00000"/>
                </a:solidFill>
              </a:rPr>
              <a:t>कीन्स आय एवं रोजगार का सामान्य सिद्धांत</a:t>
            </a:r>
            <a:br>
              <a:rPr lang="en-IN" b="1">
                <a:solidFill>
                  <a:srgbClr val="C00000"/>
                </a:solidFill>
              </a:rPr>
            </a:br>
            <a:r>
              <a:rPr lang="en-IN" b="1">
                <a:solidFill>
                  <a:srgbClr val="00B050"/>
                </a:solidFill>
              </a:rPr>
              <a:t>(Keynsian General theory of income and employment)</a:t>
            </a:r>
            <a:endParaRPr lang="en-US" b="1">
              <a:solidFill>
                <a:srgbClr val="00B050"/>
              </a:solidFill>
            </a:endParaRPr>
          </a:p>
        </p:txBody>
      </p:sp>
      <p:sp>
        <p:nvSpPr>
          <p:cNvPr id="3" name="Content Placeholder 2">
            <a:extLst>
              <a:ext uri="{FF2B5EF4-FFF2-40B4-BE49-F238E27FC236}">
                <a16:creationId xmlns:a16="http://schemas.microsoft.com/office/drawing/2014/main" id="{AD2DF5D7-655C-5C99-E48C-555C64F04748}"/>
              </a:ext>
            </a:extLst>
          </p:cNvPr>
          <p:cNvSpPr>
            <a:spLocks noGrp="1"/>
          </p:cNvSpPr>
          <p:nvPr>
            <p:ph idx="1"/>
          </p:nvPr>
        </p:nvSpPr>
        <p:spPr/>
        <p:txBody>
          <a:bodyPr/>
          <a:lstStyle/>
          <a:p>
            <a:r>
              <a:rPr lang="en-IN" b="1">
                <a:solidFill>
                  <a:srgbClr val="0070C0"/>
                </a:solidFill>
              </a:rPr>
              <a:t>गेम्स के रोजगार सिद्धांत के अनुसार किसी भी अर्थव्यवस्था में रोजगार का स्तर दो शक्तियों के ऊपर निर्भर करता है-प्रथम समग्र मांग तथा द्वितीय समग्र पूर्ति होती है। कीन्स  के अनुसार दोनों ही समग्र मांग तथा समग्र पूर्ति अर्थव्यवस्था में समग्र उत्पादन से संबंधित है। समग्र मांग से आशय समग्र उत्पादन के बेचने से ‘प्रत्याशितन मैद्रिक प्राप्ति’ है जबकि समग्र पूर्ति समग्र उत्पादन की ‘प्रत्याशित मैद्रिक लागत’ है इसका अर्थ यह हुआ कि ‘रोजगार तथा उत्पादन’ के संबंध में संस्थिति की स्थिति वहां होगी जहां समग्र मांग समग्र पूर्ति के बराबर हो। मांग के उच्च स्तर को जहां समग्र मांग मूल्य ‘समग्र पूर्ति मूल्य’ के बराबर हो, किंन्स ने प्रभावी मांग के रूप में स्वीकार किया</a:t>
            </a:r>
            <a:endParaRPr lang="en-US" b="1">
              <a:solidFill>
                <a:srgbClr val="0070C0"/>
              </a:solidFill>
            </a:endParaRPr>
          </a:p>
        </p:txBody>
      </p:sp>
    </p:spTree>
    <p:extLst>
      <p:ext uri="{BB962C8B-B14F-4D97-AF65-F5344CB8AC3E}">
        <p14:creationId xmlns:p14="http://schemas.microsoft.com/office/powerpoint/2010/main" val="612318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21FA-7C51-48A1-F0A5-3D71AAB38817}"/>
              </a:ext>
            </a:extLst>
          </p:cNvPr>
          <p:cNvSpPr>
            <a:spLocks noGrp="1"/>
          </p:cNvSpPr>
          <p:nvPr>
            <p:ph type="title"/>
          </p:nvPr>
        </p:nvSpPr>
        <p:spPr/>
        <p:txBody>
          <a:bodyPr/>
          <a:lstStyle/>
          <a:p>
            <a:pPr algn="ctr"/>
            <a:r>
              <a:rPr lang="en-IN" b="1">
                <a:solidFill>
                  <a:srgbClr val="C00000"/>
                </a:solidFill>
              </a:rPr>
              <a:t>प्रभावी मांग की अवधारणा</a:t>
            </a:r>
            <a:r>
              <a:rPr lang="en-IN" b="1"/>
              <a:t> </a:t>
            </a:r>
            <a:r>
              <a:rPr lang="en-IN" b="1">
                <a:solidFill>
                  <a:srgbClr val="00B050"/>
                </a:solidFill>
              </a:rPr>
              <a:t>Concept of effective demand</a:t>
            </a:r>
            <a:endParaRPr lang="en-US" b="1">
              <a:solidFill>
                <a:srgbClr val="00B050"/>
              </a:solidFill>
            </a:endParaRPr>
          </a:p>
        </p:txBody>
      </p:sp>
      <p:sp>
        <p:nvSpPr>
          <p:cNvPr id="3" name="Content Placeholder 2">
            <a:extLst>
              <a:ext uri="{FF2B5EF4-FFF2-40B4-BE49-F238E27FC236}">
                <a16:creationId xmlns:a16="http://schemas.microsoft.com/office/drawing/2014/main" id="{FCCE89A4-78CA-227D-C02C-0944A60B43EA}"/>
              </a:ext>
            </a:extLst>
          </p:cNvPr>
          <p:cNvSpPr>
            <a:spLocks noGrp="1"/>
          </p:cNvSpPr>
          <p:nvPr>
            <p:ph idx="1"/>
          </p:nvPr>
        </p:nvSpPr>
        <p:spPr/>
        <p:txBody>
          <a:bodyPr/>
          <a:lstStyle/>
          <a:p>
            <a:pPr marL="0" indent="0">
              <a:buNone/>
            </a:pPr>
            <a:r>
              <a:rPr lang="en-IN" b="1">
                <a:solidFill>
                  <a:srgbClr val="0070C0"/>
                </a:solidFill>
              </a:rPr>
              <a:t>किसी अर्थव्यवस्था में रोजगार का स्थान अर्थव्यवस्था के प्रभावी मांग अथवा समर्थ मांग के स्तर पर निर्भर करता है । प्रभावी मांग एक ओर रोजगार के संतुलन स्तर का निर्धारण करती है तो दूसरी और अर्थव्यवस्था में निरंतर प्रगति  की स्थितियां भी पैदा करती है प्रभावी मांग में कमी से अर्थव्यवस्था आर्थिक संकट में फंस सकती है। जिससे सामान्य आर्थिक विकास बाधा युक्त हो सकता है।</a:t>
            </a:r>
            <a:endParaRPr lang="en-US" b="1">
              <a:solidFill>
                <a:srgbClr val="0070C0"/>
              </a:solidFill>
            </a:endParaRPr>
          </a:p>
        </p:txBody>
      </p:sp>
    </p:spTree>
    <p:extLst>
      <p:ext uri="{BB962C8B-B14F-4D97-AF65-F5344CB8AC3E}">
        <p14:creationId xmlns:p14="http://schemas.microsoft.com/office/powerpoint/2010/main" val="2479787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7A727-8C02-35DF-BD84-04B0C0340B40}"/>
              </a:ext>
            </a:extLst>
          </p:cNvPr>
          <p:cNvSpPr>
            <a:spLocks noGrp="1"/>
          </p:cNvSpPr>
          <p:nvPr>
            <p:ph type="title"/>
          </p:nvPr>
        </p:nvSpPr>
        <p:spPr/>
        <p:txBody>
          <a:bodyPr/>
          <a:lstStyle/>
          <a:p>
            <a:pPr algn="ctr"/>
            <a:br>
              <a:rPr lang="en-IN" b="1"/>
            </a:br>
            <a:r>
              <a:rPr lang="en-IN" b="1">
                <a:solidFill>
                  <a:srgbClr val="C00000"/>
                </a:solidFill>
              </a:rPr>
              <a:t> मांग का अर्</a:t>
            </a:r>
            <a:r>
              <a:rPr lang="en-IN" b="1"/>
              <a:t>थ </a:t>
            </a:r>
            <a:r>
              <a:rPr lang="en-IN" b="1">
                <a:solidFill>
                  <a:srgbClr val="00B050"/>
                </a:solidFill>
              </a:rPr>
              <a:t>Meaning of effective demand</a:t>
            </a:r>
            <a:endParaRPr lang="en-US" b="1">
              <a:solidFill>
                <a:srgbClr val="00B050"/>
              </a:solidFill>
            </a:endParaRPr>
          </a:p>
        </p:txBody>
      </p:sp>
      <p:sp>
        <p:nvSpPr>
          <p:cNvPr id="3" name="Content Placeholder 2">
            <a:extLst>
              <a:ext uri="{FF2B5EF4-FFF2-40B4-BE49-F238E27FC236}">
                <a16:creationId xmlns:a16="http://schemas.microsoft.com/office/drawing/2014/main" id="{8D0F0F74-83D0-3CF2-07FF-A43E6519441B}"/>
              </a:ext>
            </a:extLst>
          </p:cNvPr>
          <p:cNvSpPr>
            <a:spLocks noGrp="1"/>
          </p:cNvSpPr>
          <p:nvPr>
            <p:ph idx="1"/>
          </p:nvPr>
        </p:nvSpPr>
        <p:spPr/>
        <p:txBody>
          <a:bodyPr>
            <a:normAutofit fontScale="92500" lnSpcReduction="10000"/>
          </a:bodyPr>
          <a:lstStyle/>
          <a:p>
            <a:r>
              <a:rPr lang="en-IN" b="1">
                <a:solidFill>
                  <a:srgbClr val="0070C0"/>
                </a:solidFill>
              </a:rPr>
              <a:t>किसी अर्थव्यवस्था में जब समग्र मांग समग्र पूर्ति के बराबर हो, कीन्स महोदय के अनुसार संस्थिति का यह बिंदु ‘प्रभावी मांग’ का बिंदु कहलाएगा। किसी अर्थव्यवस्था मैं फर्म अथवा उद्योगों द्वारा निर्मित वस्तु एवं सेवाओं पर व्यय की जाने वाली संपूर्ण द्रव्य राशि प्रभावी मांग का प्रतीक है। कीन्स के अनुसार अल्पकाल में अर्थव्यवस्था में राष्ट्रीय आय का स्तर प्रभावी मांग के स्तर पर निर्भर करता है। प्रभावी मांग करता जितना अधिक होगा आय का स्तर भी उतना ही अधिक होगा। अतः प्रभावी मांग का स्वरूप निम्नलिखित रुप में होगा-</a:t>
            </a:r>
          </a:p>
          <a:p>
            <a:pPr marL="0" indent="0" algn="ctr">
              <a:buNone/>
            </a:pPr>
            <a:r>
              <a:rPr lang="en-IN" b="1">
                <a:solidFill>
                  <a:srgbClr val="00B050"/>
                </a:solidFill>
              </a:rPr>
              <a:t>प्रभावी मांग = राष्ट्रीय उत्पादन का मूल्य</a:t>
            </a:r>
          </a:p>
          <a:p>
            <a:pPr marL="0" indent="0" algn="ctr">
              <a:buNone/>
            </a:pPr>
            <a:r>
              <a:rPr lang="en-IN" b="1">
                <a:solidFill>
                  <a:srgbClr val="00B050"/>
                </a:solidFill>
              </a:rPr>
              <a:t>            = संपूर्ण राष्ट्रीय व्यय</a:t>
            </a:r>
          </a:p>
          <a:p>
            <a:pPr marL="0" indent="0" algn="ctr">
              <a:buNone/>
            </a:pPr>
            <a:r>
              <a:rPr lang="en-IN" b="1">
                <a:solidFill>
                  <a:srgbClr val="00B050"/>
                </a:solidFill>
              </a:rPr>
              <a:t>     ‌ ‌‌                                         ‌  = समग्र उपभोग व्यय + समग्र विनियोग व्यय</a:t>
            </a:r>
          </a:p>
          <a:p>
            <a:pPr marL="0" indent="0" algn="ctr">
              <a:buNone/>
            </a:pPr>
            <a:r>
              <a:rPr lang="en-IN" b="1">
                <a:solidFill>
                  <a:srgbClr val="00B050"/>
                </a:solidFill>
              </a:rPr>
              <a:t>= राष्ट्रीय आय</a:t>
            </a:r>
            <a:endParaRPr lang="en-US" b="1">
              <a:solidFill>
                <a:srgbClr val="00B050"/>
              </a:solidFill>
            </a:endParaRPr>
          </a:p>
        </p:txBody>
      </p:sp>
    </p:spTree>
    <p:extLst>
      <p:ext uri="{BB962C8B-B14F-4D97-AF65-F5344CB8AC3E}">
        <p14:creationId xmlns:p14="http://schemas.microsoft.com/office/powerpoint/2010/main" val="882304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5762-5B2F-2A6F-B8DB-34C4D403D15D}"/>
              </a:ext>
            </a:extLst>
          </p:cNvPr>
          <p:cNvSpPr>
            <a:spLocks noGrp="1"/>
          </p:cNvSpPr>
          <p:nvPr>
            <p:ph type="title"/>
          </p:nvPr>
        </p:nvSpPr>
        <p:spPr/>
        <p:txBody>
          <a:bodyPr/>
          <a:lstStyle/>
          <a:p>
            <a:pPr algn="ctr"/>
            <a:r>
              <a:rPr lang="en-IN" b="1">
                <a:solidFill>
                  <a:srgbClr val="C00000"/>
                </a:solidFill>
              </a:rPr>
              <a:t>समग्र मांग फलन</a:t>
            </a:r>
            <a:r>
              <a:rPr lang="en-IN" b="1"/>
              <a:t> </a:t>
            </a:r>
            <a:r>
              <a:rPr lang="en-IN" b="1">
                <a:solidFill>
                  <a:srgbClr val="00B050"/>
                </a:solidFill>
              </a:rPr>
              <a:t>(Aggregate demand function)</a:t>
            </a:r>
            <a:endParaRPr lang="en-US" b="1">
              <a:solidFill>
                <a:srgbClr val="00B050"/>
              </a:solidFill>
            </a:endParaRPr>
          </a:p>
        </p:txBody>
      </p:sp>
      <p:sp>
        <p:nvSpPr>
          <p:cNvPr id="3" name="Content Placeholder 2">
            <a:extLst>
              <a:ext uri="{FF2B5EF4-FFF2-40B4-BE49-F238E27FC236}">
                <a16:creationId xmlns:a16="http://schemas.microsoft.com/office/drawing/2014/main" id="{301A89D5-0713-A151-A8A6-F3900C1C7FAB}"/>
              </a:ext>
            </a:extLst>
          </p:cNvPr>
          <p:cNvSpPr>
            <a:spLocks noGrp="1"/>
          </p:cNvSpPr>
          <p:nvPr>
            <p:ph idx="1"/>
          </p:nvPr>
        </p:nvSpPr>
        <p:spPr/>
        <p:txBody>
          <a:bodyPr/>
          <a:lstStyle/>
          <a:p>
            <a:r>
              <a:rPr lang="en-IN" b="1">
                <a:solidFill>
                  <a:srgbClr val="0070C0"/>
                </a:solidFill>
              </a:rPr>
              <a:t>समग्र मांग फलन रोजगार के स्तर एवं इससे संबंधित समग्र मांग मूल्य अथवा समग्र व्यय के मध्य संबंध को प्रदर्शित करता है ‘समग्र मांग मूल्य’ एक प्रकार से उत्पादन के विभिन्न स्तरों पर साहसी को मिलने वाली ‘विक्रय प्राप्ति’ को प्रदर्शित करता है (क्योंकि उत्पादन को बेचने से साहसी को समग्र मूल्य व्यय के बराबर ही आय प्राप्त होगी। इसलिए हम यह भी कह सकते हैं कि समग्र मांग फलन रोजगार के विभिन्न स्तरों पर प्राप्त होने वाले उत्पादन के बदले विक्रय प्राप्ति हो कि वह अनुसूची है जिसके प्रत्याशा साहसी करता है।</a:t>
            </a:r>
            <a:endParaRPr lang="en-US" b="1">
              <a:solidFill>
                <a:srgbClr val="0070C0"/>
              </a:solidFill>
            </a:endParaRPr>
          </a:p>
        </p:txBody>
      </p:sp>
    </p:spTree>
    <p:extLst>
      <p:ext uri="{BB962C8B-B14F-4D97-AF65-F5344CB8AC3E}">
        <p14:creationId xmlns:p14="http://schemas.microsoft.com/office/powerpoint/2010/main" val="1597239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73241-F294-3BAC-8C9C-DEE39CFA73AB}"/>
              </a:ext>
            </a:extLst>
          </p:cNvPr>
          <p:cNvSpPr>
            <a:spLocks noGrp="1"/>
          </p:cNvSpPr>
          <p:nvPr>
            <p:ph type="title"/>
          </p:nvPr>
        </p:nvSpPr>
        <p:spPr/>
        <p:txBody>
          <a:bodyPr/>
          <a:lstStyle/>
          <a:p>
            <a:pPr algn="ctr"/>
            <a:r>
              <a:rPr lang="en-IN" b="1">
                <a:solidFill>
                  <a:srgbClr val="C00000"/>
                </a:solidFill>
              </a:rPr>
              <a:t>समग्र पूर्ति फलन</a:t>
            </a:r>
            <a:r>
              <a:rPr lang="en-IN" b="1"/>
              <a:t> </a:t>
            </a:r>
            <a:r>
              <a:rPr lang="en-IN" b="1">
                <a:solidFill>
                  <a:srgbClr val="00B050"/>
                </a:solidFill>
              </a:rPr>
              <a:t>(Aggregate  supply function)</a:t>
            </a:r>
            <a:endParaRPr lang="en-US" b="1">
              <a:solidFill>
                <a:srgbClr val="00B050"/>
              </a:solidFill>
            </a:endParaRPr>
          </a:p>
        </p:txBody>
      </p:sp>
      <p:sp>
        <p:nvSpPr>
          <p:cNvPr id="3" name="Content Placeholder 2">
            <a:extLst>
              <a:ext uri="{FF2B5EF4-FFF2-40B4-BE49-F238E27FC236}">
                <a16:creationId xmlns:a16="http://schemas.microsoft.com/office/drawing/2014/main" id="{778DD857-EAA7-87AC-3BB6-283F5504EAC4}"/>
              </a:ext>
            </a:extLst>
          </p:cNvPr>
          <p:cNvSpPr>
            <a:spLocks noGrp="1"/>
          </p:cNvSpPr>
          <p:nvPr>
            <p:ph idx="1"/>
          </p:nvPr>
        </p:nvSpPr>
        <p:spPr/>
        <p:txBody>
          <a:bodyPr/>
          <a:lstStyle/>
          <a:p>
            <a:r>
              <a:rPr lang="en-IN" b="1">
                <a:solidFill>
                  <a:srgbClr val="0070C0"/>
                </a:solidFill>
              </a:rPr>
              <a:t>विक्रय से प्राप्त आय की न्यूनतम मात्रा जो कि रोजगार के एक दिए हुए स्तर को देने के लिए साहसी को निश्चित रूप से प्राप्त कर लेनी चाहिए, रोजगार के उस स्तर की समग्र पूर्ति कीमत कहलाएगी । रोजगार के प्रथक - प्रथक स्तर से संबंधित प्रथक- प्रथक  समग्र पूर्ति कीमत या न्यूनतम आय (जो लागत को पूरा करने के लिए साहसी को मिल जानी चाहिए) होगी। इनसे संबंधी विवरण या अनुसूची समग्र पूर्ति फलन कहलाएगा इस प्रकार हम यह कह सकते हैं की समग्र पूर्ति फलन रोजगार के विभिन्न स्तरों तथा उनसे संबंधित लागत या समग्र पूर्ति के बीच संबंध प्रदर्शित करता है।</a:t>
            </a:r>
            <a:endParaRPr lang="en-US" b="1">
              <a:solidFill>
                <a:srgbClr val="0070C0"/>
              </a:solidFill>
            </a:endParaRPr>
          </a:p>
        </p:txBody>
      </p:sp>
    </p:spTree>
    <p:extLst>
      <p:ext uri="{BB962C8B-B14F-4D97-AF65-F5344CB8AC3E}">
        <p14:creationId xmlns:p14="http://schemas.microsoft.com/office/powerpoint/2010/main" val="2052589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7DB8-F98A-1F3A-AA84-73D74CC237E8}"/>
              </a:ext>
            </a:extLst>
          </p:cNvPr>
          <p:cNvSpPr>
            <a:spLocks noGrp="1"/>
          </p:cNvSpPr>
          <p:nvPr>
            <p:ph type="title"/>
          </p:nvPr>
        </p:nvSpPr>
        <p:spPr>
          <a:xfrm>
            <a:off x="-72628" y="320476"/>
            <a:ext cx="10515600" cy="1325563"/>
          </a:xfrm>
        </p:spPr>
        <p:txBody>
          <a:bodyPr anchor="ctr">
            <a:normAutofit fontScale="90000"/>
          </a:bodyPr>
          <a:lstStyle/>
          <a:p>
            <a:pPr algn="ctr"/>
            <a:r>
              <a:rPr lang="en-IN" b="1">
                <a:solidFill>
                  <a:srgbClr val="C00000"/>
                </a:solidFill>
              </a:rPr>
              <a:t>आय एवं रोजगार निर्धारण की व्याख्या</a:t>
            </a:r>
            <a:r>
              <a:rPr lang="en-IN" b="1">
                <a:solidFill>
                  <a:srgbClr val="00B050"/>
                </a:solidFill>
              </a:rPr>
              <a:t>(Explanation of income and employment determination)</a:t>
            </a:r>
            <a:endParaRPr lang="en-US" b="1">
              <a:solidFill>
                <a:srgbClr val="00B050"/>
              </a:solidFill>
            </a:endParaRPr>
          </a:p>
        </p:txBody>
      </p:sp>
      <p:sp>
        <p:nvSpPr>
          <p:cNvPr id="3" name="Content Placeholder 2">
            <a:extLst>
              <a:ext uri="{FF2B5EF4-FFF2-40B4-BE49-F238E27FC236}">
                <a16:creationId xmlns:a16="http://schemas.microsoft.com/office/drawing/2014/main" id="{05FF85C1-3458-1AE7-921B-7F68768D41A0}"/>
              </a:ext>
            </a:extLst>
          </p:cNvPr>
          <p:cNvSpPr>
            <a:spLocks noGrp="1"/>
          </p:cNvSpPr>
          <p:nvPr>
            <p:ph idx="1"/>
          </p:nvPr>
        </p:nvSpPr>
        <p:spPr/>
        <p:txBody>
          <a:bodyPr/>
          <a:lstStyle/>
          <a:p>
            <a:pPr marL="0" indent="0">
              <a:buNone/>
            </a:pPr>
            <a:r>
              <a:rPr lang="en-IN" b="1">
                <a:solidFill>
                  <a:srgbClr val="0070C0"/>
                </a:solidFill>
              </a:rPr>
              <a:t>कीन्स के अनुसार अल्पकाल में आय एवं रोजगारअर्थव्यवस्था की कोई प्रभावी मांग पर निर्भर करता है। प्रभावी मांग का स्तर जितना अधिक होगा रोजगार (एवं आय) का स्तर भी उतना ही अधिक होगा। प्रभावी मांग का निर्धारण दो तत्वों से संबंधित होता है।</a:t>
            </a:r>
          </a:p>
          <a:p>
            <a:pPr marL="514350" indent="-514350">
              <a:buFont typeface="+mj-lt"/>
              <a:buAutoNum type="arabicPeriod"/>
            </a:pPr>
            <a:r>
              <a:rPr lang="en-IN" b="1">
                <a:solidFill>
                  <a:srgbClr val="0070C0"/>
                </a:solidFill>
              </a:rPr>
              <a:t>समग्र मांग मूल्य (Aggregate demand price-ADP)</a:t>
            </a:r>
          </a:p>
          <a:p>
            <a:pPr marL="514350" indent="-514350">
              <a:buFont typeface="+mj-lt"/>
              <a:buAutoNum type="arabicPeriod"/>
            </a:pPr>
            <a:r>
              <a:rPr lang="en-IN" b="1">
                <a:solidFill>
                  <a:srgbClr val="0070C0"/>
                </a:solidFill>
              </a:rPr>
              <a:t>समग्र पूर्ति मूल्य ( Aggregate supply price-ASP)</a:t>
            </a:r>
            <a:endParaRPr lang="en-US" b="1">
              <a:solidFill>
                <a:srgbClr val="0070C0"/>
              </a:solidFill>
            </a:endParaRPr>
          </a:p>
        </p:txBody>
      </p:sp>
    </p:spTree>
    <p:extLst>
      <p:ext uri="{BB962C8B-B14F-4D97-AF65-F5344CB8AC3E}">
        <p14:creationId xmlns:p14="http://schemas.microsoft.com/office/powerpoint/2010/main" val="2594975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DC16-7BA3-4F3B-27DC-D56FA6A14AC8}"/>
              </a:ext>
            </a:extLst>
          </p:cNvPr>
          <p:cNvSpPr>
            <a:spLocks noGrp="1"/>
          </p:cNvSpPr>
          <p:nvPr>
            <p:ph type="title"/>
          </p:nvPr>
        </p:nvSpPr>
        <p:spPr>
          <a:xfrm>
            <a:off x="838200" y="722313"/>
            <a:ext cx="10515600" cy="1325563"/>
          </a:xfrm>
        </p:spPr>
        <p:txBody>
          <a:bodyPr>
            <a:normAutofit fontScale="90000"/>
          </a:bodyPr>
          <a:lstStyle/>
          <a:p>
            <a:pPr algn="ctr"/>
            <a:r>
              <a:rPr lang="en-IN" b="1">
                <a:solidFill>
                  <a:srgbClr val="C00000"/>
                </a:solidFill>
              </a:rPr>
              <a:t>किन्स के रोजगार सिद्धांत में विनियोग गुणक की भूमिका </a:t>
            </a:r>
            <a:r>
              <a:rPr lang="en-IN" b="1">
                <a:solidFill>
                  <a:srgbClr val="00B050"/>
                </a:solidFill>
              </a:rPr>
              <a:t>( Role of investment multiplier in Keynes’ Employment theory)</a:t>
            </a:r>
            <a:endParaRPr lang="en-US" b="1">
              <a:solidFill>
                <a:srgbClr val="00B050"/>
              </a:solidFill>
            </a:endParaRPr>
          </a:p>
        </p:txBody>
      </p:sp>
      <p:sp>
        <p:nvSpPr>
          <p:cNvPr id="3" name="Content Placeholder 2">
            <a:extLst>
              <a:ext uri="{FF2B5EF4-FFF2-40B4-BE49-F238E27FC236}">
                <a16:creationId xmlns:a16="http://schemas.microsoft.com/office/drawing/2014/main" id="{9E9A1B68-B188-159D-B50D-9583ED9F27D2}"/>
              </a:ext>
            </a:extLst>
          </p:cNvPr>
          <p:cNvSpPr>
            <a:spLocks noGrp="1"/>
          </p:cNvSpPr>
          <p:nvPr>
            <p:ph idx="1"/>
          </p:nvPr>
        </p:nvSpPr>
        <p:spPr>
          <a:xfrm>
            <a:off x="838200" y="2845990"/>
            <a:ext cx="10515600" cy="4351338"/>
          </a:xfrm>
        </p:spPr>
        <p:txBody>
          <a:bodyPr/>
          <a:lstStyle/>
          <a:p>
            <a:r>
              <a:rPr lang="en-IN" b="1">
                <a:solidFill>
                  <a:srgbClr val="0070C0"/>
                </a:solidFill>
              </a:rPr>
              <a:t>गुणक – प्रभाव-गुणक अवधारणा का प्रतिपादन 1931 में आर.एफ. काहन‌ द्वारा हुआ जिसे 1936 में जे.एम.कीन्स ने अपने आर्थिक विश्लेषण में विशेष स्थान दिया। कीन्स महोदय ने आय - वृद्धि हेतु समग्र मांग मैं वृद्धि का सुझाव दिया है। समग्र मांग में वृद्धि किस प्रकार होगी इस समस्या के समाधान के लिए किसने विनियोग वृद्धि का सुझाव दिया है। किन्स ने इसे विनियोग गुणक को से प्रदर्शित किया है। उनके अनुसार “यह‌ गुणक (K) हमें यह बताता है कि जब कुल  विनियोग की मात्रा में वृद्धि होती है तब इस वृद्धि के परिणाम स्वरूप कुल आय में जो वृद्धि होती है, वह आए विनियोग वृद्धि के K गुना होती है।”</a:t>
            </a:r>
          </a:p>
          <a:p>
            <a:pPr marL="0" indent="0">
              <a:buNone/>
            </a:pPr>
            <a:endParaRPr lang="en-US" b="1">
              <a:solidFill>
                <a:srgbClr val="0070C0"/>
              </a:solidFill>
            </a:endParaRPr>
          </a:p>
        </p:txBody>
      </p:sp>
    </p:spTree>
    <p:extLst>
      <p:ext uri="{BB962C8B-B14F-4D97-AF65-F5344CB8AC3E}">
        <p14:creationId xmlns:p14="http://schemas.microsoft.com/office/powerpoint/2010/main" val="213275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2C84B-0182-B3DA-A004-AA0E6364C384}"/>
              </a:ext>
            </a:extLst>
          </p:cNvPr>
          <p:cNvSpPr>
            <a:spLocks noGrp="1"/>
          </p:cNvSpPr>
          <p:nvPr>
            <p:ph type="title"/>
          </p:nvPr>
        </p:nvSpPr>
        <p:spPr/>
        <p:txBody>
          <a:bodyPr>
            <a:normAutofit fontScale="90000"/>
          </a:bodyPr>
          <a:lstStyle/>
          <a:p>
            <a:pPr algn="ctr"/>
            <a:r>
              <a:rPr lang="en-IN" b="1">
                <a:solidFill>
                  <a:srgbClr val="C00000"/>
                </a:solidFill>
              </a:rPr>
              <a:t>कीन्स के आय एवं रोजगार सहायक की आलोचनाएं </a:t>
            </a:r>
            <a:r>
              <a:rPr lang="en-IN" b="1">
                <a:solidFill>
                  <a:srgbClr val="00B050"/>
                </a:solidFill>
              </a:rPr>
              <a:t>(Criticisms of  Keynesian income and employment theory) </a:t>
            </a:r>
            <a:endParaRPr lang="en-US" b="1">
              <a:solidFill>
                <a:srgbClr val="00B050"/>
              </a:solidFill>
            </a:endParaRPr>
          </a:p>
        </p:txBody>
      </p:sp>
      <p:sp>
        <p:nvSpPr>
          <p:cNvPr id="3" name="Content Placeholder 2">
            <a:extLst>
              <a:ext uri="{FF2B5EF4-FFF2-40B4-BE49-F238E27FC236}">
                <a16:creationId xmlns:a16="http://schemas.microsoft.com/office/drawing/2014/main" id="{D00DB5A7-0C02-2998-A8D5-08E92D0676A4}"/>
              </a:ext>
            </a:extLst>
          </p:cNvPr>
          <p:cNvSpPr>
            <a:spLocks noGrp="1"/>
          </p:cNvSpPr>
          <p:nvPr>
            <p:ph idx="1"/>
          </p:nvPr>
        </p:nvSpPr>
        <p:spPr/>
        <p:txBody>
          <a:bodyPr/>
          <a:lstStyle/>
          <a:p>
            <a:pPr marL="514350" indent="-514350">
              <a:buFont typeface="+mj-lt"/>
              <a:buAutoNum type="arabicPeriod"/>
            </a:pPr>
            <a:r>
              <a:rPr lang="en-IN" b="1">
                <a:solidFill>
                  <a:srgbClr val="0070C0"/>
                </a:solidFill>
              </a:rPr>
              <a:t>सामान्य सिद्धांत नहीं</a:t>
            </a:r>
          </a:p>
          <a:p>
            <a:pPr marL="514350" indent="-514350">
              <a:buFont typeface="+mj-lt"/>
              <a:buAutoNum type="arabicPeriod"/>
            </a:pPr>
            <a:r>
              <a:rPr lang="en-IN" b="1">
                <a:solidFill>
                  <a:srgbClr val="0070C0"/>
                </a:solidFill>
              </a:rPr>
              <a:t>पूर्ण रोजगार की व्याख्या नहीं</a:t>
            </a:r>
          </a:p>
          <a:p>
            <a:pPr marL="514350" indent="-514350">
              <a:buFont typeface="+mj-lt"/>
              <a:buAutoNum type="arabicPeriod"/>
            </a:pPr>
            <a:r>
              <a:rPr lang="en-IN" b="1">
                <a:solidFill>
                  <a:srgbClr val="0070C0"/>
                </a:solidFill>
              </a:rPr>
              <a:t>त्वरक सिद्धांत का वर्णन नहीं</a:t>
            </a:r>
          </a:p>
          <a:p>
            <a:pPr marL="514350" indent="-514350">
              <a:buFont typeface="+mj-lt"/>
              <a:buAutoNum type="arabicPeriod"/>
            </a:pPr>
            <a:r>
              <a:rPr lang="en-IN" b="1">
                <a:solidFill>
                  <a:srgbClr val="0070C0"/>
                </a:solidFill>
              </a:rPr>
              <a:t>मुद्रा की मात्रा की भूमिका</a:t>
            </a:r>
          </a:p>
          <a:p>
            <a:pPr marL="514350" indent="-514350">
              <a:buFont typeface="+mj-lt"/>
              <a:buAutoNum type="arabicPeriod"/>
            </a:pPr>
            <a:r>
              <a:rPr lang="en-IN" b="1">
                <a:solidFill>
                  <a:srgbClr val="0070C0"/>
                </a:solidFill>
              </a:rPr>
              <a:t>समग्र पूर्ति मूल्य की अपेक्षा</a:t>
            </a:r>
          </a:p>
          <a:p>
            <a:pPr marL="514350" indent="-514350">
              <a:buFont typeface="+mj-lt"/>
              <a:buAutoNum type="arabicPeriod"/>
            </a:pPr>
            <a:r>
              <a:rPr lang="en-IN" b="1">
                <a:solidFill>
                  <a:srgbClr val="0070C0"/>
                </a:solidFill>
              </a:rPr>
              <a:t>तुलनात्मक विश्लेषण</a:t>
            </a:r>
          </a:p>
          <a:p>
            <a:pPr marL="514350" indent="-514350">
              <a:buFont typeface="+mj-lt"/>
              <a:buAutoNum type="arabicPeriod"/>
            </a:pPr>
            <a:r>
              <a:rPr lang="en-IN" b="1">
                <a:solidFill>
                  <a:srgbClr val="0070C0"/>
                </a:solidFill>
              </a:rPr>
              <a:t>प्रोफेसर पीगू का तर्क</a:t>
            </a:r>
            <a:endParaRPr lang="en-US" b="1">
              <a:solidFill>
                <a:srgbClr val="0070C0"/>
              </a:solidFill>
            </a:endParaRPr>
          </a:p>
        </p:txBody>
      </p:sp>
    </p:spTree>
    <p:extLst>
      <p:ext uri="{BB962C8B-B14F-4D97-AF65-F5344CB8AC3E}">
        <p14:creationId xmlns:p14="http://schemas.microsoft.com/office/powerpoint/2010/main" val="463381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3B391-E7B5-9A13-868E-1A0B52B23769}"/>
              </a:ext>
            </a:extLst>
          </p:cNvPr>
          <p:cNvSpPr>
            <a:spLocks noGrp="1"/>
          </p:cNvSpPr>
          <p:nvPr>
            <p:ph type="title"/>
          </p:nvPr>
        </p:nvSpPr>
        <p:spPr/>
        <p:txBody>
          <a:bodyPr>
            <a:normAutofit fontScale="90000"/>
          </a:bodyPr>
          <a:lstStyle/>
          <a:p>
            <a:pPr algn="ctr"/>
            <a:r>
              <a:rPr lang="en-IN" b="1">
                <a:solidFill>
                  <a:srgbClr val="C00000"/>
                </a:solidFill>
              </a:rPr>
              <a:t>आय एवं रोजगार सिद्धांत में कीन्स के योगदान का मूल्यांकन </a:t>
            </a:r>
            <a:r>
              <a:rPr lang="en-IN" b="1">
                <a:solidFill>
                  <a:srgbClr val="00B050"/>
                </a:solidFill>
              </a:rPr>
              <a:t>(An appraisal of Keynes’ contribution to the therapy of income and employment)</a:t>
            </a:r>
            <a:endParaRPr lang="en-US" b="1">
              <a:solidFill>
                <a:srgbClr val="00B050"/>
              </a:solidFill>
            </a:endParaRPr>
          </a:p>
        </p:txBody>
      </p:sp>
      <p:sp>
        <p:nvSpPr>
          <p:cNvPr id="3" name="Content Placeholder 2">
            <a:extLst>
              <a:ext uri="{FF2B5EF4-FFF2-40B4-BE49-F238E27FC236}">
                <a16:creationId xmlns:a16="http://schemas.microsoft.com/office/drawing/2014/main" id="{8BF1D7AE-3968-7A1F-7FC1-68FA7FBED22B}"/>
              </a:ext>
            </a:extLst>
          </p:cNvPr>
          <p:cNvSpPr>
            <a:spLocks noGrp="1"/>
          </p:cNvSpPr>
          <p:nvPr>
            <p:ph idx="1"/>
          </p:nvPr>
        </p:nvSpPr>
        <p:spPr>
          <a:xfrm>
            <a:off x="838200" y="2289969"/>
            <a:ext cx="10515600" cy="4351338"/>
          </a:xfrm>
        </p:spPr>
        <p:txBody>
          <a:bodyPr>
            <a:normAutofit fontScale="92500" lnSpcReduction="20000"/>
          </a:bodyPr>
          <a:lstStyle/>
          <a:p>
            <a:r>
              <a:rPr lang="en-IN" b="1">
                <a:solidFill>
                  <a:srgbClr val="0070C0"/>
                </a:solidFill>
              </a:rPr>
              <a:t>आय, रोजगार तथा आर्थिक विकास सिद्धांत के संबंध में कीन्स महोदय के योगदानो को निम्न रूपो मैं देख सकते हैं-</a:t>
            </a:r>
          </a:p>
          <a:p>
            <a:pPr marL="514350" indent="-514350">
              <a:buFont typeface="+mj-lt"/>
              <a:buAutoNum type="arabicPeriod"/>
            </a:pPr>
            <a:r>
              <a:rPr lang="en-IN" b="1">
                <a:solidFill>
                  <a:srgbClr val="0070C0"/>
                </a:solidFill>
              </a:rPr>
              <a:t>अल्पकाल का समर्थन</a:t>
            </a:r>
          </a:p>
          <a:p>
            <a:pPr marL="514350" indent="-514350">
              <a:buFont typeface="+mj-lt"/>
              <a:buAutoNum type="arabicPeriod"/>
            </a:pPr>
            <a:r>
              <a:rPr lang="en-IN" b="1">
                <a:solidFill>
                  <a:srgbClr val="0070C0"/>
                </a:solidFill>
              </a:rPr>
              <a:t>सामान्य सिद्धांत</a:t>
            </a:r>
          </a:p>
          <a:p>
            <a:pPr marL="514350" indent="-514350">
              <a:buFont typeface="+mj-lt"/>
              <a:buAutoNum type="arabicPeriod"/>
            </a:pPr>
            <a:r>
              <a:rPr lang="en-IN" b="1">
                <a:solidFill>
                  <a:srgbClr val="0070C0"/>
                </a:solidFill>
              </a:rPr>
              <a:t>सामान्य सिद्धांत में गत्यात्मक तत्व</a:t>
            </a:r>
          </a:p>
          <a:p>
            <a:pPr marL="514350" indent="-514350">
              <a:buFont typeface="+mj-lt"/>
              <a:buAutoNum type="arabicPeriod"/>
            </a:pPr>
            <a:r>
              <a:rPr lang="en-IN" b="1">
                <a:solidFill>
                  <a:srgbClr val="0070C0"/>
                </a:solidFill>
              </a:rPr>
              <a:t>प्रभावी मांग और रोजगार स्तर</a:t>
            </a:r>
          </a:p>
          <a:p>
            <a:pPr marL="514350" indent="-514350">
              <a:buFont typeface="+mj-lt"/>
              <a:buAutoNum type="arabicPeriod"/>
            </a:pPr>
            <a:r>
              <a:rPr lang="en-IN" b="1">
                <a:solidFill>
                  <a:srgbClr val="0070C0"/>
                </a:solidFill>
              </a:rPr>
              <a:t>उपभोग, विनियोग तथा आर्थिक विकास</a:t>
            </a:r>
          </a:p>
          <a:p>
            <a:pPr marL="514350" indent="-514350">
              <a:buFont typeface="+mj-lt"/>
              <a:buAutoNum type="arabicPeriod"/>
            </a:pPr>
            <a:r>
              <a:rPr lang="en-IN" b="1">
                <a:solidFill>
                  <a:srgbClr val="0070C0"/>
                </a:solidFill>
              </a:rPr>
              <a:t>नीति संबंधी विचार</a:t>
            </a:r>
          </a:p>
          <a:p>
            <a:pPr marL="514350" indent="-514350">
              <a:buFont typeface="+mj-lt"/>
              <a:buAutoNum type="arabicPeriod"/>
            </a:pPr>
            <a:r>
              <a:rPr lang="en-IN" b="1">
                <a:solidFill>
                  <a:srgbClr val="0070C0"/>
                </a:solidFill>
              </a:rPr>
              <a:t>पूंजीवाद का विकास</a:t>
            </a:r>
          </a:p>
          <a:p>
            <a:pPr marL="514350" indent="-514350">
              <a:buFont typeface="+mj-lt"/>
              <a:buAutoNum type="arabicPeriod"/>
            </a:pPr>
            <a:r>
              <a:rPr lang="en-IN" b="1">
                <a:solidFill>
                  <a:srgbClr val="0070C0"/>
                </a:solidFill>
              </a:rPr>
              <a:t>विकास की आधारभूत दशाओं की व्याख्या</a:t>
            </a:r>
          </a:p>
          <a:p>
            <a:pPr marL="514350" indent="-514350">
              <a:buFont typeface="+mj-lt"/>
              <a:buAutoNum type="arabicPeriod"/>
            </a:pPr>
            <a:r>
              <a:rPr lang="en-IN" b="1">
                <a:solidFill>
                  <a:srgbClr val="0070C0"/>
                </a:solidFill>
              </a:rPr>
              <a:t>कीन्स की भूले </a:t>
            </a:r>
            <a:endParaRPr lang="en-US" b="1">
              <a:solidFill>
                <a:srgbClr val="0070C0"/>
              </a:solidFill>
            </a:endParaRPr>
          </a:p>
        </p:txBody>
      </p:sp>
    </p:spTree>
    <p:extLst>
      <p:ext uri="{BB962C8B-B14F-4D97-AF65-F5344CB8AC3E}">
        <p14:creationId xmlns:p14="http://schemas.microsoft.com/office/powerpoint/2010/main" val="1279867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E0F6B-2FF8-9206-095C-D63ED8D7BDAB}"/>
              </a:ext>
            </a:extLst>
          </p:cNvPr>
          <p:cNvSpPr>
            <a:spLocks noGrp="1"/>
          </p:cNvSpPr>
          <p:nvPr>
            <p:ph type="title"/>
          </p:nvPr>
        </p:nvSpPr>
        <p:spPr/>
        <p:txBody>
          <a:bodyPr/>
          <a:lstStyle/>
          <a:p>
            <a:r>
              <a:rPr lang="en-IN" b="1">
                <a:solidFill>
                  <a:srgbClr val="C00000"/>
                </a:solidFill>
              </a:rPr>
              <a:t>उपभोग – फलन</a:t>
            </a:r>
            <a:r>
              <a:rPr lang="en-IN" b="1"/>
              <a:t> </a:t>
            </a:r>
            <a:r>
              <a:rPr lang="en-IN" b="1">
                <a:solidFill>
                  <a:srgbClr val="00B050"/>
                </a:solidFill>
              </a:rPr>
              <a:t>(Consumption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22745C4A-426F-C6E0-1582-0ECEE29955F8}"/>
              </a:ext>
            </a:extLst>
          </p:cNvPr>
          <p:cNvSpPr>
            <a:spLocks noGrp="1"/>
          </p:cNvSpPr>
          <p:nvPr>
            <p:ph idx="1"/>
          </p:nvPr>
        </p:nvSpPr>
        <p:spPr/>
        <p:txBody>
          <a:bodyPr/>
          <a:lstStyle/>
          <a:p>
            <a:r>
              <a:rPr lang="en-IN" b="1">
                <a:solidFill>
                  <a:srgbClr val="00B050"/>
                </a:solidFill>
              </a:rPr>
              <a:t>उपभोग का अर्थ – </a:t>
            </a:r>
            <a:r>
              <a:rPr lang="en-IN" b="1">
                <a:solidFill>
                  <a:srgbClr val="0070C0"/>
                </a:solidFill>
              </a:rPr>
              <a:t>प्रोफेसर जे. के. मेहता के अनुसार, “इन आवश्यकताओं की प्रत्यक्ष – संतुष्टि उपभोग है और अप्रत्यक्ष संतुष्टि उत्पादन है। प्रोफेसर फेयर चाइल्ड के अनुसार, “वस्तुओं में तुष्टिगुण का सृजन उत्पादन कहलाता है तथा तुष्टिकरण का संहार उपभोग कहलाता है।”</a:t>
            </a:r>
          </a:p>
          <a:p>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2842132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22D48-0AC1-0939-3D67-7D12E4F5C07F}"/>
              </a:ext>
            </a:extLst>
          </p:cNvPr>
          <p:cNvSpPr>
            <a:spLocks noGrp="1"/>
          </p:cNvSpPr>
          <p:nvPr>
            <p:ph type="title"/>
          </p:nvPr>
        </p:nvSpPr>
        <p:spPr/>
        <p:txBody>
          <a:bodyPr/>
          <a:lstStyle/>
          <a:p>
            <a:pPr algn="ctr"/>
            <a:r>
              <a:rPr lang="en-IN" b="1">
                <a:solidFill>
                  <a:srgbClr val="C00000"/>
                </a:solidFill>
              </a:rPr>
              <a:t>आय का चक्रीय – प्रवाह </a:t>
            </a:r>
            <a:r>
              <a:rPr lang="en-IN" b="1">
                <a:solidFill>
                  <a:srgbClr val="00B050"/>
                </a:solidFill>
              </a:rPr>
              <a:t>(Circular flow of income)</a:t>
            </a:r>
            <a:endParaRPr lang="en-US" b="1">
              <a:solidFill>
                <a:srgbClr val="00B050"/>
              </a:solidFill>
            </a:endParaRPr>
          </a:p>
        </p:txBody>
      </p:sp>
      <p:sp>
        <p:nvSpPr>
          <p:cNvPr id="3" name="Content Placeholder 2">
            <a:extLst>
              <a:ext uri="{FF2B5EF4-FFF2-40B4-BE49-F238E27FC236}">
                <a16:creationId xmlns:a16="http://schemas.microsoft.com/office/drawing/2014/main" id="{08F89255-1932-ED2C-F3C5-4CC31B5AFFCD}"/>
              </a:ext>
            </a:extLst>
          </p:cNvPr>
          <p:cNvSpPr>
            <a:spLocks noGrp="1"/>
          </p:cNvSpPr>
          <p:nvPr>
            <p:ph idx="1"/>
          </p:nvPr>
        </p:nvSpPr>
        <p:spPr/>
        <p:txBody>
          <a:bodyPr/>
          <a:lstStyle/>
          <a:p>
            <a:r>
              <a:rPr lang="en-IN" b="1">
                <a:solidFill>
                  <a:srgbClr val="0070C0"/>
                </a:solidFill>
              </a:rPr>
              <a:t>कल्पना की जाए की कोई अर्थव्यवस्था (बंद) अर्थव्यवस्था है जिसका दूसरी अर्थव्यवस्था से कोई संपर्क नहीं है। इस स्थिति में, उपभोग-क्रिया उपभोक्ता द्वारा की जाती है और वह परिवार के साथ रहता है। यही उपभोक्ता रोजगार-क्रिया में लगकर उत्पादन-कार्य करता है। तब इसे उत्पादक कहते हैं और वह फर्म मैं काम करता है। समग्र रूप में, अर्थव्यवस्था में आय का चक्रीय प्रवाह होता है।</a:t>
            </a:r>
            <a:endParaRPr lang="en-US" b="1">
              <a:solidFill>
                <a:srgbClr val="0070C0"/>
              </a:solidFill>
            </a:endParaRPr>
          </a:p>
        </p:txBody>
      </p:sp>
    </p:spTree>
    <p:extLst>
      <p:ext uri="{BB962C8B-B14F-4D97-AF65-F5344CB8AC3E}">
        <p14:creationId xmlns:p14="http://schemas.microsoft.com/office/powerpoint/2010/main" val="1821956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304C-A6D8-5769-749A-A22D07D3B15D}"/>
              </a:ext>
            </a:extLst>
          </p:cNvPr>
          <p:cNvSpPr>
            <a:spLocks noGrp="1"/>
          </p:cNvSpPr>
          <p:nvPr>
            <p:ph type="title"/>
          </p:nvPr>
        </p:nvSpPr>
        <p:spPr/>
        <p:txBody>
          <a:bodyPr/>
          <a:lstStyle/>
          <a:p>
            <a:pPr algn="ctr"/>
            <a:r>
              <a:rPr lang="en-IN" b="1">
                <a:solidFill>
                  <a:srgbClr val="C00000"/>
                </a:solidFill>
              </a:rPr>
              <a:t>उपभोग फलन</a:t>
            </a:r>
            <a:r>
              <a:rPr lang="en-IN" b="1"/>
              <a:t> </a:t>
            </a:r>
            <a:r>
              <a:rPr lang="en-IN" b="1">
                <a:solidFill>
                  <a:srgbClr val="00B050"/>
                </a:solidFill>
              </a:rPr>
              <a:t>(Consumption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86B2FD4C-5A69-4F15-B9C7-039A8E6B0BAD}"/>
              </a:ext>
            </a:extLst>
          </p:cNvPr>
          <p:cNvSpPr>
            <a:spLocks noGrp="1"/>
          </p:cNvSpPr>
          <p:nvPr>
            <p:ph idx="1"/>
          </p:nvPr>
        </p:nvSpPr>
        <p:spPr/>
        <p:txBody>
          <a:bodyPr>
            <a:normAutofit lnSpcReduction="10000"/>
          </a:bodyPr>
          <a:lstStyle/>
          <a:p>
            <a:r>
              <a:rPr lang="en-IN" b="1">
                <a:solidFill>
                  <a:srgbClr val="0070C0"/>
                </a:solidFill>
              </a:rPr>
              <a:t>उपभोग फलन कीन्सवादी समष्टि  विश्लेषण की सबसे महत्वपूर्ण अवधारणा मानी जाती है। गार्डनर एक्ले  के अनुसार “आधुनिक समष्टि  भावी विश्लेषण में कींस का अकेला सबसे महत्वपूर्ण योगदान उनके उपभोग फलन के प्रतिपादन में हैं।”</a:t>
            </a:r>
          </a:p>
          <a:p>
            <a:r>
              <a:rPr lang="en-IN" b="1">
                <a:solidFill>
                  <a:srgbClr val="0070C0"/>
                </a:solidFill>
              </a:rPr>
              <a:t>उपभोग को प्रभावित करने वाले विभिन्न चरो, जैसे- आय का आकार, मूल्य स्तर, जीवन निर्वाह स्तर, उपभोक्ता की रुचि व फैशन , ब्याज की दर, संपत्तियों का वास्तविक मूल्य, आदि के मध्य पाए जाने वाले “फलनात्मक संबंध” को उपभोग फलन कहेंगे-</a:t>
            </a:r>
          </a:p>
          <a:p>
            <a:r>
              <a:rPr lang="en-IN" b="1">
                <a:solidFill>
                  <a:srgbClr val="0070C0"/>
                </a:solidFill>
              </a:rPr>
              <a:t>उपभोग फलन की व्याख्या में ‘पूर्व संचित आय’ की अवधारणा को सम्मिलित कर लिया गया है किंतु कीन्स की  रुचि ‘वर्तमान अर्जित आय’ में थी और उन्होंने समय पश्चात वहीं उपभोग फलन का है तर्क प्रस्तुत किया है।</a:t>
            </a:r>
            <a:endParaRPr lang="en-US" b="1">
              <a:solidFill>
                <a:srgbClr val="0070C0"/>
              </a:solidFill>
            </a:endParaRPr>
          </a:p>
        </p:txBody>
      </p:sp>
    </p:spTree>
    <p:extLst>
      <p:ext uri="{BB962C8B-B14F-4D97-AF65-F5344CB8AC3E}">
        <p14:creationId xmlns:p14="http://schemas.microsoft.com/office/powerpoint/2010/main" val="11329544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03B6-AC06-3A56-1572-B39C7D8EEEBB}"/>
              </a:ext>
            </a:extLst>
          </p:cNvPr>
          <p:cNvSpPr>
            <a:spLocks noGrp="1"/>
          </p:cNvSpPr>
          <p:nvPr>
            <p:ph type="title"/>
          </p:nvPr>
        </p:nvSpPr>
        <p:spPr/>
        <p:txBody>
          <a:bodyPr>
            <a:normAutofit fontScale="90000"/>
          </a:bodyPr>
          <a:lstStyle/>
          <a:p>
            <a:r>
              <a:rPr lang="en-IN" b="1">
                <a:solidFill>
                  <a:srgbClr val="C00000"/>
                </a:solidFill>
              </a:rPr>
              <a:t>कीन्स का मौलिक (आधारभूत) मनोवैज्ञानिक नियम</a:t>
            </a:r>
            <a:r>
              <a:rPr lang="en-IN" b="1"/>
              <a:t>  </a:t>
            </a:r>
            <a:r>
              <a:rPr lang="en-IN" b="1">
                <a:solidFill>
                  <a:srgbClr val="00B050"/>
                </a:solidFill>
              </a:rPr>
              <a:t>(Keynes’ fundamental psychological law)</a:t>
            </a:r>
            <a:endParaRPr lang="en-US" b="1">
              <a:solidFill>
                <a:srgbClr val="00B050"/>
              </a:solidFill>
            </a:endParaRPr>
          </a:p>
        </p:txBody>
      </p:sp>
      <p:sp>
        <p:nvSpPr>
          <p:cNvPr id="3" name="Content Placeholder 2">
            <a:extLst>
              <a:ext uri="{FF2B5EF4-FFF2-40B4-BE49-F238E27FC236}">
                <a16:creationId xmlns:a16="http://schemas.microsoft.com/office/drawing/2014/main" id="{18A85534-0948-85BE-3D7B-8A5754F2D47C}"/>
              </a:ext>
            </a:extLst>
          </p:cNvPr>
          <p:cNvSpPr>
            <a:spLocks noGrp="1"/>
          </p:cNvSpPr>
          <p:nvPr>
            <p:ph idx="1"/>
          </p:nvPr>
        </p:nvSpPr>
        <p:spPr/>
        <p:txBody>
          <a:bodyPr>
            <a:normAutofit fontScale="92500" lnSpcReduction="10000"/>
          </a:bodyPr>
          <a:lstStyle/>
          <a:p>
            <a:r>
              <a:rPr lang="en-IN" b="1">
                <a:solidFill>
                  <a:srgbClr val="0070C0"/>
                </a:solidFill>
              </a:rPr>
              <a:t>किन्स  ने अपने मौलिक (आधारभूत) मनोवैज्ञानिक नियम में उपभोग - व्यय और आय के बीच के संबंध का निरूपण , इस प्रकार किया , “जैसे-जैसे आय बढ़ती है, व्यक्ति अपना उपभोग भी बढ़ा देते हैं -पर उपभोग की यह वृद्धि आय की वृद्धि से कुछ कम रहती है ।”</a:t>
            </a:r>
          </a:p>
          <a:p>
            <a:r>
              <a:rPr lang="en-IN" b="1">
                <a:solidFill>
                  <a:srgbClr val="0070C0"/>
                </a:solidFill>
              </a:rPr>
              <a:t>किन्स के उपभोग के आधारभूत (मौलिक) सिद्धांत से निम्नलिखित तीन महत्वपूर्ण निष्कर्ष  प्राप्त किए जाते-</a:t>
            </a:r>
          </a:p>
          <a:p>
            <a:pPr marL="514350" indent="-514350">
              <a:buFont typeface="+mj-lt"/>
              <a:buAutoNum type="arabicPeriod"/>
            </a:pPr>
            <a:r>
              <a:rPr lang="en-IN" b="1">
                <a:solidFill>
                  <a:srgbClr val="0070C0"/>
                </a:solidFill>
              </a:rPr>
              <a:t>जब समग्र आय में वृद्धि हो तो उपभोग व्यय में भी वृद्धि होगी पर अपेक्षाकृत कम मात्रा में।</a:t>
            </a:r>
          </a:p>
          <a:p>
            <a:pPr marL="514350" indent="-514350">
              <a:buFont typeface="+mj-lt"/>
              <a:buAutoNum type="arabicPeriod"/>
            </a:pPr>
            <a:r>
              <a:rPr lang="en-IN" b="1">
                <a:solidFill>
                  <a:srgbClr val="0070C0"/>
                </a:solidFill>
              </a:rPr>
              <a:t>आय मैं होने वाली वृद्धि उपभोग व्यय तथा बचत के बीच एक निश्चित अनुपात में विभक्त होगी।</a:t>
            </a:r>
          </a:p>
          <a:p>
            <a:pPr marL="514350" indent="-514350">
              <a:buFont typeface="+mj-lt"/>
              <a:buAutoNum type="arabicPeriod"/>
            </a:pPr>
            <a:r>
              <a:rPr lang="en-IN" b="1">
                <a:solidFill>
                  <a:srgbClr val="0070C0"/>
                </a:solidFill>
              </a:rPr>
              <a:t>आय की वृद्धि के साथ व्यय तथा वचन दोनों में ही वृद्धि होगी।</a:t>
            </a:r>
            <a:endParaRPr lang="en-US" b="1">
              <a:solidFill>
                <a:srgbClr val="0070C0"/>
              </a:solidFill>
            </a:endParaRPr>
          </a:p>
        </p:txBody>
      </p:sp>
    </p:spTree>
    <p:extLst>
      <p:ext uri="{BB962C8B-B14F-4D97-AF65-F5344CB8AC3E}">
        <p14:creationId xmlns:p14="http://schemas.microsoft.com/office/powerpoint/2010/main" val="1756506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86DAF-8A77-128E-BEAB-8F9B90AE8024}"/>
              </a:ext>
            </a:extLst>
          </p:cNvPr>
          <p:cNvSpPr>
            <a:spLocks noGrp="1"/>
          </p:cNvSpPr>
          <p:nvPr>
            <p:ph type="title"/>
          </p:nvPr>
        </p:nvSpPr>
        <p:spPr/>
        <p:txBody>
          <a:bodyPr/>
          <a:lstStyle/>
          <a:p>
            <a:pPr algn="ctr"/>
            <a:r>
              <a:rPr lang="en-IN" b="1">
                <a:solidFill>
                  <a:srgbClr val="C00000"/>
                </a:solidFill>
              </a:rPr>
              <a:t>मालिक मनोवैज्ञानिक सिद्धांत की मान्यताएं</a:t>
            </a:r>
            <a:r>
              <a:rPr lang="en-IN" b="1"/>
              <a:t> </a:t>
            </a:r>
            <a:r>
              <a:rPr lang="en-IN" b="1">
                <a:solidFill>
                  <a:srgbClr val="00B050"/>
                </a:solidFill>
              </a:rPr>
              <a:t>(The assumption)</a:t>
            </a:r>
            <a:endParaRPr lang="en-US" b="1">
              <a:solidFill>
                <a:srgbClr val="00B050"/>
              </a:solidFill>
            </a:endParaRPr>
          </a:p>
        </p:txBody>
      </p:sp>
      <p:sp>
        <p:nvSpPr>
          <p:cNvPr id="3" name="Content Placeholder 2">
            <a:extLst>
              <a:ext uri="{FF2B5EF4-FFF2-40B4-BE49-F238E27FC236}">
                <a16:creationId xmlns:a16="http://schemas.microsoft.com/office/drawing/2014/main" id="{674DFB04-68D5-8EF9-2280-B010EEDB13C2}"/>
              </a:ext>
            </a:extLst>
          </p:cNvPr>
          <p:cNvSpPr>
            <a:spLocks noGrp="1"/>
          </p:cNvSpPr>
          <p:nvPr>
            <p:ph idx="1"/>
          </p:nvPr>
        </p:nvSpPr>
        <p:spPr/>
        <p:txBody>
          <a:bodyPr/>
          <a:lstStyle/>
          <a:p>
            <a:r>
              <a:rPr lang="en-IN" b="1">
                <a:solidFill>
                  <a:srgbClr val="0070C0"/>
                </a:solidFill>
              </a:rPr>
              <a:t>किन्स द्वारा प्रतिपादित उपयोग संबंधी मनोवैज्ञानिक नियम की प्रमुख तीन मान्यताएं निम्नलिखित हैं-</a:t>
            </a:r>
          </a:p>
          <a:p>
            <a:pPr marL="514350" indent="-514350">
              <a:buFont typeface="+mj-lt"/>
              <a:buAutoNum type="arabicPeriod"/>
            </a:pPr>
            <a:r>
              <a:rPr lang="en-IN" b="1">
                <a:solidFill>
                  <a:srgbClr val="0070C0"/>
                </a:solidFill>
              </a:rPr>
              <a:t>वर्तमान मनोवैज्ञानिक संस्थात्मक स्थिति में किसी प्रकार का परिवर्तन नहीं आना चाहिए।</a:t>
            </a:r>
          </a:p>
          <a:p>
            <a:pPr marL="514350" indent="-514350">
              <a:buFont typeface="+mj-lt"/>
              <a:buAutoNum type="arabicPeriod"/>
            </a:pPr>
            <a:r>
              <a:rPr lang="en-IN" b="1">
                <a:solidFill>
                  <a:srgbClr val="0070C0"/>
                </a:solidFill>
              </a:rPr>
              <a:t>साधारण परिस्थितियां विद्यमान रहनी चाहिए अर्थात युद्ध ,क्रांति ,मुद्रा-स्फीति आदि असाधारण परिस्थितियां उत्पन्न ना हो जाए।</a:t>
            </a:r>
          </a:p>
          <a:p>
            <a:pPr marL="514350" indent="-514350">
              <a:buFont typeface="+mj-lt"/>
              <a:buAutoNum type="arabicPeriod"/>
            </a:pPr>
            <a:r>
              <a:rPr lang="en-IN" b="1">
                <a:solidFill>
                  <a:srgbClr val="0070C0"/>
                </a:solidFill>
              </a:rPr>
              <a:t>आर्थिक क्रियाओं पर सरकारी हस्तक्षेप नहीं होना चाहिए</a:t>
            </a:r>
            <a:endParaRPr lang="en-US" b="1">
              <a:solidFill>
                <a:srgbClr val="0070C0"/>
              </a:solidFill>
            </a:endParaRPr>
          </a:p>
        </p:txBody>
      </p:sp>
    </p:spTree>
    <p:extLst>
      <p:ext uri="{BB962C8B-B14F-4D97-AF65-F5344CB8AC3E}">
        <p14:creationId xmlns:p14="http://schemas.microsoft.com/office/powerpoint/2010/main" val="1173258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2328-EF6C-F293-BA33-AF8A85B27D78}"/>
              </a:ext>
            </a:extLst>
          </p:cNvPr>
          <p:cNvSpPr>
            <a:spLocks noGrp="1"/>
          </p:cNvSpPr>
          <p:nvPr>
            <p:ph type="title"/>
          </p:nvPr>
        </p:nvSpPr>
        <p:spPr/>
        <p:txBody>
          <a:bodyPr>
            <a:normAutofit fontScale="90000"/>
          </a:bodyPr>
          <a:lstStyle/>
          <a:p>
            <a:pPr algn="ctr"/>
            <a:r>
              <a:rPr lang="en-IN" b="1">
                <a:solidFill>
                  <a:srgbClr val="C00000"/>
                </a:solidFill>
              </a:rPr>
              <a:t>उपभोग -फलन तथा उपभोग - प्रवृत्तियां ( </a:t>
            </a:r>
            <a:r>
              <a:rPr lang="en-IN" b="1">
                <a:solidFill>
                  <a:srgbClr val="00B050"/>
                </a:solidFill>
              </a:rPr>
              <a:t>(Consumption Function and propensities to consume)</a:t>
            </a:r>
            <a:endParaRPr lang="en-US" b="1">
              <a:solidFill>
                <a:srgbClr val="00B050"/>
              </a:solidFill>
            </a:endParaRPr>
          </a:p>
        </p:txBody>
      </p:sp>
      <p:sp>
        <p:nvSpPr>
          <p:cNvPr id="3" name="Content Placeholder 2">
            <a:extLst>
              <a:ext uri="{FF2B5EF4-FFF2-40B4-BE49-F238E27FC236}">
                <a16:creationId xmlns:a16="http://schemas.microsoft.com/office/drawing/2014/main" id="{445680B4-0647-4F7D-C605-D0198A7E1F46}"/>
              </a:ext>
            </a:extLst>
          </p:cNvPr>
          <p:cNvSpPr>
            <a:spLocks noGrp="1"/>
          </p:cNvSpPr>
          <p:nvPr>
            <p:ph idx="1"/>
          </p:nvPr>
        </p:nvSpPr>
        <p:spPr/>
        <p:txBody>
          <a:bodyPr/>
          <a:lstStyle/>
          <a:p>
            <a:r>
              <a:rPr lang="en-IN" b="1">
                <a:solidFill>
                  <a:srgbClr val="0070C0"/>
                </a:solidFill>
              </a:rPr>
              <a:t>उपभोग की मात्रा तथा व्यय योग्य आय के मध्य पाए जाने वाले एक निश्चित संबंध को हम उपभोग फलन कहेंगे-</a:t>
            </a:r>
          </a:p>
          <a:p>
            <a:r>
              <a:rPr lang="en-IN" b="1">
                <a:solidFill>
                  <a:srgbClr val="0070C0"/>
                </a:solidFill>
              </a:rPr>
              <a:t>आय में वृद्धि होने पर उपभोग में कितनी वृद्धि होगी, यह कीन्स  के अनुसार उपभोग- प्रवृत्ति पर निर्भर करती है</a:t>
            </a:r>
          </a:p>
          <a:p>
            <a:r>
              <a:rPr lang="en-IN" b="1">
                <a:solidFill>
                  <a:srgbClr val="0070C0"/>
                </a:solidFill>
              </a:rPr>
              <a:t>उपभोग की प्रवृत्ति  के दो रूप हो सकते हैं-</a:t>
            </a:r>
          </a:p>
          <a:p>
            <a:pPr marL="514350" indent="-514350">
              <a:buFont typeface="+mj-lt"/>
              <a:buAutoNum type="arabicPeriod"/>
            </a:pPr>
            <a:r>
              <a:rPr lang="en-IN" b="1">
                <a:solidFill>
                  <a:srgbClr val="0070C0"/>
                </a:solidFill>
              </a:rPr>
              <a:t>औसत उपभोग- प्रवृत्ति </a:t>
            </a:r>
          </a:p>
          <a:p>
            <a:pPr marL="514350" indent="-514350">
              <a:buFont typeface="+mj-lt"/>
              <a:buAutoNum type="arabicPeriod"/>
            </a:pPr>
            <a:r>
              <a:rPr lang="en-IN" b="1">
                <a:solidFill>
                  <a:srgbClr val="0070C0"/>
                </a:solidFill>
              </a:rPr>
              <a:t>सीमांत उपभोग- प्रवृत्ति</a:t>
            </a:r>
          </a:p>
          <a:p>
            <a:pPr marL="514350" indent="-514350">
              <a:buFont typeface="+mj-lt"/>
              <a:buAutoNum type="arabicPeriod"/>
            </a:pPr>
            <a:r>
              <a:rPr lang="en-IN" b="1">
                <a:solidFill>
                  <a:srgbClr val="0070C0"/>
                </a:solidFill>
              </a:rPr>
              <a:t>औसत बचत- प्रवृत्ति</a:t>
            </a:r>
            <a:endParaRPr lang="en-US" b="1">
              <a:solidFill>
                <a:srgbClr val="0070C0"/>
              </a:solidFill>
            </a:endParaRPr>
          </a:p>
        </p:txBody>
      </p:sp>
    </p:spTree>
    <p:extLst>
      <p:ext uri="{BB962C8B-B14F-4D97-AF65-F5344CB8AC3E}">
        <p14:creationId xmlns:p14="http://schemas.microsoft.com/office/powerpoint/2010/main" val="4264989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BA569-CD48-230C-BCF8-0B1C205F04A2}"/>
              </a:ext>
            </a:extLst>
          </p:cNvPr>
          <p:cNvSpPr>
            <a:spLocks noGrp="1"/>
          </p:cNvSpPr>
          <p:nvPr>
            <p:ph type="title"/>
          </p:nvPr>
        </p:nvSpPr>
        <p:spPr/>
        <p:txBody>
          <a:bodyPr>
            <a:normAutofit fontScale="90000"/>
          </a:bodyPr>
          <a:lstStyle/>
          <a:p>
            <a:r>
              <a:rPr lang="en-IN" b="1">
                <a:solidFill>
                  <a:srgbClr val="C00000"/>
                </a:solidFill>
              </a:rPr>
              <a:t>उपभोग फलन (क्रिया) की तकनीकी विशेषताएं</a:t>
            </a:r>
            <a:br>
              <a:rPr lang="en-IN" b="1">
                <a:solidFill>
                  <a:srgbClr val="C00000"/>
                </a:solidFill>
              </a:rPr>
            </a:br>
            <a:r>
              <a:rPr lang="en-IN" b="1">
                <a:solidFill>
                  <a:srgbClr val="00B050"/>
                </a:solidFill>
              </a:rPr>
              <a:t>(Technical attributes of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0435572F-740A-148A-4DA7-4D9FF86430F6}"/>
              </a:ext>
            </a:extLst>
          </p:cNvPr>
          <p:cNvSpPr>
            <a:spLocks noGrp="1"/>
          </p:cNvSpPr>
          <p:nvPr>
            <p:ph idx="1"/>
          </p:nvPr>
        </p:nvSpPr>
        <p:spPr/>
        <p:txBody>
          <a:bodyPr/>
          <a:lstStyle/>
          <a:p>
            <a:pPr marL="514350" indent="-514350">
              <a:buFont typeface="+mj-lt"/>
              <a:buAutoNum type="arabicPeriod"/>
            </a:pPr>
            <a:r>
              <a:rPr lang="en-IN" b="1">
                <a:solidFill>
                  <a:srgbClr val="0070C0"/>
                </a:solidFill>
              </a:rPr>
              <a:t>उपभोग की औसत प्रवृत्ति</a:t>
            </a:r>
          </a:p>
          <a:p>
            <a:pPr marL="514350" indent="-514350">
              <a:buFont typeface="+mj-lt"/>
              <a:buAutoNum type="arabicPeriod"/>
            </a:pPr>
            <a:r>
              <a:rPr lang="en-IN" b="1">
                <a:solidFill>
                  <a:srgbClr val="0070C0"/>
                </a:solidFill>
              </a:rPr>
              <a:t>बचत की औसत प्रवृत्ति</a:t>
            </a:r>
          </a:p>
          <a:p>
            <a:pPr marL="514350" indent="-514350">
              <a:buFont typeface="+mj-lt"/>
              <a:buAutoNum type="arabicPeriod"/>
            </a:pPr>
            <a:r>
              <a:rPr lang="en-IN" b="1">
                <a:solidFill>
                  <a:srgbClr val="0070C0"/>
                </a:solidFill>
              </a:rPr>
              <a:t>उपभोग के सीमांत प्रवृत्ति</a:t>
            </a:r>
          </a:p>
          <a:p>
            <a:pPr marL="514350" indent="-514350">
              <a:buFont typeface="+mj-lt"/>
              <a:buAutoNum type="arabicPeriod"/>
            </a:pPr>
            <a:r>
              <a:rPr lang="en-IN" b="1">
                <a:solidFill>
                  <a:srgbClr val="0070C0"/>
                </a:solidFill>
              </a:rPr>
              <a:t>बचत की सीमांत प्रवृत्ति</a:t>
            </a:r>
          </a:p>
          <a:p>
            <a:pPr marL="514350" indent="-514350">
              <a:buFont typeface="+mj-lt"/>
              <a:buAutoNum type="arabicPeriod"/>
            </a:pPr>
            <a:endParaRPr lang="en-IN" b="1">
              <a:solidFill>
                <a:srgbClr val="0070C0"/>
              </a:solidFill>
            </a:endParaRPr>
          </a:p>
        </p:txBody>
      </p:sp>
    </p:spTree>
    <p:extLst>
      <p:ext uri="{BB962C8B-B14F-4D97-AF65-F5344CB8AC3E}">
        <p14:creationId xmlns:p14="http://schemas.microsoft.com/office/powerpoint/2010/main" val="1800267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4C6E-280D-F617-0218-89FDEC2B84E3}"/>
              </a:ext>
            </a:extLst>
          </p:cNvPr>
          <p:cNvSpPr>
            <a:spLocks noGrp="1"/>
          </p:cNvSpPr>
          <p:nvPr>
            <p:ph type="title"/>
          </p:nvPr>
        </p:nvSpPr>
        <p:spPr/>
        <p:txBody>
          <a:bodyPr/>
          <a:lstStyle/>
          <a:p>
            <a:pPr algn="ctr"/>
            <a:r>
              <a:rPr lang="en-IN" b="1">
                <a:solidFill>
                  <a:srgbClr val="C00000"/>
                </a:solidFill>
              </a:rPr>
              <a:t>रैखिक उपभोग फलन </a:t>
            </a:r>
            <a:r>
              <a:rPr lang="en-IN" b="1">
                <a:solidFill>
                  <a:srgbClr val="00B050"/>
                </a:solidFill>
              </a:rPr>
              <a:t>(Linear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4FDA9209-986F-6053-4717-6B2288B6BFFF}"/>
              </a:ext>
            </a:extLst>
          </p:cNvPr>
          <p:cNvSpPr>
            <a:spLocks noGrp="1"/>
          </p:cNvSpPr>
          <p:nvPr>
            <p:ph idx="1"/>
          </p:nvPr>
        </p:nvSpPr>
        <p:spPr/>
        <p:txBody>
          <a:bodyPr/>
          <a:lstStyle/>
          <a:p>
            <a:r>
              <a:rPr lang="en-IN" b="1">
                <a:solidFill>
                  <a:srgbClr val="0070C0"/>
                </a:solidFill>
              </a:rPr>
              <a:t>यदि आय के प्रत्येक स्तर पर MPS स्थिर हो अर्थात उपभोग व्यय में होने वाले परिवर्तन पर स्थिर रहे तो उपभोग फलन रैखिक होगा उसे प्रदर्शित करने वाला उपभोग वक्र एक सीधी रेखा के रूप में होगा।</a:t>
            </a:r>
          </a:p>
          <a:p>
            <a:pPr marL="0" indent="0">
              <a:buNone/>
            </a:pPr>
            <a:endParaRPr lang="en-US" b="1">
              <a:solidFill>
                <a:srgbClr val="0070C0"/>
              </a:solidFill>
            </a:endParaRPr>
          </a:p>
        </p:txBody>
      </p:sp>
    </p:spTree>
    <p:extLst>
      <p:ext uri="{BB962C8B-B14F-4D97-AF65-F5344CB8AC3E}">
        <p14:creationId xmlns:p14="http://schemas.microsoft.com/office/powerpoint/2010/main" val="3836291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7B8D-D45B-1A56-867F-C15C181278B2}"/>
              </a:ext>
            </a:extLst>
          </p:cNvPr>
          <p:cNvSpPr>
            <a:spLocks noGrp="1"/>
          </p:cNvSpPr>
          <p:nvPr>
            <p:ph type="title"/>
          </p:nvPr>
        </p:nvSpPr>
        <p:spPr/>
        <p:txBody>
          <a:bodyPr/>
          <a:lstStyle/>
          <a:p>
            <a:r>
              <a:rPr lang="en-IN" b="1">
                <a:solidFill>
                  <a:srgbClr val="C00000"/>
                </a:solidFill>
              </a:rPr>
              <a:t>गैर – रैखिक  उपभोग फलन</a:t>
            </a:r>
            <a:r>
              <a:rPr lang="en-IN" b="1">
                <a:solidFill>
                  <a:srgbClr val="00B050"/>
                </a:solidFill>
              </a:rPr>
              <a:t> (Nonlinear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3FE763E9-C645-4208-280E-2F6851F2D9B7}"/>
              </a:ext>
            </a:extLst>
          </p:cNvPr>
          <p:cNvSpPr>
            <a:spLocks noGrp="1"/>
          </p:cNvSpPr>
          <p:nvPr>
            <p:ph idx="1"/>
          </p:nvPr>
        </p:nvSpPr>
        <p:spPr/>
        <p:txBody>
          <a:bodyPr/>
          <a:lstStyle/>
          <a:p>
            <a:pPr marL="0" indent="0">
              <a:buNone/>
            </a:pPr>
            <a:endParaRPr lang="en-IN" b="1"/>
          </a:p>
          <a:p>
            <a:pPr marL="0" indent="0">
              <a:buNone/>
            </a:pPr>
            <a:r>
              <a:rPr lang="en-IN" b="1">
                <a:solidFill>
                  <a:srgbClr val="00B050"/>
                </a:solidFill>
              </a:rPr>
              <a:t>कीन्स</a:t>
            </a:r>
            <a:r>
              <a:rPr lang="en-IN" b="1"/>
              <a:t> </a:t>
            </a:r>
            <a:r>
              <a:rPr lang="en-IN" b="1">
                <a:solidFill>
                  <a:srgbClr val="0070C0"/>
                </a:solidFill>
              </a:rPr>
              <a:t>ने गैर रैखिक उपभोग फलन का उल्लेख किया है, क्योंकि उन्होंने यह प्रतिपादित किया कि आई की वृद्धि की अपेक्षा उपभोग में कम वृद्धि होगी। यदि आय में वृद्धि ₹100 की हो तो उपभोग में वृद्धि उससे कम की होगी</a:t>
            </a:r>
          </a:p>
          <a:p>
            <a:pPr marL="0" indent="0">
              <a:buNone/>
            </a:pPr>
            <a:r>
              <a:rPr lang="en-IN" b="1">
                <a:solidFill>
                  <a:srgbClr val="0070C0"/>
                </a:solidFill>
              </a:rPr>
              <a:t>इस प्रकार उन स्थितियों में जहां उपभोग फलन निरंतर अपना ढाल परिवर्तित करता जाय,उपभोग फलन गैर रैखिक  होगा।</a:t>
            </a:r>
          </a:p>
          <a:p>
            <a:pPr marL="0" indent="0">
              <a:buNone/>
            </a:pPr>
            <a:endParaRPr lang="en-IN" b="1"/>
          </a:p>
        </p:txBody>
      </p:sp>
    </p:spTree>
    <p:extLst>
      <p:ext uri="{BB962C8B-B14F-4D97-AF65-F5344CB8AC3E}">
        <p14:creationId xmlns:p14="http://schemas.microsoft.com/office/powerpoint/2010/main" val="3090113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999B-7D9E-792E-342B-A562A503AF65}"/>
              </a:ext>
            </a:extLst>
          </p:cNvPr>
          <p:cNvSpPr>
            <a:spLocks noGrp="1"/>
          </p:cNvSpPr>
          <p:nvPr>
            <p:ph type="title"/>
          </p:nvPr>
        </p:nvSpPr>
        <p:spPr/>
        <p:txBody>
          <a:bodyPr>
            <a:normAutofit fontScale="90000"/>
          </a:bodyPr>
          <a:lstStyle/>
          <a:p>
            <a:pPr algn="ctr"/>
            <a:r>
              <a:rPr lang="en-IN" b="1">
                <a:solidFill>
                  <a:srgbClr val="C00000"/>
                </a:solidFill>
              </a:rPr>
              <a:t>उपभोग  को प्रभावित करने वाले कारक (उपभोग की प्रवृत्ति)</a:t>
            </a:r>
            <a:r>
              <a:rPr lang="en-IN" b="1">
                <a:solidFill>
                  <a:srgbClr val="00B050"/>
                </a:solidFill>
              </a:rPr>
              <a:t>(Factors determining consumption or propensity to consume)</a:t>
            </a:r>
            <a:endParaRPr lang="en-US" b="1">
              <a:solidFill>
                <a:srgbClr val="00B050"/>
              </a:solidFill>
            </a:endParaRPr>
          </a:p>
        </p:txBody>
      </p:sp>
      <p:sp>
        <p:nvSpPr>
          <p:cNvPr id="3" name="Content Placeholder 2">
            <a:extLst>
              <a:ext uri="{FF2B5EF4-FFF2-40B4-BE49-F238E27FC236}">
                <a16:creationId xmlns:a16="http://schemas.microsoft.com/office/drawing/2014/main" id="{251DB3A9-FA7E-1A02-0316-762A7A1B2709}"/>
              </a:ext>
            </a:extLst>
          </p:cNvPr>
          <p:cNvSpPr>
            <a:spLocks noGrp="1"/>
          </p:cNvSpPr>
          <p:nvPr>
            <p:ph idx="1"/>
          </p:nvPr>
        </p:nvSpPr>
        <p:spPr/>
        <p:txBody>
          <a:bodyPr/>
          <a:lstStyle/>
          <a:p>
            <a:pPr marL="0" indent="0">
              <a:buNone/>
            </a:pPr>
            <a:r>
              <a:rPr lang="en-IN" b="1">
                <a:solidFill>
                  <a:srgbClr val="0070C0"/>
                </a:solidFill>
              </a:rPr>
              <a:t>समाज में उपभोग क्रिया उपभोग फलन अथवा उपभोग की प्रवृतियां लोगों की उपभोग की इच्छा पर निर्भर करती है। किसी व्यक्ति की उपभोग की इच्छा अनेक तत्वों पर निर्भर करती है। कीन्स ने इन तत्वों को प्रमुख रूप से दो वर्गों में विभक्त किया</a:t>
            </a:r>
          </a:p>
          <a:p>
            <a:pPr marL="514350" indent="-514350">
              <a:buFont typeface="+mj-lt"/>
              <a:buAutoNum type="arabicPeriod"/>
            </a:pPr>
            <a:r>
              <a:rPr lang="en-IN" b="1">
                <a:solidFill>
                  <a:srgbClr val="0070C0"/>
                </a:solidFill>
              </a:rPr>
              <a:t>व्यक्तिगत तत्व</a:t>
            </a:r>
          </a:p>
          <a:p>
            <a:pPr marL="514350" indent="-514350">
              <a:buFont typeface="+mj-lt"/>
              <a:buAutoNum type="arabicPeriod"/>
            </a:pPr>
            <a:r>
              <a:rPr lang="en-IN" b="1">
                <a:solidFill>
                  <a:srgbClr val="0070C0"/>
                </a:solidFill>
              </a:rPr>
              <a:t> वस्तुगत  तत्व</a:t>
            </a:r>
          </a:p>
        </p:txBody>
      </p:sp>
    </p:spTree>
    <p:extLst>
      <p:ext uri="{BB962C8B-B14F-4D97-AF65-F5344CB8AC3E}">
        <p14:creationId xmlns:p14="http://schemas.microsoft.com/office/powerpoint/2010/main" val="1354360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01EF5-AFA2-A769-14FE-31A9A73A5594}"/>
              </a:ext>
            </a:extLst>
          </p:cNvPr>
          <p:cNvSpPr>
            <a:spLocks noGrp="1"/>
          </p:cNvSpPr>
          <p:nvPr>
            <p:ph type="title"/>
          </p:nvPr>
        </p:nvSpPr>
        <p:spPr/>
        <p:txBody>
          <a:bodyPr/>
          <a:lstStyle/>
          <a:p>
            <a:pPr algn="ctr"/>
            <a:r>
              <a:rPr lang="en-IN" b="1">
                <a:solidFill>
                  <a:srgbClr val="C00000"/>
                </a:solidFill>
              </a:rPr>
              <a:t>कीन्सोत्तर उपभोग – फलन</a:t>
            </a:r>
            <a:br>
              <a:rPr lang="en-IN" b="1"/>
            </a:br>
            <a:r>
              <a:rPr lang="en-IN" b="1">
                <a:solidFill>
                  <a:srgbClr val="00B050"/>
                </a:solidFill>
              </a:rPr>
              <a:t>(Post Keynesian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DA733A9E-F600-6D2B-A69C-628CB90EF4B4}"/>
              </a:ext>
            </a:extLst>
          </p:cNvPr>
          <p:cNvSpPr>
            <a:spLocks noGrp="1"/>
          </p:cNvSpPr>
          <p:nvPr>
            <p:ph idx="1"/>
          </p:nvPr>
        </p:nvSpPr>
        <p:spPr/>
        <p:txBody>
          <a:bodyPr/>
          <a:lstStyle/>
          <a:p>
            <a:pPr marL="0" indent="0">
              <a:buNone/>
            </a:pPr>
            <a:r>
              <a:rPr lang="en-IN" b="1">
                <a:solidFill>
                  <a:srgbClr val="00B050"/>
                </a:solidFill>
              </a:rPr>
              <a:t>अल्पकालीन उपभोग फलन (Short – period consumption function)</a:t>
            </a:r>
          </a:p>
          <a:p>
            <a:pPr marL="514350" indent="-514350">
              <a:buFont typeface="+mj-lt"/>
              <a:buAutoNum type="arabicPeriod"/>
            </a:pPr>
            <a:r>
              <a:rPr lang="en-IN" b="1">
                <a:solidFill>
                  <a:srgbClr val="0070C0"/>
                </a:solidFill>
              </a:rPr>
              <a:t>आय तथा उपभोग का संबंध अनुपातिक नहीं है</a:t>
            </a:r>
          </a:p>
          <a:p>
            <a:pPr marL="514350" indent="-514350">
              <a:buFont typeface="+mj-lt"/>
              <a:buAutoNum type="arabicPeriod"/>
            </a:pPr>
            <a:r>
              <a:rPr lang="en-IN" b="1">
                <a:solidFill>
                  <a:srgbClr val="0070C0"/>
                </a:solidFill>
              </a:rPr>
              <a:t>औसत उपभोग प्रवृत्ति सीमांत उपभोग प्रवृत्ति से अधिक होती है</a:t>
            </a:r>
          </a:p>
          <a:p>
            <a:pPr marL="514350" indent="-514350">
              <a:buFont typeface="+mj-lt"/>
              <a:buAutoNum type="arabicPeriod"/>
            </a:pPr>
            <a:r>
              <a:rPr lang="en-IN" b="1">
                <a:solidFill>
                  <a:srgbClr val="0070C0"/>
                </a:solidFill>
              </a:rPr>
              <a:t>घटती हुई सीमांत उपभोग प्रवृत्ति तथा औसत उपभोग प्रवृत्ति।</a:t>
            </a:r>
            <a:endParaRPr lang="en-US" b="1">
              <a:solidFill>
                <a:srgbClr val="0070C0"/>
              </a:solidFill>
            </a:endParaRPr>
          </a:p>
        </p:txBody>
      </p:sp>
    </p:spTree>
    <p:extLst>
      <p:ext uri="{BB962C8B-B14F-4D97-AF65-F5344CB8AC3E}">
        <p14:creationId xmlns:p14="http://schemas.microsoft.com/office/powerpoint/2010/main" val="2269629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35E9-E575-A4CF-46B4-3B9359BF3551}"/>
              </a:ext>
            </a:extLst>
          </p:cNvPr>
          <p:cNvSpPr>
            <a:spLocks noGrp="1"/>
          </p:cNvSpPr>
          <p:nvPr>
            <p:ph type="title"/>
          </p:nvPr>
        </p:nvSpPr>
        <p:spPr/>
        <p:txBody>
          <a:bodyPr/>
          <a:lstStyle/>
          <a:p>
            <a:pPr algn="ctr"/>
            <a:r>
              <a:rPr lang="en-IN" b="1">
                <a:solidFill>
                  <a:srgbClr val="C00000"/>
                </a:solidFill>
              </a:rPr>
              <a:t>दीर्घकालीन उपभोग फलन</a:t>
            </a:r>
            <a:r>
              <a:rPr lang="en-IN" b="1"/>
              <a:t> </a:t>
            </a:r>
            <a:r>
              <a:rPr lang="en-IN" b="1">
                <a:solidFill>
                  <a:srgbClr val="00B050"/>
                </a:solidFill>
              </a:rPr>
              <a:t>(Long – period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3BB2687A-9161-AB5E-9EBD-F2401C94AD77}"/>
              </a:ext>
            </a:extLst>
          </p:cNvPr>
          <p:cNvSpPr>
            <a:spLocks noGrp="1"/>
          </p:cNvSpPr>
          <p:nvPr>
            <p:ph idx="1"/>
          </p:nvPr>
        </p:nvSpPr>
        <p:spPr/>
        <p:txBody>
          <a:bodyPr/>
          <a:lstStyle/>
          <a:p>
            <a:pPr marL="0" indent="0">
              <a:buNone/>
            </a:pPr>
            <a:r>
              <a:rPr lang="en-IN" b="1">
                <a:solidFill>
                  <a:srgbClr val="0070C0"/>
                </a:solidFill>
              </a:rPr>
              <a:t>दीर्घकाल (अर्थात लगभग 100 वर्ष या उससे अधिक अवधि) में आय तथा उपभोग में पाए जाने वाले संबंध को दीर्घकालीन उपभोग फलन कहा जाता  है। अर्थशास्त्रियों ने बताया कि दीर्घकाल में आय तथा उपभोग में एक अनुपातिक संबंध प्रदर्शित होता है। </a:t>
            </a:r>
            <a:endParaRPr lang="en-US" b="1">
              <a:solidFill>
                <a:srgbClr val="0070C0"/>
              </a:solidFill>
            </a:endParaRPr>
          </a:p>
        </p:txBody>
      </p:sp>
    </p:spTree>
    <p:extLst>
      <p:ext uri="{BB962C8B-B14F-4D97-AF65-F5344CB8AC3E}">
        <p14:creationId xmlns:p14="http://schemas.microsoft.com/office/powerpoint/2010/main" val="419844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E759E-00BB-FE6C-41A8-C92FD73E9B20}"/>
              </a:ext>
            </a:extLst>
          </p:cNvPr>
          <p:cNvSpPr>
            <a:spLocks noGrp="1"/>
          </p:cNvSpPr>
          <p:nvPr>
            <p:ph type="title"/>
          </p:nvPr>
        </p:nvSpPr>
        <p:spPr>
          <a:xfrm>
            <a:off x="838200" y="758031"/>
            <a:ext cx="10515600" cy="1325563"/>
          </a:xfrm>
        </p:spPr>
        <p:txBody>
          <a:bodyPr>
            <a:normAutofit fontScale="90000"/>
          </a:bodyPr>
          <a:lstStyle/>
          <a:p>
            <a:pPr algn="ctr"/>
            <a:r>
              <a:rPr lang="en-IN" b="1">
                <a:solidFill>
                  <a:srgbClr val="C00000"/>
                </a:solidFill>
              </a:rPr>
              <a:t>दीर्घकालीन उपभोग फलन की विशेषताएं</a:t>
            </a:r>
            <a:r>
              <a:rPr lang="en-IN" b="1">
                <a:solidFill>
                  <a:srgbClr val="00B050"/>
                </a:solidFill>
              </a:rPr>
              <a:t>(Characteristics of long – period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04E010FA-3DAC-AAF8-FAF3-064799D85606}"/>
              </a:ext>
            </a:extLst>
          </p:cNvPr>
          <p:cNvSpPr>
            <a:spLocks noGrp="1"/>
          </p:cNvSpPr>
          <p:nvPr>
            <p:ph idx="1"/>
          </p:nvPr>
        </p:nvSpPr>
        <p:spPr>
          <a:xfrm>
            <a:off x="838200" y="3203178"/>
            <a:ext cx="10515600" cy="4351338"/>
          </a:xfrm>
        </p:spPr>
        <p:txBody>
          <a:bodyPr/>
          <a:lstStyle/>
          <a:p>
            <a:pPr marL="514350" indent="-514350">
              <a:buFont typeface="+mj-lt"/>
              <a:buAutoNum type="arabicPeriod"/>
            </a:pPr>
            <a:r>
              <a:rPr lang="en-IN" b="1">
                <a:solidFill>
                  <a:srgbClr val="0070C0"/>
                </a:solidFill>
              </a:rPr>
              <a:t>आय तथा उपभोग में आनुपातिक संबंध</a:t>
            </a:r>
          </a:p>
          <a:p>
            <a:pPr marL="514350" indent="-514350">
              <a:buFont typeface="+mj-lt"/>
              <a:buAutoNum type="arabicPeriod"/>
            </a:pPr>
            <a:r>
              <a:rPr lang="en-IN" b="1">
                <a:solidFill>
                  <a:srgbClr val="0070C0"/>
                </a:solidFill>
              </a:rPr>
              <a:t>औसत उपभोग प्रवृत्ति तथा सीमांत उपभोग प्रवृत्ति बराबर होती है</a:t>
            </a:r>
          </a:p>
          <a:p>
            <a:pPr marL="514350" indent="-514350">
              <a:buFont typeface="+mj-lt"/>
              <a:buAutoNum type="arabicPeriod"/>
            </a:pPr>
            <a:r>
              <a:rPr lang="en-IN" b="1">
                <a:solidFill>
                  <a:srgbClr val="0070C0"/>
                </a:solidFill>
              </a:rPr>
              <a:t>औसत तथा सीमांत उपभोग की स्थिर प्रवृत्ति।</a:t>
            </a:r>
            <a:endParaRPr lang="en-US" b="1">
              <a:solidFill>
                <a:srgbClr val="0070C0"/>
              </a:solidFill>
            </a:endParaRPr>
          </a:p>
        </p:txBody>
      </p:sp>
    </p:spTree>
    <p:extLst>
      <p:ext uri="{BB962C8B-B14F-4D97-AF65-F5344CB8AC3E}">
        <p14:creationId xmlns:p14="http://schemas.microsoft.com/office/powerpoint/2010/main" val="40682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B71A-69FA-7936-0F64-F851595C7E66}"/>
              </a:ext>
            </a:extLst>
          </p:cNvPr>
          <p:cNvSpPr>
            <a:spLocks noGrp="1"/>
          </p:cNvSpPr>
          <p:nvPr>
            <p:ph type="title"/>
          </p:nvPr>
        </p:nvSpPr>
        <p:spPr>
          <a:xfrm>
            <a:off x="838200" y="829469"/>
            <a:ext cx="10515600" cy="1325563"/>
          </a:xfrm>
        </p:spPr>
        <p:txBody>
          <a:bodyPr>
            <a:normAutofit fontScale="90000"/>
          </a:bodyPr>
          <a:lstStyle/>
          <a:p>
            <a:pPr algn="ctr"/>
            <a:r>
              <a:rPr lang="en-IN" b="1">
                <a:solidFill>
                  <a:srgbClr val="C00000"/>
                </a:solidFill>
              </a:rPr>
              <a:t>दीर्घकालीन एवं अल्पकालीन उपभोग फलन में अंतर </a:t>
            </a:r>
            <a:r>
              <a:rPr lang="en-IN" b="1">
                <a:solidFill>
                  <a:srgbClr val="00B050"/>
                </a:solidFill>
              </a:rPr>
              <a:t>(Distinction between short-period and long period Consumption function)</a:t>
            </a:r>
            <a:endParaRPr lang="en-US" b="1">
              <a:solidFill>
                <a:srgbClr val="00B050"/>
              </a:solidFill>
            </a:endParaRPr>
          </a:p>
        </p:txBody>
      </p:sp>
      <p:sp>
        <p:nvSpPr>
          <p:cNvPr id="3" name="Content Placeholder 2">
            <a:extLst>
              <a:ext uri="{FF2B5EF4-FFF2-40B4-BE49-F238E27FC236}">
                <a16:creationId xmlns:a16="http://schemas.microsoft.com/office/drawing/2014/main" id="{C336BF9C-35FA-5EF7-690B-F88847F19542}"/>
              </a:ext>
            </a:extLst>
          </p:cNvPr>
          <p:cNvSpPr>
            <a:spLocks noGrp="1"/>
          </p:cNvSpPr>
          <p:nvPr>
            <p:ph idx="1"/>
          </p:nvPr>
        </p:nvSpPr>
        <p:spPr>
          <a:xfrm>
            <a:off x="838200" y="3075781"/>
            <a:ext cx="10515600" cy="4351338"/>
          </a:xfrm>
        </p:spPr>
        <p:txBody>
          <a:bodyPr/>
          <a:lstStyle/>
          <a:p>
            <a:r>
              <a:rPr lang="en-IN" b="1">
                <a:solidFill>
                  <a:srgbClr val="0070C0"/>
                </a:solidFill>
              </a:rPr>
              <a:t>अल्पकाल में उपभोग में हुई वृद्धि या कमी के अनुपात में नहीं होती जबकि दीर्घकाल में उपभोग की वृद्धि या कमी आय में वृद्धि के अनुपात में होती है।</a:t>
            </a:r>
          </a:p>
          <a:p>
            <a:r>
              <a:rPr lang="en-IN" b="1">
                <a:solidFill>
                  <a:srgbClr val="0070C0"/>
                </a:solidFill>
              </a:rPr>
              <a:t>दीर्घकाल में सीमांत उपभोग प्रवृत्ति(MPC) औसत उपभोग प्रवृत्ति (APC) के बराबर होती है। इससे स्पष्ट होता है कि दीर्घकालीन आय के प्रत्येक स्तर पर लोग उसका एक स्थिर अनुपात  उपभोग करते हैं, जबकि अल्पकालीन उपभोग फलन में (MPC) सदैव (APC) से कम रहती है।</a:t>
            </a:r>
            <a:endParaRPr lang="en-US" b="1">
              <a:solidFill>
                <a:srgbClr val="0070C0"/>
              </a:solidFill>
            </a:endParaRPr>
          </a:p>
        </p:txBody>
      </p:sp>
    </p:spTree>
    <p:extLst>
      <p:ext uri="{BB962C8B-B14F-4D97-AF65-F5344CB8AC3E}">
        <p14:creationId xmlns:p14="http://schemas.microsoft.com/office/powerpoint/2010/main" val="1044846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A96CA-18E9-B603-589C-7C0DA35C3206}"/>
              </a:ext>
            </a:extLst>
          </p:cNvPr>
          <p:cNvSpPr>
            <a:spLocks noGrp="1"/>
          </p:cNvSpPr>
          <p:nvPr>
            <p:ph type="title"/>
          </p:nvPr>
        </p:nvSpPr>
        <p:spPr/>
        <p:txBody>
          <a:bodyPr/>
          <a:lstStyle/>
          <a:p>
            <a:pPr algn="ctr"/>
            <a:r>
              <a:rPr lang="en-IN" b="1">
                <a:solidFill>
                  <a:srgbClr val="C00000"/>
                </a:solidFill>
              </a:rPr>
              <a:t>अल्पकालीन एवं दीर्घकालीन उपभोग फलनों का सामंजस्य</a:t>
            </a:r>
            <a:endParaRPr lang="en-US" b="1">
              <a:solidFill>
                <a:srgbClr val="C00000"/>
              </a:solidFill>
            </a:endParaRPr>
          </a:p>
        </p:txBody>
      </p:sp>
      <p:sp>
        <p:nvSpPr>
          <p:cNvPr id="3" name="Content Placeholder 2">
            <a:extLst>
              <a:ext uri="{FF2B5EF4-FFF2-40B4-BE49-F238E27FC236}">
                <a16:creationId xmlns:a16="http://schemas.microsoft.com/office/drawing/2014/main" id="{4C58EBAB-D5E0-EF2D-8FF8-C56A74097A71}"/>
              </a:ext>
            </a:extLst>
          </p:cNvPr>
          <p:cNvSpPr>
            <a:spLocks noGrp="1"/>
          </p:cNvSpPr>
          <p:nvPr>
            <p:ph idx="1"/>
          </p:nvPr>
        </p:nvSpPr>
        <p:spPr>
          <a:xfrm>
            <a:off x="1106091" y="2506662"/>
            <a:ext cx="10515600" cy="4351338"/>
          </a:xfrm>
        </p:spPr>
        <p:txBody>
          <a:bodyPr/>
          <a:lstStyle/>
          <a:p>
            <a:pPr marL="514350" indent="-514350">
              <a:buFont typeface="+mj-lt"/>
              <a:buAutoNum type="arabicPeriod"/>
            </a:pPr>
            <a:r>
              <a:rPr lang="en-IN" b="1">
                <a:solidFill>
                  <a:srgbClr val="0070C0"/>
                </a:solidFill>
              </a:rPr>
              <a:t>निरपेक्ष आय परिकल्पना</a:t>
            </a:r>
          </a:p>
          <a:p>
            <a:pPr marL="514350" indent="-514350">
              <a:buFont typeface="+mj-lt"/>
              <a:buAutoNum type="arabicPeriod"/>
            </a:pPr>
            <a:r>
              <a:rPr lang="en-IN" b="1">
                <a:solidFill>
                  <a:srgbClr val="0070C0"/>
                </a:solidFill>
              </a:rPr>
              <a:t>सापेक्ष आय परिकल्पना</a:t>
            </a:r>
          </a:p>
          <a:p>
            <a:pPr marL="514350" indent="-514350">
              <a:buFont typeface="+mj-lt"/>
              <a:buAutoNum type="arabicPeriod"/>
            </a:pPr>
            <a:r>
              <a:rPr lang="en-IN" b="1">
                <a:solidFill>
                  <a:srgbClr val="0070C0"/>
                </a:solidFill>
              </a:rPr>
              <a:t>स्थायी आय परिकल्पना</a:t>
            </a:r>
          </a:p>
          <a:p>
            <a:pPr marL="514350" indent="-514350">
              <a:buFont typeface="+mj-lt"/>
              <a:buAutoNum type="arabicPeriod"/>
            </a:pPr>
            <a:r>
              <a:rPr lang="en-IN" b="1">
                <a:solidFill>
                  <a:srgbClr val="0070C0"/>
                </a:solidFill>
              </a:rPr>
              <a:t>जीवन - चक्र परिकल्पना</a:t>
            </a:r>
            <a:endParaRPr lang="en-US" b="1">
              <a:solidFill>
                <a:srgbClr val="0070C0"/>
              </a:solidFill>
            </a:endParaRPr>
          </a:p>
        </p:txBody>
      </p:sp>
    </p:spTree>
    <p:extLst>
      <p:ext uri="{BB962C8B-B14F-4D97-AF65-F5344CB8AC3E}">
        <p14:creationId xmlns:p14="http://schemas.microsoft.com/office/powerpoint/2010/main" val="2941497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7AD5-BE68-1709-86EB-6B76DD8944A9}"/>
              </a:ext>
            </a:extLst>
          </p:cNvPr>
          <p:cNvSpPr>
            <a:spLocks noGrp="1"/>
          </p:cNvSpPr>
          <p:nvPr>
            <p:ph type="title"/>
          </p:nvPr>
        </p:nvSpPr>
        <p:spPr/>
        <p:txBody>
          <a:bodyPr/>
          <a:lstStyle/>
          <a:p>
            <a:pPr algn="ctr"/>
            <a:r>
              <a:rPr lang="en-IN" b="1">
                <a:solidFill>
                  <a:srgbClr val="C00000"/>
                </a:solidFill>
              </a:rPr>
              <a:t>निरपेक्ष आय परिकल्पना</a:t>
            </a:r>
            <a:r>
              <a:rPr lang="en-IN" b="1">
                <a:solidFill>
                  <a:srgbClr val="00B050"/>
                </a:solidFill>
              </a:rPr>
              <a:t> (Absolute income hypothesis)</a:t>
            </a:r>
            <a:endParaRPr lang="en-US" b="1">
              <a:solidFill>
                <a:srgbClr val="00B050"/>
              </a:solidFill>
            </a:endParaRPr>
          </a:p>
        </p:txBody>
      </p:sp>
      <p:sp>
        <p:nvSpPr>
          <p:cNvPr id="3" name="Content Placeholder 2">
            <a:extLst>
              <a:ext uri="{FF2B5EF4-FFF2-40B4-BE49-F238E27FC236}">
                <a16:creationId xmlns:a16="http://schemas.microsoft.com/office/drawing/2014/main" id="{FCF843BE-C710-770C-D6AE-5747DF7D2444}"/>
              </a:ext>
            </a:extLst>
          </p:cNvPr>
          <p:cNvSpPr>
            <a:spLocks noGrp="1"/>
          </p:cNvSpPr>
          <p:nvPr>
            <p:ph idx="1"/>
          </p:nvPr>
        </p:nvSpPr>
        <p:spPr/>
        <p:txBody>
          <a:bodyPr/>
          <a:lstStyle/>
          <a:p>
            <a:r>
              <a:rPr lang="en-IN" b="1">
                <a:solidFill>
                  <a:srgbClr val="0070C0"/>
                </a:solidFill>
              </a:rPr>
              <a:t>निरपेक्ष आय परिकल्पना के अंतर्गत उपभोग  का निर्धारण आय के निरपेक्ष स्तर के द्वारा होता है। वास्तव में यही विचार किन्स ने प्रस्तुत किया था। उन्होंने अल्पकालीन तथा दीर्घकालीन उपभोग फलन में अंतर ना करके केवल अल्पकालीन विश्लेषण ही प्रस्तुत किया था, परंतु स्मिथीज तथा जेम्ब टोबिन ने इस दिशा में प्रयास किये है। अतः कहा सारांश यह है कि निरपेक्ष आय परिकल्पना के अनुसार उपभोग एवं आय में आधारभूत संबंध अल्पकालीन उपभोग फलन का ही है।</a:t>
            </a:r>
            <a:endParaRPr lang="en-US" b="1">
              <a:solidFill>
                <a:srgbClr val="0070C0"/>
              </a:solidFill>
            </a:endParaRPr>
          </a:p>
        </p:txBody>
      </p:sp>
    </p:spTree>
    <p:extLst>
      <p:ext uri="{BB962C8B-B14F-4D97-AF65-F5344CB8AC3E}">
        <p14:creationId xmlns:p14="http://schemas.microsoft.com/office/powerpoint/2010/main" val="4278000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921B-748B-33BE-F9D1-D60E36D1ABD2}"/>
              </a:ext>
            </a:extLst>
          </p:cNvPr>
          <p:cNvSpPr>
            <a:spLocks noGrp="1"/>
          </p:cNvSpPr>
          <p:nvPr>
            <p:ph type="title"/>
          </p:nvPr>
        </p:nvSpPr>
        <p:spPr/>
        <p:txBody>
          <a:bodyPr/>
          <a:lstStyle/>
          <a:p>
            <a:pPr algn="ctr"/>
            <a:r>
              <a:rPr lang="en-IN" b="1">
                <a:solidFill>
                  <a:srgbClr val="C00000"/>
                </a:solidFill>
              </a:rPr>
              <a:t>सापेक्ष आय परिकल्पना</a:t>
            </a:r>
            <a:r>
              <a:rPr lang="en-IN" b="1">
                <a:solidFill>
                  <a:srgbClr val="00B050"/>
                </a:solidFill>
              </a:rPr>
              <a:t> (The relative income hypothesis)</a:t>
            </a:r>
            <a:endParaRPr lang="en-US" b="1">
              <a:solidFill>
                <a:srgbClr val="00B050"/>
              </a:solidFill>
            </a:endParaRPr>
          </a:p>
        </p:txBody>
      </p:sp>
      <p:sp>
        <p:nvSpPr>
          <p:cNvPr id="3" name="Content Placeholder 2">
            <a:extLst>
              <a:ext uri="{FF2B5EF4-FFF2-40B4-BE49-F238E27FC236}">
                <a16:creationId xmlns:a16="http://schemas.microsoft.com/office/drawing/2014/main" id="{C041478C-89A7-806B-1E34-39240297348D}"/>
              </a:ext>
            </a:extLst>
          </p:cNvPr>
          <p:cNvSpPr>
            <a:spLocks noGrp="1"/>
          </p:cNvSpPr>
          <p:nvPr>
            <p:ph idx="1"/>
          </p:nvPr>
        </p:nvSpPr>
        <p:spPr/>
        <p:txBody>
          <a:bodyPr/>
          <a:lstStyle/>
          <a:p>
            <a:r>
              <a:rPr lang="en-IN" b="1">
                <a:solidFill>
                  <a:srgbClr val="0070C0"/>
                </a:solidFill>
              </a:rPr>
              <a:t>जेम्स एस.ड्यूजेनबरी ने सर्वप्रथम सन 1949 मैं </a:t>
            </a:r>
            <a:r>
              <a:rPr lang="en-IN" b="1">
                <a:solidFill>
                  <a:srgbClr val="00B050"/>
                </a:solidFill>
              </a:rPr>
              <a:t>‘income saving and the</a:t>
            </a:r>
            <a:r>
              <a:rPr lang="en-IN" b="1">
                <a:solidFill>
                  <a:srgbClr val="0070C0"/>
                </a:solidFill>
              </a:rPr>
              <a:t> </a:t>
            </a:r>
            <a:r>
              <a:rPr lang="en-IN" b="1">
                <a:solidFill>
                  <a:srgbClr val="00B050"/>
                </a:solidFill>
              </a:rPr>
              <a:t>theory of consumer behaviour’ </a:t>
            </a:r>
            <a:r>
              <a:rPr lang="en-IN" b="1">
                <a:solidFill>
                  <a:srgbClr val="0070C0"/>
                </a:solidFill>
              </a:rPr>
              <a:t>मैं अल्पकालीन एवं दीर्घकालीन उपभोग फलन के मध्य संगति स्थापित करते हुए ‘सापेक्ष आय उपकल्पना’ का सिद्धांत प्रतिपादित किया। उसका यह सिद्धांत निम्नलिखित मान्यताओं पर आधारित है- </a:t>
            </a:r>
          </a:p>
          <a:p>
            <a:pPr marL="514350" indent="-514350">
              <a:buFont typeface="+mj-lt"/>
              <a:buAutoNum type="arabicPeriod"/>
            </a:pPr>
            <a:r>
              <a:rPr lang="en-IN" b="1">
                <a:solidFill>
                  <a:srgbClr val="0070C0"/>
                </a:solidFill>
              </a:rPr>
              <a:t>उपभोग प्रवृत्ति स्वतंत्र ना होकर परस्पर अंतः  निर्भर होती हैं </a:t>
            </a:r>
          </a:p>
          <a:p>
            <a:pPr marL="514350" indent="-514350">
              <a:buFont typeface="+mj-lt"/>
              <a:buAutoNum type="arabicPeriod"/>
            </a:pPr>
            <a:r>
              <a:rPr lang="en-IN" b="1">
                <a:solidFill>
                  <a:srgbClr val="0070C0"/>
                </a:solidFill>
              </a:rPr>
              <a:t>उपभोग पर प्रदर्शन प्रभाव</a:t>
            </a:r>
          </a:p>
          <a:p>
            <a:pPr marL="514350" indent="-514350">
              <a:buFont typeface="+mj-lt"/>
              <a:buAutoNum type="arabicPeriod"/>
            </a:pPr>
            <a:r>
              <a:rPr lang="en-IN" b="1">
                <a:solidFill>
                  <a:srgbClr val="0070C0"/>
                </a:solidFill>
              </a:rPr>
              <a:t>उपभोग प्रवृत्ति बदली नहीं जा सकती है।</a:t>
            </a:r>
            <a:endParaRPr lang="en-US" b="1">
              <a:solidFill>
                <a:srgbClr val="0070C0"/>
              </a:solidFill>
            </a:endParaRPr>
          </a:p>
        </p:txBody>
      </p:sp>
    </p:spTree>
    <p:extLst>
      <p:ext uri="{BB962C8B-B14F-4D97-AF65-F5344CB8AC3E}">
        <p14:creationId xmlns:p14="http://schemas.microsoft.com/office/powerpoint/2010/main" val="3004266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50C5D-32AA-991F-E56D-AB7DECFFAB5D}"/>
              </a:ext>
            </a:extLst>
          </p:cNvPr>
          <p:cNvSpPr>
            <a:spLocks noGrp="1"/>
          </p:cNvSpPr>
          <p:nvPr>
            <p:ph type="title"/>
          </p:nvPr>
        </p:nvSpPr>
        <p:spPr/>
        <p:txBody>
          <a:bodyPr/>
          <a:lstStyle/>
          <a:p>
            <a:pPr algn="ctr"/>
            <a:r>
              <a:rPr lang="en-IN" b="1">
                <a:solidFill>
                  <a:srgbClr val="C00000"/>
                </a:solidFill>
              </a:rPr>
              <a:t>जीवन - चक्र परिकल्पना</a:t>
            </a:r>
            <a:r>
              <a:rPr lang="en-IN" b="1">
                <a:solidFill>
                  <a:srgbClr val="00B050"/>
                </a:solidFill>
              </a:rPr>
              <a:t>(the life cycle hypothesis)</a:t>
            </a:r>
            <a:endParaRPr lang="en-US" b="1">
              <a:solidFill>
                <a:srgbClr val="00B050"/>
              </a:solidFill>
            </a:endParaRPr>
          </a:p>
        </p:txBody>
      </p:sp>
      <p:sp>
        <p:nvSpPr>
          <p:cNvPr id="3" name="Content Placeholder 2">
            <a:extLst>
              <a:ext uri="{FF2B5EF4-FFF2-40B4-BE49-F238E27FC236}">
                <a16:creationId xmlns:a16="http://schemas.microsoft.com/office/drawing/2014/main" id="{B8392810-741E-A012-6E27-7D557A6FE65E}"/>
              </a:ext>
            </a:extLst>
          </p:cNvPr>
          <p:cNvSpPr>
            <a:spLocks noGrp="1"/>
          </p:cNvSpPr>
          <p:nvPr>
            <p:ph idx="1"/>
          </p:nvPr>
        </p:nvSpPr>
        <p:spPr/>
        <p:txBody>
          <a:bodyPr/>
          <a:lstStyle/>
          <a:p>
            <a:r>
              <a:rPr lang="en-IN" b="1">
                <a:solidFill>
                  <a:srgbClr val="0070C0"/>
                </a:solidFill>
              </a:rPr>
              <a:t>उपभोग फलन में जीवन चक्र परिकल्पना का विकास </a:t>
            </a:r>
            <a:r>
              <a:rPr lang="en-IN" b="1">
                <a:solidFill>
                  <a:srgbClr val="00B050"/>
                </a:solidFill>
              </a:rPr>
              <a:t>मोडीग्लियानी, एल्बर्ट एंडो तथा ब्रम्बर्ग</a:t>
            </a:r>
            <a:r>
              <a:rPr lang="en-IN" b="1">
                <a:solidFill>
                  <a:srgbClr val="0070C0"/>
                </a:solidFill>
              </a:rPr>
              <a:t> ने किया है। इस सिद्धांत के अनुसार उपभोग किसी उपभोक्ता के जीवन काल में प्रत्याशित आय का फलन है। व्यक्तिगत का उपयोग इस तथ्य पर निर्भर करता है कि उसके उपलब्ध संसाधन क्या है, पूंजी पर प्रतिफल की दर क्या है, इसकी व्यय करने की योजना क्या है और वह योजना किस आयु में बनाई गई है।</a:t>
            </a:r>
          </a:p>
          <a:p>
            <a:endParaRPr lang="en-US" b="1">
              <a:solidFill>
                <a:srgbClr val="0070C0"/>
              </a:solidFill>
            </a:endParaRPr>
          </a:p>
        </p:txBody>
      </p:sp>
    </p:spTree>
    <p:extLst>
      <p:ext uri="{BB962C8B-B14F-4D97-AF65-F5344CB8AC3E}">
        <p14:creationId xmlns:p14="http://schemas.microsoft.com/office/powerpoint/2010/main" val="4287647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2CD0C-8219-EDDD-B883-026C00555FB3}"/>
              </a:ext>
            </a:extLst>
          </p:cNvPr>
          <p:cNvSpPr>
            <a:spLocks noGrp="1"/>
          </p:cNvSpPr>
          <p:nvPr>
            <p:ph type="title"/>
          </p:nvPr>
        </p:nvSpPr>
        <p:spPr/>
        <p:txBody>
          <a:bodyPr/>
          <a:lstStyle/>
          <a:p>
            <a:pPr algn="ctr"/>
            <a:r>
              <a:rPr lang="en-IN" b="1">
                <a:solidFill>
                  <a:srgbClr val="C00000"/>
                </a:solidFill>
              </a:rPr>
              <a:t>मान्यताएं</a:t>
            </a:r>
            <a:r>
              <a:rPr lang="en-IN" b="1">
                <a:solidFill>
                  <a:srgbClr val="00B050"/>
                </a:solidFill>
              </a:rPr>
              <a:t>(Assumptions)</a:t>
            </a:r>
            <a:endParaRPr lang="en-US" b="1">
              <a:solidFill>
                <a:srgbClr val="00B050"/>
              </a:solidFill>
            </a:endParaRPr>
          </a:p>
        </p:txBody>
      </p:sp>
      <p:sp>
        <p:nvSpPr>
          <p:cNvPr id="3" name="Content Placeholder 2">
            <a:extLst>
              <a:ext uri="{FF2B5EF4-FFF2-40B4-BE49-F238E27FC236}">
                <a16:creationId xmlns:a16="http://schemas.microsoft.com/office/drawing/2014/main" id="{CA3483BC-E591-F358-B3E7-6AD3433CEF2A}"/>
              </a:ext>
            </a:extLst>
          </p:cNvPr>
          <p:cNvSpPr>
            <a:spLocks noGrp="1"/>
          </p:cNvSpPr>
          <p:nvPr>
            <p:ph idx="1"/>
          </p:nvPr>
        </p:nvSpPr>
        <p:spPr/>
        <p:txBody>
          <a:bodyPr/>
          <a:lstStyle/>
          <a:p>
            <a:pPr marL="514350" indent="-514350">
              <a:buFont typeface="+mj-lt"/>
              <a:buAutoNum type="arabicPeriod"/>
            </a:pPr>
            <a:r>
              <a:rPr lang="en-IN" b="1">
                <a:solidFill>
                  <a:srgbClr val="0070C0"/>
                </a:solidFill>
              </a:rPr>
              <a:t>उपभोक्ता की शुद्ध परिसंपत्तियां  उसकी अपनी ही बचतो का परिणाम होती है अर्थात उसे कोई परिसंपत्ति विरासत में प्राप्त नहीं होती है ।</a:t>
            </a:r>
          </a:p>
          <a:p>
            <a:pPr marL="514350" indent="-514350">
              <a:buFont typeface="+mj-lt"/>
              <a:buAutoNum type="arabicPeriod"/>
            </a:pPr>
            <a:r>
              <a:rPr lang="en-IN" b="1">
                <a:solidFill>
                  <a:srgbClr val="0070C0"/>
                </a:solidFill>
              </a:rPr>
              <a:t>उपभोक्ता के जीवन काल में कीमत - स्तर में कोई परिवर्तन नहीं होता है।</a:t>
            </a:r>
          </a:p>
          <a:p>
            <a:pPr marL="514350" indent="-514350">
              <a:buFont typeface="+mj-lt"/>
              <a:buAutoNum type="arabicPeriod"/>
            </a:pPr>
            <a:r>
              <a:rPr lang="en-IN" b="1">
                <a:solidFill>
                  <a:srgbClr val="0070C0"/>
                </a:solidFill>
              </a:rPr>
              <a:t>ब्याज की दर स्थिर बनी रहती है।</a:t>
            </a:r>
            <a:endParaRPr lang="en-US" b="1">
              <a:solidFill>
                <a:srgbClr val="0070C0"/>
              </a:solidFill>
            </a:endParaRPr>
          </a:p>
        </p:txBody>
      </p:sp>
    </p:spTree>
    <p:extLst>
      <p:ext uri="{BB962C8B-B14F-4D97-AF65-F5344CB8AC3E}">
        <p14:creationId xmlns:p14="http://schemas.microsoft.com/office/powerpoint/2010/main" val="254010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42CD7-7590-0A40-A5A4-AA0C3D555EAF}"/>
              </a:ext>
            </a:extLst>
          </p:cNvPr>
          <p:cNvSpPr>
            <a:spLocks noGrp="1"/>
          </p:cNvSpPr>
          <p:nvPr>
            <p:ph type="title"/>
          </p:nvPr>
        </p:nvSpPr>
        <p:spPr/>
        <p:txBody>
          <a:bodyPr/>
          <a:lstStyle/>
          <a:p>
            <a:pPr algn="ctr"/>
            <a:r>
              <a:rPr lang="en-IN" b="1">
                <a:solidFill>
                  <a:srgbClr val="C00000"/>
                </a:solidFill>
              </a:rPr>
              <a:t>सीमाएं </a:t>
            </a:r>
            <a:r>
              <a:rPr lang="en-IN" b="1">
                <a:solidFill>
                  <a:srgbClr val="00B050"/>
                </a:solidFill>
              </a:rPr>
              <a:t>(limitations)</a:t>
            </a:r>
            <a:endParaRPr lang="en-US" b="1">
              <a:solidFill>
                <a:srgbClr val="00B050"/>
              </a:solidFill>
            </a:endParaRPr>
          </a:p>
        </p:txBody>
      </p:sp>
      <p:sp>
        <p:nvSpPr>
          <p:cNvPr id="3" name="Content Placeholder 2">
            <a:extLst>
              <a:ext uri="{FF2B5EF4-FFF2-40B4-BE49-F238E27FC236}">
                <a16:creationId xmlns:a16="http://schemas.microsoft.com/office/drawing/2014/main" id="{F9E282F1-2AA4-7846-6C5A-EB11FC9AB34B}"/>
              </a:ext>
            </a:extLst>
          </p:cNvPr>
          <p:cNvSpPr>
            <a:spLocks noGrp="1"/>
          </p:cNvSpPr>
          <p:nvPr>
            <p:ph idx="1"/>
          </p:nvPr>
        </p:nvSpPr>
        <p:spPr/>
        <p:txBody>
          <a:bodyPr/>
          <a:lstStyle/>
          <a:p>
            <a:r>
              <a:rPr lang="en-IN" b="1">
                <a:solidFill>
                  <a:srgbClr val="0070C0"/>
                </a:solidFill>
              </a:rPr>
              <a:t>एक निश्चित तथा सचेतन दृष्टिकोण</a:t>
            </a:r>
          </a:p>
          <a:p>
            <a:r>
              <a:rPr lang="en-IN" b="1">
                <a:solidFill>
                  <a:srgbClr val="0070C0"/>
                </a:solidFill>
              </a:rPr>
              <a:t>उपभोग और परिसंपत्तियों में प्रत्यक्ष संबंध नहीं</a:t>
            </a:r>
          </a:p>
          <a:p>
            <a:r>
              <a:rPr lang="en-IN" b="1">
                <a:solidFill>
                  <a:srgbClr val="0070C0"/>
                </a:solidFill>
              </a:rPr>
              <a:t>योजनाबद्ध उपभोग</a:t>
            </a:r>
          </a:p>
          <a:p>
            <a:r>
              <a:rPr lang="en-IN" b="1">
                <a:solidFill>
                  <a:srgbClr val="0070C0"/>
                </a:solidFill>
              </a:rPr>
              <a:t>असत्य अन्य मान्यताएं।</a:t>
            </a:r>
          </a:p>
          <a:p>
            <a:pPr marL="0" indent="0">
              <a:buNone/>
            </a:pPr>
            <a:endParaRPr lang="en-US" b="1">
              <a:solidFill>
                <a:srgbClr val="0070C0"/>
              </a:solidFill>
            </a:endParaRPr>
          </a:p>
        </p:txBody>
      </p:sp>
    </p:spTree>
    <p:extLst>
      <p:ext uri="{BB962C8B-B14F-4D97-AF65-F5344CB8AC3E}">
        <p14:creationId xmlns:p14="http://schemas.microsoft.com/office/powerpoint/2010/main" val="1958218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38</Slides>
  <Notes>0</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बी.ए. प्रथम वर्ष, द्वितीय सेमेस्टर</vt:lpstr>
      <vt:lpstr>पूर्ण रोजगार का अर्थ (Meaning of full employment)</vt:lpstr>
      <vt:lpstr>आय एवं रोजगार निर्धारण का प्रतिष्ठित (क्लासिकल) रोजगार सिद्धांत (Classical theory of employment)</vt:lpstr>
      <vt:lpstr>प्रतिष्ठित सिद्धांत की मान्यताएं (Assumptions of the classical theory of income and employment)</vt:lpstr>
      <vt:lpstr>प्रतिष्ठित सिद्धांत की व्याख्या (explanation of the classical theory)</vt:lpstr>
      <vt:lpstr>प्रतिष्ठित क्लासिकल रोजगार सिद्धांत की आलोचनाएं (Criticism of classical employment theory)</vt:lpstr>
      <vt:lpstr>‘से’ का बाजार नियम (say’s market law)</vt:lpstr>
      <vt:lpstr>समग्र मांग एवं समग्र पूर्ति फलन (Agg. Demand and Agg. Supply function) तथा प्रभावी मांग का सिद्धांत (principal of effective demand)</vt:lpstr>
      <vt:lpstr>किन्स के सामान्य सिद्धांत की मान्यताएं (Assumptions)</vt:lpstr>
      <vt:lpstr>कीन्स आय एवं रोजगार का सामान्य सिद्धांत (Keynsian General theory of income and employment)</vt:lpstr>
      <vt:lpstr>प्रभावी मांग की अवधारणा Concept of effective demand</vt:lpstr>
      <vt:lpstr>  मांग का अर्थ Meaning of effective demand</vt:lpstr>
      <vt:lpstr>समग्र मांग फलन (Aggregate demand function)</vt:lpstr>
      <vt:lpstr>समग्र पूर्ति फलन (Aggregate  supply function)</vt:lpstr>
      <vt:lpstr>आय एवं रोजगार निर्धारण की व्याख्या(Explanation of income and employment determination)</vt:lpstr>
      <vt:lpstr>किन्स के रोजगार सिद्धांत में विनियोग गुणक की भूमिका ( Role of investment multiplier in Keynes’ Employment theory)</vt:lpstr>
      <vt:lpstr>कीन्स के आय एवं रोजगार सहायक की आलोचनाएं (Criticisms of  Keynesian income and employment theory) </vt:lpstr>
      <vt:lpstr>आय एवं रोजगार सिद्धांत में कीन्स के योगदान का मूल्यांकन (An appraisal of Keynes’ contribution to the therapy of income and employment)</vt:lpstr>
      <vt:lpstr>उपभोग – फलन (Consumption  function)</vt:lpstr>
      <vt:lpstr>आय का चक्रीय – प्रवाह (Circular flow of income)</vt:lpstr>
      <vt:lpstr>उपभोग फलन (Consumption function)</vt:lpstr>
      <vt:lpstr>कीन्स का मौलिक (आधारभूत) मनोवैज्ञानिक नियम  (Keynes’ fundamental psychological law)</vt:lpstr>
      <vt:lpstr>मालिक मनोवैज्ञानिक सिद्धांत की मान्यताएं (The assumption)</vt:lpstr>
      <vt:lpstr>उपभोग -फलन तथा उपभोग - प्रवृत्तियां ( (Consumption Function and propensities to consume)</vt:lpstr>
      <vt:lpstr>उपभोग फलन (क्रिया) की तकनीकी विशेषताएं (Technical attributes of consumption function)</vt:lpstr>
      <vt:lpstr>रैखिक उपभोग फलन (Linear consumption function)</vt:lpstr>
      <vt:lpstr>गैर – रैखिक  उपभोग फलन (Nonlinear consumption  function)</vt:lpstr>
      <vt:lpstr>उपभोग  को प्रभावित करने वाले कारक (उपभोग की प्रवृत्ति)(Factors determining consumption or propensity to consume)</vt:lpstr>
      <vt:lpstr>कीन्सोत्तर उपभोग – फलन (Post Keynesian consumption function)</vt:lpstr>
      <vt:lpstr>दीर्घकालीन उपभोग फलन (Long – period consumption function)</vt:lpstr>
      <vt:lpstr>दीर्घकालीन उपभोग फलन की विशेषताएं(Characteristics of long – period Consumption function)</vt:lpstr>
      <vt:lpstr>दीर्घकालीन एवं अल्पकालीन उपभोग फलन में अंतर (Distinction between short-period and long period Consumption function)</vt:lpstr>
      <vt:lpstr>अल्पकालीन एवं दीर्घकालीन उपभोग फलनों का सामंजस्य</vt:lpstr>
      <vt:lpstr>निरपेक्ष आय परिकल्पना (Absolute income hypothesis)</vt:lpstr>
      <vt:lpstr>सापेक्ष आय परिकल्पना (The relative income hypothesis)</vt:lpstr>
      <vt:lpstr>जीवन - चक्र परिकल्पना(the life cycle hypothesis)</vt:lpstr>
      <vt:lpstr>मान्यताएं(Assumptions)</vt:lpstr>
      <vt:lpstr>सीमाएं (limitations)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25</cp:revision>
  <dcterms:created xsi:type="dcterms:W3CDTF">2022-06-03T08:33:31Z</dcterms:created>
  <dcterms:modified xsi:type="dcterms:W3CDTF">2022-06-08T07:54:31Z</dcterms:modified>
</cp:coreProperties>
</file>