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aa2d88ecf079eb9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aa2d88ecf079eb9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456cd825471d3f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456cd825471d3f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456cd825471d3fa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456cd825471d3fa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456cd825471d3fa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456cd825471d3fa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67c885f725ae341c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67c885f725ae341c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राजनीतिक सहभागिता</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4"/>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5"/>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5"/>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72" name="Google Shape;72;p15"/>
          <p:cNvSpPr/>
          <p:nvPr/>
        </p:nvSpPr>
        <p:spPr>
          <a:xfrm>
            <a:off x="2079150" y="137447"/>
            <a:ext cx="5290500" cy="6465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a:t>
            </a:r>
            <a:r>
              <a:rPr lang="en" sz="3000" b="1">
                <a:solidFill>
                  <a:srgbClr val="FF0000"/>
                </a:solidFill>
              </a:rPr>
              <a:t>राजनीतिक सहभागिता का अर्थ</a:t>
            </a:r>
            <a:r>
              <a:rPr lang="en" sz="3600" b="1">
                <a:solidFill>
                  <a:srgbClr val="FF0000"/>
                </a:solidFill>
              </a:rPr>
              <a:t> </a:t>
            </a:r>
            <a:endParaRPr sz="3600" b="1">
              <a:solidFill>
                <a:srgbClr val="FF0000"/>
              </a:solidFill>
            </a:endParaRPr>
          </a:p>
        </p:txBody>
      </p:sp>
      <p:sp>
        <p:nvSpPr>
          <p:cNvPr id="73" name="Google Shape;73;p15"/>
          <p:cNvSpPr txBox="1"/>
          <p:nvPr/>
        </p:nvSpPr>
        <p:spPr>
          <a:xfrm>
            <a:off x="3016200" y="-5120826"/>
            <a:ext cx="34164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600" b="1">
                <a:solidFill>
                  <a:srgbClr val="FF0000"/>
                </a:solidFill>
                <a:latin typeface="Impact"/>
                <a:ea typeface="Impact"/>
                <a:cs typeface="Impact"/>
                <a:sym typeface="Impact"/>
              </a:rPr>
              <a:t>समानता क्या है</a:t>
            </a:r>
            <a:endParaRPr sz="3600" b="1">
              <a:solidFill>
                <a:srgbClr val="FF0000"/>
              </a:solidFill>
              <a:latin typeface="Impact"/>
              <a:ea typeface="Impact"/>
              <a:cs typeface="Impact"/>
              <a:sym typeface="Impact"/>
            </a:endParaRPr>
          </a:p>
        </p:txBody>
      </p:sp>
      <p:sp>
        <p:nvSpPr>
          <p:cNvPr id="74" name="Google Shape;74;p15"/>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5" name="Google Shape;75;p15"/>
          <p:cNvSpPr txBox="1"/>
          <p:nvPr/>
        </p:nvSpPr>
        <p:spPr>
          <a:xfrm flipH="1">
            <a:off x="5925775" y="-4629862"/>
            <a:ext cx="2303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76" name="Google Shape;76;p15"/>
          <p:cNvSpPr txBox="1"/>
          <p:nvPr/>
        </p:nvSpPr>
        <p:spPr>
          <a:xfrm>
            <a:off x="914400" y="1265624"/>
            <a:ext cx="73152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600" b="1">
              <a:solidFill>
                <a:schemeClr val="lt1"/>
              </a:solidFill>
            </a:endParaRPr>
          </a:p>
        </p:txBody>
      </p:sp>
      <p:sp>
        <p:nvSpPr>
          <p:cNvPr id="77" name="Google Shape;77;p15"/>
          <p:cNvSpPr txBox="1"/>
          <p:nvPr/>
        </p:nvSpPr>
        <p:spPr>
          <a:xfrm>
            <a:off x="914400" y="1053817"/>
            <a:ext cx="7315200" cy="362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प्रसिद्ध राजनीतिक समाजशास्त्री मैक्गलोस्की के अनुसार," राजनीतिक सहभागिता जनतांत्रिक व्यवस्था में सहमति देने या वापस लेने का एक प्रमुख साधन हैं। राजनीतिक सहभागिता द्वारा ही शासकों को शासितों के प्रति उत्तरदायी बनाया जाता है।</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6"/>
          <p:cNvSpPr/>
          <p:nvPr/>
        </p:nvSpPr>
        <p:spPr>
          <a:xfrm>
            <a:off x="344550" y="304200"/>
            <a:ext cx="8454900" cy="4535100"/>
          </a:xfrm>
          <a:prstGeom prst="roundRect">
            <a:avLst>
              <a:gd name="adj" fmla="val 75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p:nvPr/>
        </p:nvSpPr>
        <p:spPr>
          <a:xfrm>
            <a:off x="496950" y="456600"/>
            <a:ext cx="8454900" cy="4535100"/>
          </a:xfrm>
          <a:prstGeom prst="roundRect">
            <a:avLst>
              <a:gd name="adj" fmla="val 75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p:nvPr/>
        </p:nvSpPr>
        <p:spPr>
          <a:xfrm>
            <a:off x="1846800" y="137471"/>
            <a:ext cx="5755200" cy="6465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राजनीतिक सहभागिता की परिभाषा</a:t>
            </a:r>
            <a:r>
              <a:rPr lang="en" sz="2400" b="1">
                <a:solidFill>
                  <a:srgbClr val="FF0000"/>
                </a:solidFill>
              </a:rPr>
              <a:t> </a:t>
            </a:r>
            <a:endParaRPr sz="3000" b="1">
              <a:solidFill>
                <a:srgbClr val="FF0000"/>
              </a:solidFill>
            </a:endParaRPr>
          </a:p>
        </p:txBody>
      </p:sp>
      <p:sp>
        <p:nvSpPr>
          <p:cNvPr id="86" name="Google Shape;86;p16"/>
          <p:cNvSpPr txBox="1"/>
          <p:nvPr/>
        </p:nvSpPr>
        <p:spPr>
          <a:xfrm>
            <a:off x="914400" y="1115605"/>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7" name="Google Shape;87;p16"/>
          <p:cNvSpPr txBox="1"/>
          <p:nvPr/>
        </p:nvSpPr>
        <p:spPr>
          <a:xfrm>
            <a:off x="1197300" y="960300"/>
            <a:ext cx="7054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88" name="Google Shape;88;p16"/>
          <p:cNvSpPr txBox="1"/>
          <p:nvPr/>
        </p:nvSpPr>
        <p:spPr>
          <a:xfrm>
            <a:off x="914400" y="960314"/>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   </a:t>
            </a:r>
            <a:endParaRPr sz="2400" b="1">
              <a:solidFill>
                <a:srgbClr val="FF0000"/>
              </a:solidFill>
            </a:endParaRPr>
          </a:p>
        </p:txBody>
      </p:sp>
      <p:sp>
        <p:nvSpPr>
          <p:cNvPr id="89" name="Google Shape;89;p16"/>
          <p:cNvSpPr txBox="1"/>
          <p:nvPr/>
        </p:nvSpPr>
        <p:spPr>
          <a:xfrm>
            <a:off x="914400" y="960306"/>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आमण्ड और पावेल के अनुसार,</a:t>
            </a:r>
            <a:r>
              <a:rPr lang="en" sz="2400" b="1">
                <a:solidFill>
                  <a:schemeClr val="lt1"/>
                </a:solidFill>
              </a:rPr>
              <a:t>" राजनीतिक सहभागिता का अर्थ समाज के सदस्यों द्वारा व्यवस्था हेतु निर्णय निर्माण प्रक्रिया के अंतर्गत होना हैं।" </a:t>
            </a:r>
            <a:endParaRPr sz="2400" b="1">
              <a:solidFill>
                <a:schemeClr val="lt1"/>
              </a:solidFill>
            </a:endParaRPr>
          </a:p>
          <a:p>
            <a:pPr marL="0" lvl="0" indent="0" algn="l" rtl="0">
              <a:spcBef>
                <a:spcPts val="0"/>
              </a:spcBef>
              <a:spcAft>
                <a:spcPts val="0"/>
              </a:spcAft>
              <a:buNone/>
            </a:pPr>
            <a:r>
              <a:rPr lang="en" sz="2400" b="1">
                <a:solidFill>
                  <a:srgbClr val="FF0000"/>
                </a:solidFill>
              </a:rPr>
              <a:t>मैक्गलोस्की के अनुसार,</a:t>
            </a:r>
            <a:r>
              <a:rPr lang="en" sz="2400" b="1">
                <a:solidFill>
                  <a:schemeClr val="lt1"/>
                </a:solidFill>
              </a:rPr>
              <a:t>" राजनीतिक सहभागिता वे स्वैच्छिक गतिविधियां हैं जिनके द्वारा समाज के सदस्य शासकों के चयन और निर्माण में प्रत्यक्ष या अप्रत्यक्ष रूप से साझेदारी करते हैं।" </a:t>
            </a:r>
            <a:endParaRPr sz="2400" b="1">
              <a:solidFill>
                <a:schemeClr val="lt1"/>
              </a:solidFill>
            </a:endParaRPr>
          </a:p>
          <a:p>
            <a:pPr marL="0" lvl="0" indent="0" algn="l" rtl="0">
              <a:spcBef>
                <a:spcPts val="0"/>
              </a:spcBef>
              <a:spcAft>
                <a:spcPts val="0"/>
              </a:spcAft>
              <a:buNone/>
            </a:pPr>
            <a:r>
              <a:rPr lang="en" sz="2400" b="1">
                <a:solidFill>
                  <a:srgbClr val="FF0000"/>
                </a:solidFill>
              </a:rPr>
              <a:t>मैथ्युज तथा प्रोथा के अनुसार,</a:t>
            </a:r>
            <a:r>
              <a:rPr lang="en" sz="2400" b="1">
                <a:solidFill>
                  <a:schemeClr val="lt1"/>
                </a:solidFill>
              </a:rPr>
              <a:t>" राजनीतिक सहभागिता जनता द्वारा प्रत्यक्ष राजनीतिक विचार व्यक्त करने से संबंधित सभी प्रकार का व्यवहार हैं।" </a:t>
            </a:r>
            <a:endParaRPr sz="24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7"/>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7"/>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7"/>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7"/>
          <p:cNvSpPr/>
          <p:nvPr/>
        </p:nvSpPr>
        <p:spPr>
          <a:xfrm>
            <a:off x="1395250" y="129488"/>
            <a:ext cx="6658500" cy="7869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राजनीतिक सहभागिता की प्रमुख क्रियाएं</a:t>
            </a:r>
            <a:r>
              <a:rPr lang="en"/>
              <a:t> </a:t>
            </a:r>
            <a:endParaRPr/>
          </a:p>
        </p:txBody>
      </p:sp>
      <p:sp>
        <p:nvSpPr>
          <p:cNvPr id="98" name="Google Shape;98;p17"/>
          <p:cNvSpPr txBox="1"/>
          <p:nvPr/>
        </p:nvSpPr>
        <p:spPr>
          <a:xfrm>
            <a:off x="914400" y="1125580"/>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राजनीतिक सहभागिता में विभिन्न प्रकार की क्रियाएं सम्मिलित की जाती हैं। मैक्गलोस्की ने इसमें मतदान, जानकारी प्राप्त करना, वाद-विवाद एवं धर्मान्तरण, सभाओं में उपस्थित रहना, चन्दा देना, प्रतिनिधियों के साथ सम्पर्क रखना आदि विशिष्ट क्रियाएं तथा दल की औपचारिक सदस्यता ग्रहण करना, चुनाव अभियान में भाग लेना, राजनीतिक भाषण देना या लिखना तथा सार्वजनिक एवं दलीय पदों के लिये चुनाव में भाग लेना आदि जैसे सक्रिय रूपों को सम्मिलित किया हैं। </a:t>
            </a:r>
            <a:endParaRPr sz="24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8"/>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8"/>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8"/>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8"/>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07" name="Google Shape;107;p18"/>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08" name="Google Shape;108;p18"/>
          <p:cNvSpPr txBox="1"/>
          <p:nvPr/>
        </p:nvSpPr>
        <p:spPr>
          <a:xfrm>
            <a:off x="914400" y="697257"/>
            <a:ext cx="7315200" cy="409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chemeClr val="lt1"/>
                </a:solidFill>
              </a:rPr>
              <a:t>वुडवर्ड तथा रोपर ने राजनीतिक सहभागिता में निम्न पांच क्रियाओं को सम्मिलित किया हैं--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chemeClr val="lt1"/>
                </a:solidFill>
              </a:rPr>
              <a:t>1. चुनाव में भाग लेना।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chemeClr val="lt1"/>
                </a:solidFill>
              </a:rPr>
              <a:t>2. प्रभावक समूहों का सदस्य बनकर इन्हें समर्थन प्रदान करना।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chemeClr val="lt1"/>
                </a:solidFill>
              </a:rPr>
              <a:t>3. विधायकों से प्रत्यक्ष संचार करना।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chemeClr val="lt1"/>
                </a:solidFill>
              </a:rPr>
              <a:t>4. राजनीतिक दलों की गतिविधियों में भाग लेकर विधायकों पर अधिकार प्राप्त करना।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chemeClr val="lt1"/>
                </a:solidFill>
              </a:rPr>
              <a:t>5. अन्य नागरिकों के राजनैतिक विचारों का मौखिक रूप से आभ्यासिक प्रचार करना। </a:t>
            </a:r>
            <a:endParaRPr sz="18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9"/>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9"/>
          <p:cNvSpPr/>
          <p:nvPr/>
        </p:nvSpPr>
        <p:spPr>
          <a:xfrm>
            <a:off x="271500" y="297900"/>
            <a:ext cx="8601000" cy="4547700"/>
          </a:xfrm>
          <a:prstGeom prst="roundRect">
            <a:avLst>
              <a:gd name="adj" fmla="val 7971"/>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9"/>
          <p:cNvSpPr/>
          <p:nvPr/>
        </p:nvSpPr>
        <p:spPr>
          <a:xfrm>
            <a:off x="423900" y="450300"/>
            <a:ext cx="8601000" cy="4547700"/>
          </a:xfrm>
          <a:prstGeom prst="roundRect">
            <a:avLst>
              <a:gd name="adj" fmla="val 7971"/>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9"/>
          <p:cNvSpPr txBox="1"/>
          <p:nvPr/>
        </p:nvSpPr>
        <p:spPr>
          <a:xfrm>
            <a:off x="914400" y="607608"/>
            <a:ext cx="7315200" cy="46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b="1">
              <a:solidFill>
                <a:schemeClr val="lt1"/>
              </a:solidFill>
            </a:endParaRPr>
          </a:p>
        </p:txBody>
      </p:sp>
      <p:sp>
        <p:nvSpPr>
          <p:cNvPr id="117" name="Google Shape;117;p19"/>
          <p:cNvSpPr/>
          <p:nvPr/>
        </p:nvSpPr>
        <p:spPr>
          <a:xfrm>
            <a:off x="2082900" y="183234"/>
            <a:ext cx="5283000" cy="6972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राजनीतिक सहभागिता के प्रकार </a:t>
            </a:r>
            <a:endParaRPr sz="3600" b="1">
              <a:solidFill>
                <a:srgbClr val="FF0000"/>
              </a:solidFill>
            </a:endParaRPr>
          </a:p>
        </p:txBody>
      </p:sp>
      <p:sp>
        <p:nvSpPr>
          <p:cNvPr id="118" name="Google Shape;118;p19"/>
          <p:cNvSpPr txBox="1"/>
          <p:nvPr/>
        </p:nvSpPr>
        <p:spPr>
          <a:xfrm>
            <a:off x="914400" y="1071405"/>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b="1">
              <a:solidFill>
                <a:schemeClr val="lt1"/>
              </a:solidFill>
            </a:endParaRPr>
          </a:p>
        </p:txBody>
      </p:sp>
      <p:sp>
        <p:nvSpPr>
          <p:cNvPr id="119" name="Google Shape;119;p19"/>
          <p:cNvSpPr txBox="1"/>
          <p:nvPr/>
        </p:nvSpPr>
        <p:spPr>
          <a:xfrm>
            <a:off x="914400" y="1071406"/>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 लोकप्रिय अर्पण अथवा समर्पण</a:t>
            </a:r>
            <a:r>
              <a:rPr lang="en" sz="2400" b="1">
                <a:solidFill>
                  <a:schemeClr val="lt1"/>
                </a:solidFill>
              </a:rPr>
              <a:t> ,इनमें लोगों को पहले से बने हुये निर्णय दिये जाते हैं जिन्हें मानने के लिए वह बाध्य होते हैं। इस प्रकार की सहभागिता निरंकुश व्यवस्थाओं मे देखी जाती हैं। </a:t>
            </a:r>
            <a:endParaRPr sz="2400" b="1">
              <a:solidFill>
                <a:schemeClr val="lt1"/>
              </a:solidFill>
            </a:endParaRPr>
          </a:p>
          <a:p>
            <a:pPr marL="0" lvl="0" indent="0" algn="l" rtl="0">
              <a:spcBef>
                <a:spcPts val="0"/>
              </a:spcBef>
              <a:spcAft>
                <a:spcPts val="0"/>
              </a:spcAft>
              <a:buNone/>
            </a:pPr>
            <a:r>
              <a:rPr lang="en" sz="2400" b="1">
                <a:solidFill>
                  <a:srgbClr val="FF0000"/>
                </a:solidFill>
              </a:rPr>
              <a:t>2. लोकप्रिय सहभागिता</a:t>
            </a:r>
            <a:r>
              <a:rPr lang="en" sz="2400" b="1">
                <a:solidFill>
                  <a:schemeClr val="lt1"/>
                </a:solidFill>
              </a:rPr>
              <a:t> ,इसमें जनता को शासन-प्रक्रिया में शामिल होने के अनेक प्रत्यक्ष अवसर मिलते हैं। जो सामान्यतया निर्णायक होते हैं परन्तु कभी-कभी निर्णायक नही भी हो सकते हैं क्योंकि शासक इन्हें अस्वीकार कर सकते हैं। जैसे जनमत संग्रह जनता का मत संकेत प्राप्त करने के लिये कराया जा सकता है। </a:t>
            </a:r>
            <a:endParaRPr sz="24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0"/>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0"/>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0"/>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0"/>
          <p:cNvSpPr txBox="1"/>
          <p:nvPr/>
        </p:nvSpPr>
        <p:spPr>
          <a:xfrm>
            <a:off x="914400" y="1205255"/>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28" name="Google Shape;128;p20"/>
          <p:cNvSpPr txBox="1"/>
          <p:nvPr/>
        </p:nvSpPr>
        <p:spPr>
          <a:xfrm>
            <a:off x="914400" y="697257"/>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3. लोकप्रिय मौन स्वीकृति</a:t>
            </a:r>
            <a:r>
              <a:rPr lang="en" sz="2400" b="1">
                <a:solidFill>
                  <a:schemeClr val="lt1"/>
                </a:solidFill>
              </a:rPr>
              <a:t> ,इसमें जनता शासकों शासक वर्ग के निर्णयों को किसी परिस्थितिवश स्वीकार करती हैं तथा कोई प्रतिक्रिया व्यक्त नहीं करती।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4. लोकप्रिय नियंत्रण</a:t>
            </a:r>
            <a:r>
              <a:rPr lang="en" sz="2400" b="1">
                <a:solidFill>
                  <a:schemeClr val="lt1"/>
                </a:solidFill>
              </a:rPr>
              <a:t> ,शासन-प्रक्रिया से संबंधित अन्तिम निर्णय जनता में निहित रहता हैं। यह अन्तिम निर्णय चुनावों के द्वारा व्यावहारिक रूप लेता है इसके अंतर्गत जनता शासकों व उनकी नीतियों को चुनकर अथवा नहीं चुनकर अपनी स्वीकृत या अस्वीकृति प्रकट करती हैं। </a:t>
            </a:r>
            <a:endParaRPr sz="24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1"/>
          <p:cNvSpPr/>
          <p:nvPr/>
        </p:nvSpPr>
        <p:spPr>
          <a:xfrm>
            <a:off x="125"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1"/>
          <p:cNvSpPr/>
          <p:nvPr/>
        </p:nvSpPr>
        <p:spPr>
          <a:xfrm>
            <a:off x="291825" y="267500"/>
            <a:ext cx="8592900" cy="4491000"/>
          </a:xfrm>
          <a:prstGeom prst="roundRect">
            <a:avLst>
              <a:gd name="adj" fmla="val 595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1"/>
          <p:cNvSpPr/>
          <p:nvPr/>
        </p:nvSpPr>
        <p:spPr>
          <a:xfrm>
            <a:off x="444225" y="419900"/>
            <a:ext cx="8592900" cy="4491000"/>
          </a:xfrm>
          <a:prstGeom prst="roundRect">
            <a:avLst>
              <a:gd name="adj" fmla="val 595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1"/>
          <p:cNvSpPr/>
          <p:nvPr/>
        </p:nvSpPr>
        <p:spPr>
          <a:xfrm>
            <a:off x="1955025" y="267499"/>
            <a:ext cx="5571300" cy="7311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सरकारों में राजनीतिक सहभागिता </a:t>
            </a:r>
            <a:endParaRPr sz="3000" b="1">
              <a:solidFill>
                <a:srgbClr val="FF0000"/>
              </a:solidFill>
            </a:endParaRPr>
          </a:p>
        </p:txBody>
      </p:sp>
      <p:sp>
        <p:nvSpPr>
          <p:cNvPr id="137" name="Google Shape;137;p21"/>
          <p:cNvSpPr txBox="1"/>
          <p:nvPr/>
        </p:nvSpPr>
        <p:spPr>
          <a:xfrm>
            <a:off x="914400" y="1185330"/>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(अ) राजतंत्र तथा राजनीतिक सहभागिता</a:t>
            </a:r>
            <a:r>
              <a:rPr lang="en" sz="2400" b="1">
                <a:solidFill>
                  <a:schemeClr val="lt1"/>
                </a:solidFill>
              </a:rPr>
              <a:t> </a:t>
            </a:r>
            <a:endParaRPr sz="2400" b="1">
              <a:solidFill>
                <a:schemeClr val="lt1"/>
              </a:solidFill>
            </a:endParaRPr>
          </a:p>
          <a:p>
            <a:pPr marL="0" lvl="0" indent="0" algn="l" rtl="0">
              <a:spcBef>
                <a:spcPts val="0"/>
              </a:spcBef>
              <a:spcAft>
                <a:spcPts val="0"/>
              </a:spcAft>
              <a:buNone/>
            </a:pPr>
            <a:r>
              <a:rPr lang="en" sz="2400" b="1">
                <a:solidFill>
                  <a:schemeClr val="lt1"/>
                </a:solidFill>
              </a:rPr>
              <a:t>राजतंत्र में राजनीतिक सहभागिता का अधिक महत्व नहीं होता क्योंकि राजतंत्र में जनता के हितों की पूर्ति को दृष्टिगत नहीं रखा जाता। जनता का कर्तव्य राजाज्ञा का पालन करना तथा 'कर' देना मात्र तक सीमित होता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(क) राज्य के शासन कार्य में भाग लेना, </a:t>
            </a:r>
            <a:endParaRPr sz="2400" b="1">
              <a:solidFill>
                <a:schemeClr val="lt1"/>
              </a:solidFill>
            </a:endParaRPr>
          </a:p>
          <a:p>
            <a:pPr marL="0" lvl="0" indent="0" algn="l" rtl="0">
              <a:spcBef>
                <a:spcPts val="0"/>
              </a:spcBef>
              <a:spcAft>
                <a:spcPts val="0"/>
              </a:spcAft>
              <a:buNone/>
            </a:pPr>
            <a:r>
              <a:rPr lang="en" sz="2400" b="1">
                <a:solidFill>
                  <a:schemeClr val="lt1"/>
                </a:solidFill>
              </a:rPr>
              <a:t>(ख) विशेष कार्य को करके राजा की सद्भावना प्राप्त करना। </a:t>
            </a:r>
            <a:endParaRPr sz="2400" b="1">
              <a:solidFill>
                <a:schemeClr val="lt1"/>
              </a:solidFill>
            </a:endParaRPr>
          </a:p>
          <a:p>
            <a:pPr marL="0" lvl="0" indent="0" algn="l" rtl="0">
              <a:spcBef>
                <a:spcPts val="0"/>
              </a:spcBef>
              <a:spcAft>
                <a:spcPts val="0"/>
              </a:spcAft>
              <a:buNone/>
            </a:pPr>
            <a:r>
              <a:rPr lang="en" sz="2400" b="1">
                <a:solidFill>
                  <a:schemeClr val="lt1"/>
                </a:solidFill>
              </a:rPr>
              <a:t>(ब) कुलीनतंत्र एवं राजनीतिक सहभागिता</a:t>
            </a:r>
            <a:endParaRPr sz="2400" b="1">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2"/>
          <p:cNvSpPr/>
          <p:nvPr/>
        </p:nvSpPr>
        <p:spPr>
          <a:xfrm>
            <a:off x="0" y="5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2"/>
          <p:cNvSpPr/>
          <p:nvPr/>
        </p:nvSpPr>
        <p:spPr>
          <a:xfrm>
            <a:off x="288875" y="398425"/>
            <a:ext cx="8586300" cy="44724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2"/>
          <p:cNvSpPr/>
          <p:nvPr/>
        </p:nvSpPr>
        <p:spPr>
          <a:xfrm>
            <a:off x="401432" y="517954"/>
            <a:ext cx="8586300" cy="44724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2"/>
          <p:cNvSpPr txBox="1"/>
          <p:nvPr/>
        </p:nvSpPr>
        <p:spPr>
          <a:xfrm>
            <a:off x="914400" y="689000"/>
            <a:ext cx="7315200" cy="420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स) अधिनायकतंत्र तथा राजनीतिक सहभागिता</a:t>
            </a:r>
            <a:endParaRPr sz="2400" b="1">
              <a:solidFill>
                <a:srgbClr val="FF0000"/>
              </a:solidFill>
            </a:endParaRPr>
          </a:p>
          <a:p>
            <a:pPr marL="0" lvl="0" indent="0" algn="l" rtl="0">
              <a:spcBef>
                <a:spcPts val="0"/>
              </a:spcBef>
              <a:spcAft>
                <a:spcPts val="0"/>
              </a:spcAft>
              <a:buNone/>
            </a:pPr>
            <a:r>
              <a:rPr lang="en" sz="2400" b="1">
                <a:solidFill>
                  <a:schemeClr val="lt1"/>
                </a:solidFill>
              </a:rPr>
              <a:t>इस व्यवस्था में राष्ट्र की संपूर्ण शक्ति एक व्यक्ति के हाथों में केंद्रीत होती है अतः राजनीतिक सहभागिता का कोई विशेष स्थान नहीं होता। जनता में राजनीतिक हित अधिनायक की इच्छा पर निर्भर करते हैं। </a:t>
            </a:r>
            <a:endParaRPr sz="2400" b="1">
              <a:solidFill>
                <a:schemeClr val="lt1"/>
              </a:solidFill>
            </a:endParaRPr>
          </a:p>
          <a:p>
            <a:pPr marL="0" lvl="0" indent="0" algn="l" rtl="0">
              <a:spcBef>
                <a:spcPts val="0"/>
              </a:spcBef>
              <a:spcAft>
                <a:spcPts val="0"/>
              </a:spcAft>
              <a:buNone/>
            </a:pPr>
            <a:r>
              <a:rPr lang="en" sz="2400" b="1">
                <a:solidFill>
                  <a:srgbClr val="FF0000"/>
                </a:solidFill>
              </a:rPr>
              <a:t>(द) प्रजातंत्र एवं राजनीतिक सहभागिता</a:t>
            </a:r>
            <a:r>
              <a:rPr lang="en" sz="2400" b="1">
                <a:solidFill>
                  <a:schemeClr val="lt1"/>
                </a:solidFill>
              </a:rPr>
              <a:t> </a:t>
            </a:r>
            <a:endParaRPr sz="2400" b="1">
              <a:solidFill>
                <a:schemeClr val="lt1"/>
              </a:solidFill>
            </a:endParaRPr>
          </a:p>
          <a:p>
            <a:pPr marL="0" lvl="0" indent="0" algn="l" rtl="0">
              <a:spcBef>
                <a:spcPts val="0"/>
              </a:spcBef>
              <a:spcAft>
                <a:spcPts val="0"/>
              </a:spcAft>
              <a:buNone/>
            </a:pPr>
            <a:r>
              <a:rPr lang="en" sz="2400" b="1">
                <a:solidFill>
                  <a:schemeClr val="lt1"/>
                </a:solidFill>
              </a:rPr>
              <a:t>प्रजातंत्रात्मक शासन प्रणाली में राजनीतिक सहभागिता का महत्वपूर्ण स्थान हैं। इस शासन प्रणाली में सर्वोच्च सत्ता जनता के हाथों में निहित रहती हैं एवं शासक वर्ग में जनता द्वारा चुने हुये प्रतिनिधि होते हैं। इस प्रकार शासन में जनता को राजनीतिक सहभागिता का अधिक अवसर प्राप्त होता हैं।</a:t>
            </a:r>
            <a:endParaRPr sz="24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10</Slides>
  <Notes>10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2022-05-25T06:31:37Z</dcterms:modified>
</cp:coreProperties>
</file>