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presProps" Target="pres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notesMaster" Target="notesMasters/notesMaster1.xml" /><Relationship Id="rId2" Type="http://schemas.openxmlformats.org/officeDocument/2006/relationships/slide" Target="slides/slide1.xml" /><Relationship Id="rId16"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heme" Target="theme/theme1.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viewProps" Target="view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b2d053008aa529d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b2d053008aa529d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4ebf4602f8de514f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4ebf4602f8de514f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4ebf4602f8de514f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4ebf4602f8de514f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4ebf4602f8de514f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4ebf4602f8de514f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4ebf4602f8de514f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4ebf4602f8de514f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4ebf4602f8de514f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4ebf4602f8de514f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4ebf4602f8de514f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4ebf4602f8de514f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4ebf4602f8de514f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4ebf4602f8de514f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0868eb487f80e26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30868eb487f80e26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784850" y="641470"/>
            <a:ext cx="5574300" cy="866700"/>
          </a:xfrm>
          <a:prstGeom prst="roundRect">
            <a:avLst>
              <a:gd name="adj" fmla="val 16667"/>
            </a:avLst>
          </a:prstGeom>
          <a:solidFill>
            <a:srgbClr val="0000FF"/>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p:nvPr/>
        </p:nvSpPr>
        <p:spPr>
          <a:xfrm>
            <a:off x="1937250" y="793870"/>
            <a:ext cx="5574300" cy="8667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solidFill>
                  <a:schemeClr val="lt1"/>
                </a:solidFill>
              </a:rPr>
              <a:t>    राजनीति विज्ञान</a:t>
            </a:r>
            <a:endParaRPr sz="4800" b="1">
              <a:solidFill>
                <a:schemeClr val="lt1"/>
              </a:solidFill>
            </a:endParaRPr>
          </a:p>
        </p:txBody>
      </p:sp>
      <p:sp>
        <p:nvSpPr>
          <p:cNvPr id="56" name="Google Shape;56;p13"/>
          <p:cNvSpPr/>
          <p:nvPr/>
        </p:nvSpPr>
        <p:spPr>
          <a:xfrm>
            <a:off x="1784850" y="1919075"/>
            <a:ext cx="5574300" cy="972900"/>
          </a:xfrm>
          <a:prstGeom prst="roundRect">
            <a:avLst>
              <a:gd name="adj" fmla="val 16933"/>
            </a:avLst>
          </a:prstGeom>
          <a:solidFill>
            <a:schemeClr val="accent4"/>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3"/>
          <p:cNvSpPr/>
          <p:nvPr/>
        </p:nvSpPr>
        <p:spPr>
          <a:xfrm>
            <a:off x="1937250" y="2074675"/>
            <a:ext cx="5574300" cy="866700"/>
          </a:xfrm>
          <a:prstGeom prst="roundRect">
            <a:avLst>
              <a:gd name="adj" fmla="val 16933"/>
            </a:avLst>
          </a:prstGeom>
          <a:solidFill>
            <a:schemeClr val="accent4"/>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SECOND SEMESTER</a:t>
            </a:r>
            <a:endParaRPr sz="3600" b="1"/>
          </a:p>
        </p:txBody>
      </p:sp>
      <p:sp>
        <p:nvSpPr>
          <p:cNvPr id="58" name="Google Shape;58;p13"/>
          <p:cNvSpPr/>
          <p:nvPr/>
        </p:nvSpPr>
        <p:spPr>
          <a:xfrm>
            <a:off x="1784850" y="3150475"/>
            <a:ext cx="5574300" cy="868500"/>
          </a:xfrm>
          <a:prstGeom prst="roundRect">
            <a:avLst>
              <a:gd name="adj" fmla="val 30367"/>
            </a:avLst>
          </a:prstGeom>
          <a:solidFill>
            <a:schemeClr val="dk1"/>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3"/>
          <p:cNvSpPr/>
          <p:nvPr/>
        </p:nvSpPr>
        <p:spPr>
          <a:xfrm>
            <a:off x="1937250" y="3355477"/>
            <a:ext cx="5574300" cy="866700"/>
          </a:xfrm>
          <a:prstGeom prst="roundRect">
            <a:avLst>
              <a:gd name="adj" fmla="val 30367"/>
            </a:avLst>
          </a:prstGeom>
          <a:solidFill>
            <a:schemeClr val="dk1"/>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solidFill>
                  <a:schemeClr val="lt1"/>
                </a:solidFill>
              </a:rPr>
              <a:t>  राजनीति संस्कृति</a:t>
            </a:r>
            <a:endParaRPr sz="4800" b="1">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4"/>
          <p:cNvSpPr/>
          <p:nvPr/>
        </p:nvSpPr>
        <p:spPr>
          <a:xfrm>
            <a:off x="206725" y="316150"/>
            <a:ext cx="8632200" cy="4531500"/>
          </a:xfrm>
          <a:prstGeom prst="roundRect">
            <a:avLst>
              <a:gd name="adj" fmla="val 5456"/>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4"/>
          <p:cNvSpPr/>
          <p:nvPr/>
        </p:nvSpPr>
        <p:spPr>
          <a:xfrm>
            <a:off x="359125" y="468550"/>
            <a:ext cx="8632200" cy="4531500"/>
          </a:xfrm>
          <a:prstGeom prst="roundRect">
            <a:avLst>
              <a:gd name="adj" fmla="val 5456"/>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4"/>
          <p:cNvSpPr/>
          <p:nvPr/>
        </p:nvSpPr>
        <p:spPr>
          <a:xfrm>
            <a:off x="1821551" y="213363"/>
            <a:ext cx="5501100" cy="663300"/>
          </a:xfrm>
          <a:prstGeom prst="roundRect">
            <a:avLst>
              <a:gd name="adj" fmla="val 16667"/>
            </a:avLst>
          </a:prstGeom>
          <a:solidFill>
            <a:schemeClr val="lt1"/>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राजनीति संस्कृति का अर्थ</a:t>
            </a:r>
            <a:endParaRPr sz="3600" b="1">
              <a:solidFill>
                <a:srgbClr val="FF0000"/>
              </a:solidFill>
            </a:endParaRPr>
          </a:p>
        </p:txBody>
      </p:sp>
      <p:sp>
        <p:nvSpPr>
          <p:cNvPr id="68" name="Google Shape;68;p14"/>
          <p:cNvSpPr txBox="1"/>
          <p:nvPr/>
        </p:nvSpPr>
        <p:spPr>
          <a:xfrm>
            <a:off x="1353775" y="980850"/>
            <a:ext cx="68268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solidFill>
                <a:srgbClr val="FF0000"/>
              </a:solidFill>
            </a:endParaRPr>
          </a:p>
        </p:txBody>
      </p:sp>
      <p:sp>
        <p:nvSpPr>
          <p:cNvPr id="69" name="Google Shape;69;p14"/>
          <p:cNvSpPr txBox="1"/>
          <p:nvPr/>
        </p:nvSpPr>
        <p:spPr>
          <a:xfrm>
            <a:off x="914400" y="1150480"/>
            <a:ext cx="73152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राजनीतिक संस्कृति की अवधारणा, संस्कृति के विचार पर आधारित है। संस्कृति में किसी देश के लोगों के व्यवहार, मान्यताएं, विश्वास, घृणा, स्वामिभक्ति, साहित्य, परम्पराएं, कला-कौशल, सामाजिक मूल्य, नैतिकता आदि बातें शामिल होती हैं। ग्राहम वालास के अनुसार-”संस्कृति विचारों, मूल्यों और उद्देश्यों का समूह है।” इसी तरह राजनीतिक विद्वानों ने राजनीतिक संस्कृति को राजनीतिक समाज के मूल्यों, विचारों व आदर्शों का समूह कहा है। इस अवधारणा को सबसे पहले ऑमण्ड ने 1956 में प्रयुक्त किया था।</a:t>
            </a:r>
            <a:endParaRPr sz="2400" b="1">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5"/>
          <p:cNvSpPr/>
          <p:nvPr/>
        </p:nvSpPr>
        <p:spPr>
          <a:xfrm>
            <a:off x="125"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5"/>
          <p:cNvSpPr/>
          <p:nvPr/>
        </p:nvSpPr>
        <p:spPr>
          <a:xfrm>
            <a:off x="218875" y="320200"/>
            <a:ext cx="8600700" cy="4484700"/>
          </a:xfrm>
          <a:prstGeom prst="roundRect">
            <a:avLst>
              <a:gd name="adj" fmla="val 7412"/>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5"/>
          <p:cNvSpPr/>
          <p:nvPr/>
        </p:nvSpPr>
        <p:spPr>
          <a:xfrm>
            <a:off x="371275" y="472600"/>
            <a:ext cx="8600700" cy="4484700"/>
          </a:xfrm>
          <a:prstGeom prst="roundRect">
            <a:avLst>
              <a:gd name="adj" fmla="val 7412"/>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5"/>
          <p:cNvSpPr/>
          <p:nvPr/>
        </p:nvSpPr>
        <p:spPr>
          <a:xfrm>
            <a:off x="1347575" y="320200"/>
            <a:ext cx="6449100" cy="747000"/>
          </a:xfrm>
          <a:prstGeom prst="roundRect">
            <a:avLst>
              <a:gd name="adj" fmla="val 16667"/>
            </a:avLst>
          </a:prstGeom>
          <a:solidFill>
            <a:schemeClr val="lt2"/>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राजनीतिक संस्कृति की परिभाषा</a:t>
            </a:r>
            <a:endParaRPr sz="3600" b="1">
              <a:solidFill>
                <a:srgbClr val="FF0000"/>
              </a:solidFill>
            </a:endParaRPr>
          </a:p>
        </p:txBody>
      </p:sp>
      <p:sp>
        <p:nvSpPr>
          <p:cNvPr id="78" name="Google Shape;78;p15"/>
          <p:cNvSpPr txBox="1"/>
          <p:nvPr/>
        </p:nvSpPr>
        <p:spPr>
          <a:xfrm>
            <a:off x="914400" y="1210955"/>
            <a:ext cx="73152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1.लूशियन पाई के अनुसार-</a:t>
            </a:r>
            <a:r>
              <a:rPr lang="en" sz="2400" b="1">
                <a:solidFill>
                  <a:schemeClr val="lt1"/>
                </a:solidFill>
              </a:rPr>
              <a:t>”राजनीतिक संस्कृति उन अभिवृतियों, विश्वासों तथा मनोभावों का सेट या समुच्चय है, जो राजनीतिक प्रक्रिया को अर्थ व सुव्यवस्था प्रदान करता है। वह राजव्यवस्था के व्यवहार को नियन्त्रित करने वाली अन्तर्निहित पूर्वधारणाओं तथा नियमों की भी व्याख्या करता है।” </a:t>
            </a:r>
            <a:endParaRPr sz="2400" b="1">
              <a:solidFill>
                <a:schemeClr val="lt1"/>
              </a:solidFill>
            </a:endParaRPr>
          </a:p>
          <a:p>
            <a:pPr marL="0" lvl="0" indent="0" algn="l" rtl="0">
              <a:spcBef>
                <a:spcPts val="0"/>
              </a:spcBef>
              <a:spcAft>
                <a:spcPts val="0"/>
              </a:spcAft>
              <a:buNone/>
            </a:pPr>
            <a:r>
              <a:rPr lang="en" sz="2400" b="1">
                <a:solidFill>
                  <a:srgbClr val="FF0000"/>
                </a:solidFill>
              </a:rPr>
              <a:t>2.ऑमण्ड व पॉवेल के अनुसार-</a:t>
            </a:r>
            <a:r>
              <a:rPr lang="en" sz="2400" b="1">
                <a:solidFill>
                  <a:schemeClr val="lt1"/>
                </a:solidFill>
              </a:rPr>
              <a:t>”राजनीतिक संस्कृति किसी भी राजनीतिक प्रणाली के सदस्यों में राजनीति के प्रति व्यक्तियों के व्यवहारों तथा अभिमुखीकरण की पद्धति है।” </a:t>
            </a:r>
            <a:endParaRPr sz="2400" b="1">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p:nvPr/>
        </p:nvSpPr>
        <p:spPr>
          <a:xfrm>
            <a:off x="0" y="0"/>
            <a:ext cx="92253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6"/>
          <p:cNvSpPr/>
          <p:nvPr/>
        </p:nvSpPr>
        <p:spPr>
          <a:xfrm>
            <a:off x="267500" y="340475"/>
            <a:ext cx="8576700" cy="4563900"/>
          </a:xfrm>
          <a:prstGeom prst="roundRect">
            <a:avLst>
              <a:gd name="adj" fmla="val 3730"/>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6"/>
          <p:cNvSpPr/>
          <p:nvPr/>
        </p:nvSpPr>
        <p:spPr>
          <a:xfrm>
            <a:off x="419900" y="492875"/>
            <a:ext cx="8576700" cy="4563900"/>
          </a:xfrm>
          <a:prstGeom prst="roundRect">
            <a:avLst>
              <a:gd name="adj" fmla="val 3730"/>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6"/>
          <p:cNvSpPr txBox="1"/>
          <p:nvPr/>
        </p:nvSpPr>
        <p:spPr>
          <a:xfrm>
            <a:off x="914400" y="766983"/>
            <a:ext cx="73152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3.फाईनर के अनुसार-</a:t>
            </a:r>
            <a:r>
              <a:rPr lang="en" sz="2400" b="1">
                <a:solidFill>
                  <a:schemeClr val="lt1"/>
                </a:solidFill>
              </a:rPr>
              <a:t>”राजनीतिक संस्कृति मुख्यत: शासकों, राजनीतिक संस्थाओं तथा प्रक्रियाओं की वैधता से सम्बन्धित है।”</a:t>
            </a:r>
            <a:endParaRPr sz="2400" b="1">
              <a:solidFill>
                <a:schemeClr val="lt1"/>
              </a:solidFill>
            </a:endParaRPr>
          </a:p>
          <a:p>
            <a:pPr marL="0" lvl="0" indent="0" algn="l" rtl="0">
              <a:spcBef>
                <a:spcPts val="0"/>
              </a:spcBef>
              <a:spcAft>
                <a:spcPts val="0"/>
              </a:spcAft>
              <a:buNone/>
            </a:pPr>
            <a:r>
              <a:rPr lang="en" sz="2400" b="1">
                <a:solidFill>
                  <a:srgbClr val="FF0000"/>
                </a:solidFill>
              </a:rPr>
              <a:t>4.ए0आर0 बाल के अनुसार-</a:t>
            </a:r>
            <a:r>
              <a:rPr lang="en" sz="2400" b="1">
                <a:solidFill>
                  <a:schemeClr val="lt1"/>
                </a:solidFill>
              </a:rPr>
              <a:t>”राजनीतिक संस्कृति उन अभिवृतियों और विश्वासों, भावनाओं और समाज के मूल्यों से मिलकर बनती है जिनका सम्बन्ध राजनीतिक पद्धति तथा राजनीतिक प्रश्नों से रहता है।” </a:t>
            </a:r>
            <a:endParaRPr sz="2400" b="1">
              <a:solidFill>
                <a:schemeClr val="lt1"/>
              </a:solidFill>
            </a:endParaRPr>
          </a:p>
          <a:p>
            <a:pPr marL="0" lvl="0" indent="0" algn="l" rtl="0">
              <a:spcBef>
                <a:spcPts val="0"/>
              </a:spcBef>
              <a:spcAft>
                <a:spcPts val="0"/>
              </a:spcAft>
              <a:buNone/>
            </a:pPr>
            <a:r>
              <a:rPr lang="en" sz="2400" b="1">
                <a:solidFill>
                  <a:srgbClr val="FF0000"/>
                </a:solidFill>
              </a:rPr>
              <a:t>5.पारसन्स के अनुसार-</a:t>
            </a:r>
            <a:r>
              <a:rPr lang="en" sz="2400" b="1">
                <a:solidFill>
                  <a:schemeClr val="lt1"/>
                </a:solidFill>
              </a:rPr>
              <a:t>”राजनीतिक संस्कृति का सम्बन्ध राजनीतिक उद्देश्यों के प्रति किया गया अनुकूलन है।” </a:t>
            </a:r>
            <a:endParaRPr sz="2400" b="1">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p:nvPr/>
        </p:nvSpPr>
        <p:spPr>
          <a:xfrm>
            <a:off x="100" y="0"/>
            <a:ext cx="9144000" cy="5230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7"/>
          <p:cNvSpPr/>
          <p:nvPr/>
        </p:nvSpPr>
        <p:spPr>
          <a:xfrm>
            <a:off x="226975" y="389100"/>
            <a:ext cx="8617200" cy="4563900"/>
          </a:xfrm>
          <a:prstGeom prst="roundRect">
            <a:avLst>
              <a:gd name="adj" fmla="val 5063"/>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7"/>
          <p:cNvSpPr/>
          <p:nvPr/>
        </p:nvSpPr>
        <p:spPr>
          <a:xfrm>
            <a:off x="379375" y="541500"/>
            <a:ext cx="8617200" cy="4563900"/>
          </a:xfrm>
          <a:prstGeom prst="roundRect">
            <a:avLst>
              <a:gd name="adj" fmla="val 8206"/>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7"/>
          <p:cNvSpPr/>
          <p:nvPr/>
        </p:nvSpPr>
        <p:spPr>
          <a:xfrm>
            <a:off x="1411300" y="204038"/>
            <a:ext cx="6321600" cy="737100"/>
          </a:xfrm>
          <a:prstGeom prst="roundRect">
            <a:avLst>
              <a:gd name="adj" fmla="val 16667"/>
            </a:avLst>
          </a:prstGeom>
          <a:solidFill>
            <a:schemeClr val="lt2"/>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solidFill>
                  <a:srgbClr val="FF0000"/>
                </a:solidFill>
              </a:rPr>
              <a:t> </a:t>
            </a:r>
            <a:r>
              <a:rPr lang="en" sz="3600" b="1">
                <a:solidFill>
                  <a:srgbClr val="FF0000"/>
                </a:solidFill>
              </a:rPr>
              <a:t>राजनीतिक संस्कृति के संघटक</a:t>
            </a:r>
            <a:endParaRPr sz="3600" b="1">
              <a:solidFill>
                <a:srgbClr val="FF0000"/>
              </a:solidFill>
            </a:endParaRPr>
          </a:p>
        </p:txBody>
      </p:sp>
      <p:sp>
        <p:nvSpPr>
          <p:cNvPr id="95" name="Google Shape;95;p17"/>
          <p:cNvSpPr txBox="1"/>
          <p:nvPr/>
        </p:nvSpPr>
        <p:spPr>
          <a:xfrm>
            <a:off x="914400" y="1130555"/>
            <a:ext cx="73152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राजनीतिक संस्कृति राजनीतिक समाज के लोगों की राजनीतिक व्यवस्था के प्रति अभिरुचियों, मूल्यों व राजनीतिक समाज के लोगों की राजनीतिक व्यवस्था के प्रति अभिरुचियों, मूल्यों व विश्वासों पर आधारित है। राजनीतिक संस्कृति में आत्मपरकता का गुण होने के कारण यह व्यक्तिगत अभिविकास या अनुकूलन का हिस्सा होती है। यह अनुकूलन ज्ञानात्मक, भावनात्मक तथा मूल्यात्मक होता है। ज्ञानात्मक अनुकूल का सम्बन्ध लोगों की राजनीतिक व्यवस्था के प्रति जानकारी से, भावनात्मक अनुकूलन का सम्बन्ध लोगों के द्वारा राजनीतिक व्यवस्था के मूल्यों व निर्णयों से होता है।</a:t>
            </a:r>
            <a:endParaRPr sz="2400" b="1">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8"/>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8"/>
          <p:cNvSpPr/>
          <p:nvPr/>
        </p:nvSpPr>
        <p:spPr>
          <a:xfrm>
            <a:off x="291825" y="364775"/>
            <a:ext cx="8430600" cy="4446900"/>
          </a:xfrm>
          <a:prstGeom prst="roundRect">
            <a:avLst>
              <a:gd name="adj" fmla="val 5833"/>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8"/>
          <p:cNvSpPr/>
          <p:nvPr/>
        </p:nvSpPr>
        <p:spPr>
          <a:xfrm>
            <a:off x="444225" y="517175"/>
            <a:ext cx="8430600" cy="4446900"/>
          </a:xfrm>
          <a:prstGeom prst="roundRect">
            <a:avLst>
              <a:gd name="adj" fmla="val 5833"/>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8"/>
          <p:cNvSpPr/>
          <p:nvPr/>
        </p:nvSpPr>
        <p:spPr>
          <a:xfrm>
            <a:off x="2086900" y="175486"/>
            <a:ext cx="4970400" cy="707100"/>
          </a:xfrm>
          <a:prstGeom prst="roundRect">
            <a:avLst>
              <a:gd name="adj" fmla="val 16667"/>
            </a:avLst>
          </a:prstGeom>
          <a:solidFill>
            <a:schemeClr val="lt1"/>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मूल्य अभिवृत्तियां</a:t>
            </a:r>
            <a:endParaRPr sz="3600" b="1">
              <a:solidFill>
                <a:srgbClr val="FF0000"/>
              </a:solidFill>
            </a:endParaRPr>
          </a:p>
        </p:txBody>
      </p:sp>
      <p:sp>
        <p:nvSpPr>
          <p:cNvPr id="104" name="Google Shape;104;p18"/>
          <p:cNvSpPr txBox="1"/>
          <p:nvPr/>
        </p:nvSpPr>
        <p:spPr>
          <a:xfrm>
            <a:off x="914400" y="1075780"/>
            <a:ext cx="7315200" cy="274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प्रत्येक राजनीतिक व्यवस्था में राजनीतिक बातों में रुचि रखने वाले सदस्य व्यवस्था के मूल्यों से अवश्य प्रभावित होते हैं। ये अभिवृतियां राजनीतिक समाज के सार्वजनिक लक्ष्यों से सम्बन्धित विश्वास व आस्थाएं होती हैं। प्रत्येक राजनीतिक समाज में कुछ राजनीतिक मूल्य होते हैं, जैसे एक निश्चित अवधि के बाद निर्वाचन होने चाहिए; जनता का विश्वास खो देने पर सरकार को अपना पद छोड़ देना चाहिए,</a:t>
            </a:r>
            <a:endParaRPr sz="2400" b="1">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9"/>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9"/>
          <p:cNvSpPr/>
          <p:nvPr/>
        </p:nvSpPr>
        <p:spPr>
          <a:xfrm>
            <a:off x="204000" y="283725"/>
            <a:ext cx="8601900" cy="4582200"/>
          </a:xfrm>
          <a:prstGeom prst="roundRect">
            <a:avLst>
              <a:gd name="adj" fmla="val 7046"/>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9"/>
          <p:cNvSpPr/>
          <p:nvPr/>
        </p:nvSpPr>
        <p:spPr>
          <a:xfrm>
            <a:off x="356400" y="436125"/>
            <a:ext cx="8601900" cy="4582200"/>
          </a:xfrm>
          <a:prstGeom prst="roundRect">
            <a:avLst>
              <a:gd name="adj" fmla="val 7046"/>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9"/>
          <p:cNvSpPr/>
          <p:nvPr/>
        </p:nvSpPr>
        <p:spPr>
          <a:xfrm>
            <a:off x="2283745" y="139451"/>
            <a:ext cx="4442400" cy="777000"/>
          </a:xfrm>
          <a:prstGeom prst="roundRect">
            <a:avLst>
              <a:gd name="adj" fmla="val 16667"/>
            </a:avLst>
          </a:prstGeom>
          <a:solidFill>
            <a:schemeClr val="lt2"/>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विश्वास अभिवृतियां</a:t>
            </a:r>
            <a:endParaRPr/>
          </a:p>
        </p:txBody>
      </p:sp>
      <p:sp>
        <p:nvSpPr>
          <p:cNvPr id="113" name="Google Shape;113;p19"/>
          <p:cNvSpPr txBox="1"/>
          <p:nvPr/>
        </p:nvSpPr>
        <p:spPr>
          <a:xfrm>
            <a:off x="914400" y="1255555"/>
            <a:ext cx="73152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जनता की राजनीतिक व्यवस्था के प्रति विश्वास की अभिवृतियां राजनीतिक मूल्यों से घनिष्ठ सम्बन्ध रखती हैं। इसके अन्तर्गत वे अभिरुथ्चयां हैं कि लोगों का राजनीतिक व्यवस्था के प्रति विश्वास की मात्रा तथा प्रकृति क्या है। किसी व्यक्ति को वोट डालने में विश्वास हो सकताहै तथा किसी का नहीं। इस विश्वास के आध् ाार पर ही शासक व शासित बने पारस्परिक सम्बन्ध स्थापित होते हैं। इसी विश्वास में अन्तर आ जाने पर राजनीतिक संस्कृतियों में मात्रात्मक अन्तर आ जाता है</a:t>
            </a:r>
            <a:endParaRPr sz="2400" b="1">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0"/>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0"/>
          <p:cNvSpPr/>
          <p:nvPr/>
        </p:nvSpPr>
        <p:spPr>
          <a:xfrm>
            <a:off x="283725" y="368850"/>
            <a:ext cx="8563800" cy="4567800"/>
          </a:xfrm>
          <a:prstGeom prst="roundRect">
            <a:avLst>
              <a:gd name="adj" fmla="val 7276"/>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0"/>
          <p:cNvSpPr/>
          <p:nvPr/>
        </p:nvSpPr>
        <p:spPr>
          <a:xfrm>
            <a:off x="436125" y="521250"/>
            <a:ext cx="8563800" cy="4567800"/>
          </a:xfrm>
          <a:prstGeom prst="roundRect">
            <a:avLst>
              <a:gd name="adj" fmla="val 7276"/>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0"/>
          <p:cNvSpPr/>
          <p:nvPr/>
        </p:nvSpPr>
        <p:spPr>
          <a:xfrm>
            <a:off x="1598800" y="218025"/>
            <a:ext cx="5946600" cy="703800"/>
          </a:xfrm>
          <a:prstGeom prst="roundRect">
            <a:avLst>
              <a:gd name="adj" fmla="val 19814"/>
            </a:avLst>
          </a:prstGeom>
          <a:solidFill>
            <a:schemeClr val="lt2"/>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solidFill>
                  <a:srgbClr val="FF0000"/>
                </a:solidFill>
              </a:rPr>
              <a:t>    संवेदनात्मक अभिवृतियां</a:t>
            </a:r>
            <a:endParaRPr sz="3600" b="1">
              <a:solidFill>
                <a:srgbClr val="FF0000"/>
              </a:solidFill>
            </a:endParaRPr>
          </a:p>
        </p:txBody>
      </p:sp>
      <p:sp>
        <p:nvSpPr>
          <p:cNvPr id="122" name="Google Shape;122;p20"/>
          <p:cNvSpPr txBox="1"/>
          <p:nvPr/>
        </p:nvSpPr>
        <p:spPr>
          <a:xfrm>
            <a:off x="914400" y="1215230"/>
            <a:ext cx="7315200" cy="310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इसका सम्बन्ध लोगों की राजनीतिक व्यवस्था के प्रति मनोवृतियों या मनोभावों से होता है। किसी व्यक्ति को तो अपने देश या व्यवस्था पर गर्व हो सेता है तो किसी को घृणा भी हो सकती है। किसी देश में दबाव समूहों को हेय दृष्टि से देखा जाता है तो किसी देश में उसका सम्मान किया जाता है। 1971 में भारत-पाक विभाजन भी संवेदनात्मक मनोवृति का परिणाम था। ब्रिटेन में लोगों का संसदीय शासन प्रणाली में विश्वास है </a:t>
            </a:r>
            <a:endParaRPr sz="2400" b="1">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1"/>
          <p:cNvSpPr/>
          <p:nvPr/>
        </p:nvSpPr>
        <p:spPr>
          <a:xfrm>
            <a:off x="100" y="0"/>
            <a:ext cx="9144000" cy="5143500"/>
          </a:xfrm>
          <a:prstGeom prst="rect">
            <a:avLst/>
          </a:prstGeom>
          <a:solidFill>
            <a:srgbClr val="980000"/>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1"/>
          <p:cNvSpPr/>
          <p:nvPr/>
        </p:nvSpPr>
        <p:spPr>
          <a:xfrm>
            <a:off x="92910" y="259797"/>
            <a:ext cx="8730600" cy="4623900"/>
          </a:xfrm>
          <a:prstGeom prst="roundRect">
            <a:avLst>
              <a:gd name="adj" fmla="val 7539"/>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1"/>
          <p:cNvSpPr/>
          <p:nvPr/>
        </p:nvSpPr>
        <p:spPr>
          <a:xfrm>
            <a:off x="206802" y="398016"/>
            <a:ext cx="8730600" cy="4623900"/>
          </a:xfrm>
          <a:prstGeom prst="roundRect">
            <a:avLst>
              <a:gd name="adj" fmla="val 7539"/>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1"/>
          <p:cNvSpPr/>
          <p:nvPr/>
        </p:nvSpPr>
        <p:spPr>
          <a:xfrm>
            <a:off x="863150" y="110388"/>
            <a:ext cx="7190100" cy="666600"/>
          </a:xfrm>
          <a:prstGeom prst="roundRect">
            <a:avLst>
              <a:gd name="adj" fmla="val 16667"/>
            </a:avLst>
          </a:prstGeom>
          <a:solidFill>
            <a:schemeClr val="lt2"/>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राजनीतिक संस्कृति की प्रकृति व विशेषताएं</a:t>
            </a:r>
            <a:r>
              <a:rPr lang="en" sz="3600" b="1">
                <a:solidFill>
                  <a:srgbClr val="FF0000"/>
                </a:solidFill>
              </a:rPr>
              <a:t> </a:t>
            </a:r>
            <a:endParaRPr sz="3600" b="1">
              <a:solidFill>
                <a:srgbClr val="FF0000"/>
              </a:solidFill>
            </a:endParaRPr>
          </a:p>
        </p:txBody>
      </p:sp>
      <p:sp>
        <p:nvSpPr>
          <p:cNvPr id="131" name="Google Shape;131;p21"/>
          <p:cNvSpPr txBox="1"/>
          <p:nvPr/>
        </p:nvSpPr>
        <p:spPr>
          <a:xfrm>
            <a:off x="914400" y="986131"/>
            <a:ext cx="73152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राजनीतिक संस्कृति एक विकासशील व गत्यात्मक अवधारणा है। इसकी प्रकृति परिवर्तनशील तथा विकासोन्मुखी होती है। इसका निर्माण ऐतिहासिक विकास की पृष्ठभूमि में होता है। राजनीतिक व्यवहार और राजनीतिक संस्कृति का आपस में गहरा सम्बन्ध है। इससे व्यक्ति और समूह के राजनीतिक आचरण का बोध होता है। यह प्रगतिशील और समन्वयकारी होने के कारण रुढ़िवादी समाज की सांस्कृतिक विरासत होती है। यह राजनीतिक व्यवस्था को प्रभावित करने वाले दबाव समूह व राजनीतिक दलों की गतिविधियों से भी काफी प्रभावित होती रहती है। </a:t>
            </a:r>
            <a:endParaRPr sz="2400" b="1">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2"/>
          <p:cNvSpPr/>
          <p:nvPr/>
        </p:nvSpPr>
        <p:spPr>
          <a:xfrm>
            <a:off x="-100" y="0"/>
            <a:ext cx="9144000" cy="5143500"/>
          </a:xfrm>
          <a:prstGeom prst="rect">
            <a:avLst/>
          </a:prstGeom>
          <a:solidFill>
            <a:srgbClr val="9800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2"/>
          <p:cNvSpPr/>
          <p:nvPr/>
        </p:nvSpPr>
        <p:spPr>
          <a:xfrm>
            <a:off x="257050" y="388475"/>
            <a:ext cx="8608200" cy="4442400"/>
          </a:xfrm>
          <a:prstGeom prst="roundRect">
            <a:avLst>
              <a:gd name="adj" fmla="val 6546"/>
            </a:avLst>
          </a:prstGeom>
          <a:solidFill>
            <a:srgbClr val="FFD966"/>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2"/>
          <p:cNvSpPr/>
          <p:nvPr/>
        </p:nvSpPr>
        <p:spPr>
          <a:xfrm>
            <a:off x="409450" y="540875"/>
            <a:ext cx="8608200" cy="4442400"/>
          </a:xfrm>
          <a:prstGeom prst="roundRect">
            <a:avLst>
              <a:gd name="adj" fmla="val 6546"/>
            </a:avLst>
          </a:prstGeom>
          <a:solidFill>
            <a:srgbClr val="000000"/>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2"/>
          <p:cNvSpPr txBox="1"/>
          <p:nvPr/>
        </p:nvSpPr>
        <p:spPr>
          <a:xfrm>
            <a:off x="914400" y="826750"/>
            <a:ext cx="7767300" cy="347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rPr>
              <a:t>1.राजनीतिक संस्कृति एक व्यक्तिपरक धारणा है, क्योंकि इसमें लोगों के विचारों विश्वासों व मूल्यों का अध्ययन किया जाता है।</a:t>
            </a:r>
            <a:endParaRPr sz="2400" b="1">
              <a:solidFill>
                <a:schemeClr val="lt1"/>
              </a:solidFill>
            </a:endParaRPr>
          </a:p>
          <a:p>
            <a:pPr marL="0" lvl="0" indent="0" algn="l" rtl="0">
              <a:spcBef>
                <a:spcPts val="0"/>
              </a:spcBef>
              <a:spcAft>
                <a:spcPts val="0"/>
              </a:spcAft>
              <a:buNone/>
            </a:pPr>
            <a:r>
              <a:rPr lang="en" sz="2400" b="1">
                <a:solidFill>
                  <a:schemeClr val="lt1"/>
                </a:solidFill>
              </a:rPr>
              <a:t>2.राजनीतिक संस्कृति एक व्यापक धारणा है, क्योंकि यह राजनीतिक व्यवहार के अनेक तत्वों को अपने में समेटे रहती है। </a:t>
            </a:r>
            <a:endParaRPr sz="2400" b="1">
              <a:solidFill>
                <a:schemeClr val="lt1"/>
              </a:solidFill>
            </a:endParaRPr>
          </a:p>
          <a:p>
            <a:pPr marL="0" lvl="0" indent="0" algn="l" rtl="0">
              <a:spcBef>
                <a:spcPts val="0"/>
              </a:spcBef>
              <a:spcAft>
                <a:spcPts val="0"/>
              </a:spcAft>
              <a:buNone/>
            </a:pPr>
            <a:r>
              <a:rPr lang="en" sz="2400" b="1">
                <a:solidFill>
                  <a:schemeClr val="lt1"/>
                </a:solidFill>
              </a:rPr>
              <a:t>3.राजनीतिक संस्कृति सामान्य संस्कृति का ही एक अंश होती है, क्योंकि इसमें लोगों के राजनीतिक मूल्य व विश्वास ही शामिल होते हैं।</a:t>
            </a:r>
            <a:endParaRPr sz="2400" b="1">
              <a:solidFill>
                <a:schemeClr val="lt1"/>
              </a:solidFill>
            </a:endParaRPr>
          </a:p>
          <a:p>
            <a:pPr marL="0" lvl="0" indent="0" algn="l" rtl="0">
              <a:spcBef>
                <a:spcPts val="0"/>
              </a:spcBef>
              <a:spcAft>
                <a:spcPts val="0"/>
              </a:spcAft>
              <a:buNone/>
            </a:pPr>
            <a:r>
              <a:rPr lang="en" sz="2400" b="1">
                <a:solidFill>
                  <a:schemeClr val="lt1"/>
                </a:solidFill>
              </a:rPr>
              <a:t>4.राजनीतिक संस्कृति का स्वरूप प्रत्येक राजनीतिक व्यवस्था में अलग-अलग होता है, </a:t>
            </a:r>
            <a:endParaRPr sz="2400" b="1">
              <a:solidFill>
                <a:schemeClr val="lt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10</Slides>
  <Notes>10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poorvasingh827@gmail.com</cp:lastModifiedBy>
  <cp:revision>1</cp:revision>
  <dcterms:modified xsi:type="dcterms:W3CDTF">2022-05-25T06:31:19Z</dcterms:modified>
</cp:coreProperties>
</file>