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notesMaster" Target="notesMasters/notesMaster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456cd825471d3fa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456cd825471d3fa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456cd825471d3fa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456cd825471d3fa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456cd825471d3fa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456cd825471d3fa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67c885f725ae341c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67c885f725ae341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706fd9c0756cf2ab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706fd9c0756cf2ab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a:t>
            </a:r>
            <a:r>
              <a:rPr lang="en" sz="4800" b="1">
                <a:solidFill>
                  <a:srgbClr val="FF00FF"/>
                </a:solidFill>
              </a:rPr>
              <a:t> </a:t>
            </a:r>
            <a:r>
              <a:rPr lang="en" sz="4800" b="1">
                <a:solidFill>
                  <a:srgbClr val="FF0000"/>
                </a:solidFill>
              </a:rPr>
              <a:t>समानता</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109575"/>
            <a:ext cx="9144001" cy="5033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72" name="Google Shape;72;p15"/>
          <p:cNvSpPr/>
          <p:nvPr/>
        </p:nvSpPr>
        <p:spPr>
          <a:xfrm>
            <a:off x="2939250" y="117528"/>
            <a:ext cx="3570300" cy="6087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txBox="1"/>
          <p:nvPr/>
        </p:nvSpPr>
        <p:spPr>
          <a:xfrm>
            <a:off x="3016200" y="98625"/>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74" name="Google Shape;74;p15"/>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5" name="Google Shape;75;p15"/>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6" name="Google Shape;76;p15"/>
          <p:cNvSpPr txBox="1"/>
          <p:nvPr/>
        </p:nvSpPr>
        <p:spPr>
          <a:xfrm>
            <a:off x="914400" y="1265624"/>
            <a:ext cx="7315200" cy="297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b="1">
                <a:solidFill>
                  <a:schemeClr val="lt1"/>
                </a:solidFill>
              </a:rPr>
              <a:t>सामाजिक सन्दर्भों में समानता का अर्थ किसी समाज की उस स्थिति से है जिसमें उस समाज के सभी लोग समान (अलग-अलग नहीं) अधिकार या प्रतिष्ठा (status) रखते हैं।</a:t>
            </a:r>
            <a:endParaRPr sz="36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6"/>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3044400" y="194148"/>
            <a:ext cx="3360000" cy="5673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0000"/>
                </a:solidFill>
              </a:rPr>
              <a:t> </a:t>
            </a:r>
            <a:r>
              <a:rPr lang="en" sz="3600" b="1">
                <a:solidFill>
                  <a:srgbClr val="FF0000"/>
                </a:solidFill>
              </a:rPr>
              <a:t>समानता का अर्थ</a:t>
            </a:r>
            <a:endParaRPr sz="3600" b="1">
              <a:solidFill>
                <a:srgbClr val="FF0000"/>
              </a:solidFill>
            </a:endParaRPr>
          </a:p>
        </p:txBody>
      </p:sp>
      <p:sp>
        <p:nvSpPr>
          <p:cNvPr id="85" name="Google Shape;85;p16"/>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6" name="Google Shape;86;p16"/>
          <p:cNvSpPr txBox="1"/>
          <p:nvPr/>
        </p:nvSpPr>
        <p:spPr>
          <a:xfrm>
            <a:off x="1197300" y="960300"/>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87" name="Google Shape;87;p16"/>
          <p:cNvSpPr txBox="1"/>
          <p:nvPr/>
        </p:nvSpPr>
        <p:spPr>
          <a:xfrm>
            <a:off x="914400" y="960314"/>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88" name="Google Shape;88;p16"/>
          <p:cNvSpPr txBox="1"/>
          <p:nvPr/>
        </p:nvSpPr>
        <p:spPr>
          <a:xfrm>
            <a:off x="914400" y="960306"/>
            <a:ext cx="73152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समानता का यह अर्थ नही है कि प्रत्येक के साथ एक जैसा व्यवहार किया जाये बल्कि समानता का सही अर्थ यह है कि कोई विशेष अधिकार वाला वर्ग न रहे और सबको उन्नति के समान अवसर प्राप्त हों।सभी व्यक्ति एक समान नही हो सकते, क्योंकि उनमे प्रतिभा अलग-अलग होती है। बुद्धि और विवेक की मात्र भिन्न होती है।</a:t>
            </a:r>
            <a:endParaRPr sz="30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7"/>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7"/>
          <p:cNvSpPr/>
          <p:nvPr/>
        </p:nvSpPr>
        <p:spPr>
          <a:xfrm>
            <a:off x="2543050" y="134103"/>
            <a:ext cx="4362900" cy="5886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समानता की आवश्यक शर्ते</a:t>
            </a:r>
            <a:endParaRPr sz="2400" b="1">
              <a:solidFill>
                <a:srgbClr val="FF0000"/>
              </a:solidFill>
            </a:endParaRPr>
          </a:p>
        </p:txBody>
      </p:sp>
      <p:sp>
        <p:nvSpPr>
          <p:cNvPr id="97" name="Google Shape;97;p17"/>
          <p:cNvSpPr txBox="1"/>
          <p:nvPr/>
        </p:nvSpPr>
        <p:spPr>
          <a:xfrm>
            <a:off x="1454275" y="989775"/>
            <a:ext cx="6775200" cy="4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lt1"/>
              </a:solidFill>
            </a:endParaRPr>
          </a:p>
        </p:txBody>
      </p:sp>
      <p:sp>
        <p:nvSpPr>
          <p:cNvPr id="98" name="Google Shape;98;p17"/>
          <p:cNvSpPr txBox="1"/>
          <p:nvPr/>
        </p:nvSpPr>
        <p:spPr>
          <a:xfrm>
            <a:off x="914500" y="826749"/>
            <a:ext cx="73152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समानता की दो शर्ते है</a:t>
            </a:r>
            <a:endParaRPr sz="3000" b="1">
              <a:solidFill>
                <a:schemeClr val="lt1"/>
              </a:solidFill>
            </a:endParaRPr>
          </a:p>
          <a:p>
            <a:pPr marL="0" lvl="0" indent="0" algn="l" rtl="0">
              <a:spcBef>
                <a:spcPts val="0"/>
              </a:spcBef>
              <a:spcAft>
                <a:spcPts val="0"/>
              </a:spcAft>
              <a:buNone/>
            </a:pPr>
            <a:endParaRPr sz="3000">
              <a:solidFill>
                <a:schemeClr val="lt1"/>
              </a:solidFill>
            </a:endParaRPr>
          </a:p>
          <a:p>
            <a:pPr marL="0" lvl="0" indent="0" algn="l" rtl="0">
              <a:spcBef>
                <a:spcPts val="0"/>
              </a:spcBef>
              <a:spcAft>
                <a:spcPts val="0"/>
              </a:spcAft>
              <a:buNone/>
            </a:pPr>
            <a:r>
              <a:rPr lang="en" sz="3000">
                <a:solidFill>
                  <a:schemeClr val="lt1"/>
                </a:solidFill>
              </a:rPr>
              <a:t>1.</a:t>
            </a:r>
            <a:r>
              <a:rPr lang="en" sz="3000" b="1">
                <a:solidFill>
                  <a:schemeClr val="lt1"/>
                </a:solidFill>
              </a:rPr>
              <a:t>खास विशेषाधिकारों का अनस्तित्व   </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r>
              <a:rPr lang="en" sz="3000" b="1">
                <a:solidFill>
                  <a:schemeClr val="lt1"/>
                </a:solidFill>
              </a:rPr>
              <a:t>2. सभी के लिए उचित अवसरों की व्यवस्था</a:t>
            </a:r>
            <a:endParaRPr sz="30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8"/>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7" name="Google Shape;107;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8" name="Google Shape;108;p18"/>
          <p:cNvSpPr txBox="1"/>
          <p:nvPr/>
        </p:nvSpPr>
        <p:spPr>
          <a:xfrm>
            <a:off x="914400" y="621158"/>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खास विशेषाधिकारों का अनस्तित्व</a:t>
            </a:r>
            <a:r>
              <a:rPr lang="en" sz="2400" b="1">
                <a:solidFill>
                  <a:schemeClr val="lt1"/>
                </a:solidFill>
              </a:rPr>
              <a:t> विशेषाधिकारों के अनस्तित्व का अभिप्राय है कि समाज में किसी भी व्यक्ति को धन, वंश या पद की दृष्टि से ऐसी कुछ विशेष सुविधाएँ उपलब्ध नहीं होगी जिनसे दूसरे लोग वंचित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2. सभी के लिए उचित अवसरों की व्यवस्था</a:t>
            </a:r>
            <a:r>
              <a:rPr lang="en" sz="2400" b="1">
                <a:solidFill>
                  <a:schemeClr val="lt1"/>
                </a:solidFill>
              </a:rPr>
              <a:t> उचित अवसरों की व्यवस्था का अभिप्राय यह है कि प्रत्येक व्यक्ति के लिए ऐसे साधन सुलभ किए जाएँ जिनके द्वारा वह अपनी अंतर्निहित क्षमताओं का पूरा विकास कर सके।</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9"/>
          <p:cNvSpPr/>
          <p:nvPr/>
        </p:nvSpPr>
        <p:spPr>
          <a:xfrm>
            <a:off x="271500" y="297900"/>
            <a:ext cx="8601000" cy="4547700"/>
          </a:xfrm>
          <a:prstGeom prst="roundRect">
            <a:avLst>
              <a:gd name="adj" fmla="val 7971"/>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9"/>
          <p:cNvSpPr/>
          <p:nvPr/>
        </p:nvSpPr>
        <p:spPr>
          <a:xfrm>
            <a:off x="423900" y="450300"/>
            <a:ext cx="8601000" cy="4547700"/>
          </a:xfrm>
          <a:prstGeom prst="roundRect">
            <a:avLst>
              <a:gd name="adj" fmla="val 7971"/>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9"/>
          <p:cNvSpPr txBox="1"/>
          <p:nvPr/>
        </p:nvSpPr>
        <p:spPr>
          <a:xfrm>
            <a:off x="914400" y="862401"/>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व्यक्ति के लिए जितना महत्व स्वतन्त्रता का है, उतना ही महत्व समानता का है क्योंकि समानता के बिना स्वतन्त्रता का वास्तविक आनन्द प्राप्त नहीं किया जा सकता है। समानता की माँग में सदैव से ही प्रचलित विषमताओं का रूप बदला है वैसे-वैसे समानता का अर्थ भी बदल रहा है। समानता का सबसे पहले औचित्य धार्मिक आधार पर स्थापित किया गया। इसके अनुसार सभी मानव इसलिए समान हैं कि वे सभी एक ही ईश्वर के रूप हैं। </a:t>
            </a:r>
            <a:endParaRPr sz="2400" b="1">
              <a:solidFill>
                <a:schemeClr val="lt1"/>
              </a:solidFill>
            </a:endParaRPr>
          </a:p>
        </p:txBody>
      </p:sp>
      <p:sp>
        <p:nvSpPr>
          <p:cNvPr id="117" name="Google Shape;117;p19"/>
          <p:cNvSpPr txBox="1"/>
          <p:nvPr/>
        </p:nvSpPr>
        <p:spPr>
          <a:xfrm>
            <a:off x="914400" y="607608"/>
            <a:ext cx="7315200" cy="4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lt1"/>
              </a:solidFill>
            </a:endParaRPr>
          </a:p>
        </p:txBody>
      </p:sp>
      <p:sp>
        <p:nvSpPr>
          <p:cNvPr id="118" name="Google Shape;118;p19"/>
          <p:cNvSpPr/>
          <p:nvPr/>
        </p:nvSpPr>
        <p:spPr>
          <a:xfrm>
            <a:off x="2946450" y="119530"/>
            <a:ext cx="35559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समानता का महत्व </a:t>
            </a:r>
            <a:endParaRPr sz="3000" b="1">
              <a:solidFill>
                <a:srgbClr val="FF0000"/>
              </a:solidFill>
            </a:endParaRPr>
          </a:p>
        </p:txBody>
      </p:sp>
      <p:sp>
        <p:nvSpPr>
          <p:cNvPr id="119" name="Google Shape;119;p19"/>
          <p:cNvSpPr txBox="1"/>
          <p:nvPr/>
        </p:nvSpPr>
        <p:spPr>
          <a:xfrm>
            <a:off x="914400" y="1071405"/>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0"/>
          <p:cNvSpPr/>
          <p:nvPr/>
        </p:nvSpPr>
        <p:spPr>
          <a:xfrm>
            <a:off x="125"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0"/>
          <p:cNvSpPr/>
          <p:nvPr/>
        </p:nvSpPr>
        <p:spPr>
          <a:xfrm>
            <a:off x="291825" y="267500"/>
            <a:ext cx="8592900" cy="4491000"/>
          </a:xfrm>
          <a:prstGeom prst="roundRect">
            <a:avLst>
              <a:gd name="adj" fmla="val 595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0"/>
          <p:cNvSpPr/>
          <p:nvPr/>
        </p:nvSpPr>
        <p:spPr>
          <a:xfrm>
            <a:off x="444225" y="419900"/>
            <a:ext cx="8592900" cy="4491000"/>
          </a:xfrm>
          <a:prstGeom prst="roundRect">
            <a:avLst>
              <a:gd name="adj" fmla="val 595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p:nvPr/>
        </p:nvSpPr>
        <p:spPr>
          <a:xfrm>
            <a:off x="2367450" y="135610"/>
            <a:ext cx="4409100" cy="6465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समानता के प्रकार या रूप</a:t>
            </a:r>
            <a:endParaRPr sz="3000" b="1">
              <a:solidFill>
                <a:srgbClr val="FF0000"/>
              </a:solidFill>
            </a:endParaRPr>
          </a:p>
        </p:txBody>
      </p:sp>
      <p:sp>
        <p:nvSpPr>
          <p:cNvPr id="128" name="Google Shape;128;p20"/>
          <p:cNvSpPr txBox="1"/>
          <p:nvPr/>
        </p:nvSpPr>
        <p:spPr>
          <a:xfrm>
            <a:off x="914400" y="916400"/>
            <a:ext cx="73152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समानता के निम्नलिखित प्रकार हैं--</a:t>
            </a:r>
            <a:endParaRPr sz="3000" b="1">
              <a:solidFill>
                <a:srgbClr val="FF0000"/>
              </a:solidFill>
            </a:endParaRPr>
          </a:p>
          <a:p>
            <a:pPr marL="0" lvl="0" indent="0" algn="l" rtl="0">
              <a:spcBef>
                <a:spcPts val="0"/>
              </a:spcBef>
              <a:spcAft>
                <a:spcPts val="0"/>
              </a:spcAft>
              <a:buNone/>
            </a:pPr>
            <a:r>
              <a:rPr lang="en" sz="3000" b="1">
                <a:solidFill>
                  <a:schemeClr val="lt1"/>
                </a:solidFill>
              </a:rPr>
              <a:t>1. प्राकृतिक समानता </a:t>
            </a:r>
            <a:endParaRPr sz="3000" b="1">
              <a:solidFill>
                <a:schemeClr val="lt1"/>
              </a:solidFill>
            </a:endParaRPr>
          </a:p>
          <a:p>
            <a:pPr marL="0" lvl="0" indent="0" algn="l" rtl="0">
              <a:spcBef>
                <a:spcPts val="0"/>
              </a:spcBef>
              <a:spcAft>
                <a:spcPts val="0"/>
              </a:spcAft>
              <a:buNone/>
            </a:pPr>
            <a:r>
              <a:rPr lang="en" sz="3000" b="1">
                <a:solidFill>
                  <a:schemeClr val="lt1"/>
                </a:solidFill>
              </a:rPr>
              <a:t>2. नागरिक समानता </a:t>
            </a:r>
            <a:endParaRPr sz="3000" b="1">
              <a:solidFill>
                <a:schemeClr val="lt1"/>
              </a:solidFill>
            </a:endParaRPr>
          </a:p>
          <a:p>
            <a:pPr marL="0" lvl="0" indent="0" algn="l" rtl="0">
              <a:spcBef>
                <a:spcPts val="0"/>
              </a:spcBef>
              <a:spcAft>
                <a:spcPts val="0"/>
              </a:spcAft>
              <a:buNone/>
            </a:pPr>
            <a:r>
              <a:rPr lang="en" sz="3000" b="1">
                <a:solidFill>
                  <a:schemeClr val="lt1"/>
                </a:solidFill>
              </a:rPr>
              <a:t>3. राजनीतिक समानता </a:t>
            </a:r>
            <a:endParaRPr sz="3000" b="1">
              <a:solidFill>
                <a:schemeClr val="lt1"/>
              </a:solidFill>
            </a:endParaRPr>
          </a:p>
          <a:p>
            <a:pPr marL="0" lvl="0" indent="0" algn="l" rtl="0">
              <a:spcBef>
                <a:spcPts val="0"/>
              </a:spcBef>
              <a:spcAft>
                <a:spcPts val="0"/>
              </a:spcAft>
              <a:buNone/>
            </a:pPr>
            <a:r>
              <a:rPr lang="en" sz="3000" b="1">
                <a:solidFill>
                  <a:schemeClr val="lt1"/>
                </a:solidFill>
              </a:rPr>
              <a:t>4. आर्थिक समानता </a:t>
            </a:r>
            <a:endParaRPr sz="3000" b="1">
              <a:solidFill>
                <a:schemeClr val="lt1"/>
              </a:solidFill>
            </a:endParaRPr>
          </a:p>
          <a:p>
            <a:pPr marL="0" lvl="0" indent="0" algn="l" rtl="0">
              <a:spcBef>
                <a:spcPts val="0"/>
              </a:spcBef>
              <a:spcAft>
                <a:spcPts val="0"/>
              </a:spcAft>
              <a:buNone/>
            </a:pPr>
            <a:r>
              <a:rPr lang="en" sz="3000" b="1">
                <a:solidFill>
                  <a:schemeClr val="lt1"/>
                </a:solidFill>
              </a:rPr>
              <a:t>5. कानूनी समानता</a:t>
            </a:r>
            <a:endParaRPr sz="3000" b="1">
              <a:solidFill>
                <a:schemeClr val="lt1"/>
              </a:solidFill>
            </a:endParaRPr>
          </a:p>
          <a:p>
            <a:pPr marL="0" lvl="0" indent="0" algn="l" rtl="0">
              <a:spcBef>
                <a:spcPts val="0"/>
              </a:spcBef>
              <a:spcAft>
                <a:spcPts val="0"/>
              </a:spcAft>
              <a:buNone/>
            </a:pPr>
            <a:r>
              <a:rPr lang="en" sz="3000" b="1">
                <a:solidFill>
                  <a:schemeClr val="lt1"/>
                </a:solidFill>
              </a:rPr>
              <a:t>6. सामाजिक समानता </a:t>
            </a:r>
            <a:endParaRPr sz="3000" b="1">
              <a:solidFill>
                <a:schemeClr val="lt1"/>
              </a:solidFill>
            </a:endParaRPr>
          </a:p>
          <a:p>
            <a:pPr marL="0" lvl="0" indent="0" algn="l" rtl="0">
              <a:spcBef>
                <a:spcPts val="0"/>
              </a:spcBef>
              <a:spcAft>
                <a:spcPts val="0"/>
              </a:spcAft>
              <a:buNone/>
            </a:pPr>
            <a:r>
              <a:rPr lang="en" sz="3000" b="1">
                <a:solidFill>
                  <a:schemeClr val="lt1"/>
                </a:solidFill>
              </a:rPr>
              <a:t>7. नैतिक समानता </a:t>
            </a:r>
            <a:endParaRPr sz="3000" b="1">
              <a:solidFill>
                <a:schemeClr val="lt1"/>
              </a:solidFill>
            </a:endParaRPr>
          </a:p>
        </p:txBody>
      </p:sp>
      <p:sp>
        <p:nvSpPr>
          <p:cNvPr id="129" name="Google Shape;129;p20"/>
          <p:cNvSpPr txBox="1"/>
          <p:nvPr/>
        </p:nvSpPr>
        <p:spPr>
          <a:xfrm>
            <a:off x="914400" y="916400"/>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1"/>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1"/>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1"/>
          <p:cNvSpPr txBox="1"/>
          <p:nvPr/>
        </p:nvSpPr>
        <p:spPr>
          <a:xfrm>
            <a:off x="914400" y="1205255"/>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38" name="Google Shape;138;p21"/>
          <p:cNvSpPr txBox="1"/>
          <p:nvPr/>
        </p:nvSpPr>
        <p:spPr>
          <a:xfrm>
            <a:off x="914400" y="637500"/>
            <a:ext cx="7315200" cy="42060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 sz="2400" b="1">
                <a:solidFill>
                  <a:srgbClr val="FF0000"/>
                </a:solidFill>
              </a:rPr>
              <a:t>1. प्राकृतिक समानता</a:t>
            </a:r>
            <a:r>
              <a:rPr lang="en" sz="2400" b="1">
                <a:solidFill>
                  <a:schemeClr val="lt1"/>
                </a:solidFill>
              </a:rPr>
              <a:t> प्राकृतिक समानता का अर्थ है कि प्रकृति ने सभी व्यक्तियों को समान रूप से पैदा किया है, अतः सभी समान है। इस प्रकार सभी व्यक्ति जन्म से समान होते है।</a:t>
            </a:r>
            <a:endParaRPr sz="2400" b="1">
              <a:solidFill>
                <a:schemeClr val="lt1"/>
              </a:solidFill>
            </a:endParaRPr>
          </a:p>
          <a:p>
            <a:pPr marL="457200" lvl="0" indent="0" algn="l" rtl="0">
              <a:spcBef>
                <a:spcPts val="0"/>
              </a:spcBef>
              <a:spcAft>
                <a:spcPts val="0"/>
              </a:spcAft>
              <a:buNone/>
            </a:pPr>
            <a:r>
              <a:rPr lang="en" sz="2400" b="1">
                <a:solidFill>
                  <a:srgbClr val="FF0000"/>
                </a:solidFill>
              </a:rPr>
              <a:t>2. नागरिक समानता</a:t>
            </a:r>
            <a:r>
              <a:rPr lang="en" sz="2400" b="1">
                <a:solidFill>
                  <a:schemeClr val="lt1"/>
                </a:solidFill>
              </a:rPr>
              <a:t> नागरिकता समानता से तात्पर्य है कि सभी लोगों को नागरिक अधिकार और स्वतंत्रताएं समान रूप से मिलनी चाहिए। कानून की दृष्टि से </a:t>
            </a:r>
            <a:endParaRPr sz="2400" b="1">
              <a:solidFill>
                <a:schemeClr val="lt1"/>
              </a:solidFill>
            </a:endParaRPr>
          </a:p>
          <a:p>
            <a:pPr marL="457200" lvl="0" indent="0" algn="l" rtl="0">
              <a:spcBef>
                <a:spcPts val="0"/>
              </a:spcBef>
              <a:spcAft>
                <a:spcPts val="0"/>
              </a:spcAft>
              <a:buNone/>
            </a:pPr>
            <a:r>
              <a:rPr lang="en" sz="2400" b="1">
                <a:solidFill>
                  <a:srgbClr val="FF0000"/>
                </a:solidFill>
              </a:rPr>
              <a:t>3. राजनीतिक समानता</a:t>
            </a:r>
            <a:r>
              <a:rPr lang="en" sz="2400" b="1">
                <a:solidFill>
                  <a:schemeClr val="lt1"/>
                </a:solidFill>
              </a:rPr>
              <a:t> सभी लोगों को धर्म, रंग, जाति, जन्म आदि के आधार पर बिना किसी भेदभाव किये समान रूप से राजनीतिक अधिकार मिलना राजनीतिक स्वतंत्रता है। </a:t>
            </a:r>
            <a:endParaRPr sz="2400"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p:nvPr/>
        </p:nvSpPr>
        <p:spPr>
          <a:xfrm>
            <a:off x="0" y="5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2"/>
          <p:cNvSpPr/>
          <p:nvPr/>
        </p:nvSpPr>
        <p:spPr>
          <a:xfrm>
            <a:off x="288875" y="398425"/>
            <a:ext cx="8586300" cy="44724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2"/>
          <p:cNvSpPr/>
          <p:nvPr/>
        </p:nvSpPr>
        <p:spPr>
          <a:xfrm>
            <a:off x="401432" y="517954"/>
            <a:ext cx="8586300" cy="44724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2"/>
          <p:cNvSpPr txBox="1"/>
          <p:nvPr/>
        </p:nvSpPr>
        <p:spPr>
          <a:xfrm>
            <a:off x="914400" y="667375"/>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4. आर्थिक समानता</a:t>
            </a:r>
            <a:r>
              <a:rPr lang="en" sz="2400" b="1">
                <a:solidFill>
                  <a:schemeClr val="lt1"/>
                </a:solidFill>
              </a:rPr>
              <a:t> आर्थिक समानता के बिना राजनीतिक समानता मिथ्या हैं। आर्थिक समानता से हमारा अभिप्राय धन के समान वितरण अथवा आय की समानता से नही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5. कानूनी समानता</a:t>
            </a:r>
            <a:r>
              <a:rPr lang="en" sz="2400" b="1">
                <a:solidFill>
                  <a:schemeClr val="lt1"/>
                </a:solidFill>
              </a:rPr>
              <a:t> कानूनी समानता से तात्पर्य है की सभी कानून की दृष्टि मे समान है। किसी के साथ पक्षपात ना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6. सामाजिक समानता</a:t>
            </a:r>
            <a:r>
              <a:rPr lang="en" sz="2400" b="1">
                <a:solidFill>
                  <a:schemeClr val="lt1"/>
                </a:solidFill>
              </a:rPr>
              <a:t> प्राकृतिक अथवा नैतिक समानता का आदर्श विचार मात्र हैं, जबकि सामाजिक समानता एक वास्तविकता हैं। हमने समानता के वास्तविक अर्थ के विषय में जो कुछ कहा वह यहाँ लागू होता हैं। </a:t>
            </a:r>
            <a:endParaRPr sz="2400" b="1">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3"/>
          <p:cNvSpPr/>
          <p:nvPr/>
        </p:nvSpPr>
        <p:spPr>
          <a:xfrm>
            <a:off x="260125" y="448225"/>
            <a:ext cx="8545200" cy="4402800"/>
          </a:xfrm>
          <a:prstGeom prst="roundRect">
            <a:avLst>
              <a:gd name="adj" fmla="val 6535"/>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3"/>
          <p:cNvSpPr/>
          <p:nvPr/>
        </p:nvSpPr>
        <p:spPr>
          <a:xfrm>
            <a:off x="412525" y="600625"/>
            <a:ext cx="8545200" cy="4402800"/>
          </a:xfrm>
          <a:prstGeom prst="roundRect">
            <a:avLst>
              <a:gd name="adj" fmla="val 653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3000" b="1">
              <a:solidFill>
                <a:schemeClr val="lt1"/>
              </a:solidFill>
            </a:endParaRPr>
          </a:p>
        </p:txBody>
      </p:sp>
      <p:sp>
        <p:nvSpPr>
          <p:cNvPr id="154" name="Google Shape;154;p23"/>
          <p:cNvSpPr txBox="1"/>
          <p:nvPr/>
        </p:nvSpPr>
        <p:spPr>
          <a:xfrm>
            <a:off x="875125" y="862531"/>
            <a:ext cx="73152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7. नैतिक समानता</a:t>
            </a:r>
            <a:r>
              <a:rPr lang="en" sz="3000" b="1">
                <a:solidFill>
                  <a:schemeClr val="lt1"/>
                </a:solidFill>
              </a:rPr>
              <a:t> </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r>
              <a:rPr lang="en" sz="3000" b="1">
                <a:solidFill>
                  <a:schemeClr val="lt1"/>
                </a:solidFill>
              </a:rPr>
              <a:t>इसका तात्पर्य यह है कि राज्य को देश की सभी संस्कृतियों, भाषाओं तथा साहित्य को विकसित होने का समान अवसर व सुविधा प्रदान करनी चाहिए। उसे सबके साथ निष्क्षता का व्यवहार करना चाहिए। साथ ही साथ सबको शिक्षा का समान अधिकार प्राप्त होना चाहिए।</a:t>
            </a:r>
            <a:endParaRPr sz="30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11</Slides>
  <Notes>11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2022-05-25T05:04:43Z</dcterms:modified>
</cp:coreProperties>
</file>