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bbff2a3f7fe6d9f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bbff2a3f7fe6d9f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456cd825471d3fa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456cd825471d3fa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456cd825471d3fa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456cd825471d3fa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456cd825471d3fa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456cd825471d3fa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456cd825471d3fa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456cd825471d3fa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456cd825471d3fa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456cd825471d3fa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456cd825471d3fa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456cd825471d3fa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456cd825471d3fa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2456cd825471d3fa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67c885f725ae341c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67c885f725ae341c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67c885f725ae341c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67c885f725ae341c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67c885f725ae341c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67c885f725ae341c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Relationship Id="rId3" Type="http://schemas.openxmlformats.org/officeDocument/2006/relationships/image" Target="../media/image1.jpg" /><Relationship Id="rId2" Type="http://schemas.openxmlformats.org/officeDocument/2006/relationships/notesSlide" Target="../notesSlides/notesSlide9.xml"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Relationship Id="rId3" Type="http://schemas.openxmlformats.org/officeDocument/2006/relationships/image" Target="../media/image2.jpg" /><Relationship Id="rId2" Type="http://schemas.openxmlformats.org/officeDocument/2006/relationships/notesSlide" Target="../notesSlides/notesSlide11.xml"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1782450" y="353607"/>
            <a:ext cx="5579100" cy="8790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1934850" y="506007"/>
            <a:ext cx="5579100" cy="8790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a:t>
            </a:r>
            <a:r>
              <a:rPr lang="en" sz="4800" b="1">
                <a:solidFill>
                  <a:schemeClr val="lt1"/>
                </a:solidFill>
              </a:rPr>
              <a:t>राजनीति विज्ञान</a:t>
            </a:r>
            <a:endParaRPr sz="4800" b="1">
              <a:solidFill>
                <a:schemeClr val="lt1"/>
              </a:solidFill>
            </a:endParaRPr>
          </a:p>
        </p:txBody>
      </p:sp>
      <p:sp>
        <p:nvSpPr>
          <p:cNvPr id="56" name="Google Shape;56;p13"/>
          <p:cNvSpPr/>
          <p:nvPr/>
        </p:nvSpPr>
        <p:spPr>
          <a:xfrm>
            <a:off x="1782443" y="1932393"/>
            <a:ext cx="5579100" cy="879000"/>
          </a:xfrm>
          <a:prstGeom prst="roundRect">
            <a:avLst>
              <a:gd name="adj" fmla="val 16667"/>
            </a:avLst>
          </a:prstGeom>
          <a:solidFill>
            <a:srgbClr val="FFFF00"/>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1934843" y="2084793"/>
            <a:ext cx="5579100" cy="879000"/>
          </a:xfrm>
          <a:prstGeom prst="roundRect">
            <a:avLst>
              <a:gd name="adj" fmla="val 16667"/>
            </a:avLst>
          </a:prstGeom>
          <a:solidFill>
            <a:srgbClr val="FFFF00"/>
          </a:solid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600" b="1"/>
              <a:t>   SECOND SEMESTER</a:t>
            </a:r>
            <a:endParaRPr sz="3600" b="1"/>
          </a:p>
        </p:txBody>
      </p:sp>
      <p:sp>
        <p:nvSpPr>
          <p:cNvPr id="58" name="Google Shape;58;p13"/>
          <p:cNvSpPr/>
          <p:nvPr/>
        </p:nvSpPr>
        <p:spPr>
          <a:xfrm>
            <a:off x="1782450" y="3358800"/>
            <a:ext cx="5731500" cy="879000"/>
          </a:xfrm>
          <a:prstGeom prst="roundRect">
            <a:avLst>
              <a:gd name="adj" fmla="val 16667"/>
            </a:avLst>
          </a:prstGeom>
          <a:solidFill>
            <a:srgbClr val="00FF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p:nvPr/>
        </p:nvSpPr>
        <p:spPr>
          <a:xfrm>
            <a:off x="1934850" y="3511199"/>
            <a:ext cx="5731500" cy="879000"/>
          </a:xfrm>
          <a:prstGeom prst="roundRect">
            <a:avLst>
              <a:gd name="adj" fmla="val 16667"/>
            </a:avLst>
          </a:prstGeom>
          <a:solidFill>
            <a:srgbClr val="00FFFF"/>
          </a:solidFill>
          <a:ln w="76200"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4800" b="1"/>
              <a:t>  </a:t>
            </a:r>
            <a:r>
              <a:rPr lang="en" sz="4800" b="1">
                <a:solidFill>
                  <a:srgbClr val="FF00FF"/>
                </a:solidFill>
              </a:rPr>
              <a:t> </a:t>
            </a:r>
            <a:r>
              <a:rPr lang="en" sz="4800" b="1">
                <a:solidFill>
                  <a:srgbClr val="FF0000"/>
                </a:solidFill>
              </a:rPr>
              <a:t>दंड ,दंड के सिद्धांत</a:t>
            </a:r>
            <a:endParaRPr sz="4800" b="1">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389100" y="250500"/>
            <a:ext cx="8365800" cy="4642500"/>
          </a:xfrm>
          <a:prstGeom prst="roundRect">
            <a:avLst>
              <a:gd name="adj" fmla="val 82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a:off x="541500" y="402900"/>
            <a:ext cx="8365800" cy="4642500"/>
          </a:xfrm>
          <a:prstGeom prst="roundRect">
            <a:avLst>
              <a:gd name="adj" fmla="val 82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1"/>
              </a:solidFill>
            </a:endParaRPr>
          </a:p>
        </p:txBody>
      </p:sp>
      <p:sp>
        <p:nvSpPr>
          <p:cNvPr id="67" name="Google Shape;67;p14"/>
          <p:cNvSpPr/>
          <p:nvPr/>
        </p:nvSpPr>
        <p:spPr>
          <a:xfrm>
            <a:off x="2939250" y="117528"/>
            <a:ext cx="3570300" cy="608700"/>
          </a:xfrm>
          <a:prstGeom prst="roundRect">
            <a:avLst>
              <a:gd name="adj" fmla="val 16667"/>
            </a:avLst>
          </a:prstGeom>
          <a:solidFill>
            <a:schemeClr val="lt1"/>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4"/>
          <p:cNvSpPr txBox="1"/>
          <p:nvPr/>
        </p:nvSpPr>
        <p:spPr>
          <a:xfrm>
            <a:off x="3093100" y="27750"/>
            <a:ext cx="34164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Impact"/>
                <a:ea typeface="Impact"/>
                <a:cs typeface="Impact"/>
                <a:sym typeface="Impact"/>
              </a:rPr>
              <a:t>  </a:t>
            </a:r>
            <a:r>
              <a:rPr lang="en" sz="2400">
                <a:latin typeface="Impact"/>
                <a:ea typeface="Impact"/>
                <a:cs typeface="Impact"/>
                <a:sym typeface="Impact"/>
              </a:rPr>
              <a:t>        </a:t>
            </a:r>
            <a:r>
              <a:rPr lang="en" sz="3600" b="1">
                <a:solidFill>
                  <a:srgbClr val="FF0000"/>
                </a:solidFill>
                <a:latin typeface="Impact"/>
                <a:ea typeface="Impact"/>
                <a:cs typeface="Impact"/>
                <a:sym typeface="Impact"/>
              </a:rPr>
              <a:t>दण्ड क्या है</a:t>
            </a:r>
            <a:endParaRPr sz="3600" b="1">
              <a:solidFill>
                <a:srgbClr val="FF0000"/>
              </a:solidFill>
              <a:latin typeface="Impact"/>
              <a:ea typeface="Impact"/>
              <a:cs typeface="Impact"/>
              <a:sym typeface="Impact"/>
            </a:endParaRPr>
          </a:p>
        </p:txBody>
      </p:sp>
      <p:sp>
        <p:nvSpPr>
          <p:cNvPr id="69" name="Google Shape;69;p14"/>
          <p:cNvSpPr txBox="1"/>
          <p:nvPr/>
        </p:nvSpPr>
        <p:spPr>
          <a:xfrm>
            <a:off x="914400" y="1053851"/>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0" name="Google Shape;70;p14"/>
          <p:cNvSpPr txBox="1"/>
          <p:nvPr/>
        </p:nvSpPr>
        <p:spPr>
          <a:xfrm flipH="1">
            <a:off x="5925775" y="-4629862"/>
            <a:ext cx="23037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71" name="Google Shape;71;p14"/>
          <p:cNvSpPr txBox="1"/>
          <p:nvPr/>
        </p:nvSpPr>
        <p:spPr>
          <a:xfrm>
            <a:off x="914400" y="1265624"/>
            <a:ext cx="7315200" cy="2974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b="1">
                <a:solidFill>
                  <a:schemeClr val="lt1"/>
                </a:solidFill>
              </a:rPr>
              <a:t>किसी व्यक्ति को ऐसे कृत्य के बदले, जो समाज विरोधी है या जिसे विधि के अंतर्गत अपराध माना गया है, दिए गए कष्ट को, जो शारीरिक या आर्थिक रूप में हो सकता है दण्ड कहते हैं।</a:t>
            </a:r>
            <a:endParaRPr sz="3600" b="1">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344550" y="304200"/>
            <a:ext cx="8454900" cy="4535100"/>
          </a:xfrm>
          <a:prstGeom prst="roundRect">
            <a:avLst>
              <a:gd name="adj" fmla="val 750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496950" y="456600"/>
            <a:ext cx="8454900" cy="4535100"/>
          </a:xfrm>
          <a:prstGeom prst="roundRect">
            <a:avLst>
              <a:gd name="adj" fmla="val 750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3044400" y="194148"/>
            <a:ext cx="3360000" cy="5673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2400" b="1"/>
              <a:t>    </a:t>
            </a:r>
            <a:r>
              <a:rPr lang="en" sz="3000" b="1">
                <a:solidFill>
                  <a:srgbClr val="FF0000"/>
                </a:solidFill>
              </a:rPr>
              <a:t>दण्ड की परिभाषा</a:t>
            </a:r>
            <a:endParaRPr sz="3000" b="1">
              <a:solidFill>
                <a:srgbClr val="FF0000"/>
              </a:solidFill>
            </a:endParaRPr>
          </a:p>
        </p:txBody>
      </p:sp>
      <p:sp>
        <p:nvSpPr>
          <p:cNvPr id="80" name="Google Shape;80;p15"/>
          <p:cNvSpPr txBox="1"/>
          <p:nvPr/>
        </p:nvSpPr>
        <p:spPr>
          <a:xfrm>
            <a:off x="914400" y="1115605"/>
            <a:ext cx="7315200" cy="39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1" name="Google Shape;81;p15"/>
          <p:cNvSpPr txBox="1"/>
          <p:nvPr/>
        </p:nvSpPr>
        <p:spPr>
          <a:xfrm>
            <a:off x="1197300" y="960300"/>
            <a:ext cx="7054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rgbClr val="FF0000"/>
                </a:solidFill>
              </a:rPr>
              <a:t>सेठना  के अनुसार, </a:t>
            </a:r>
            <a:r>
              <a:rPr lang="en" sz="3000" b="1">
                <a:solidFill>
                  <a:schemeClr val="lt1"/>
                </a:solidFill>
              </a:rPr>
              <a:t> "दण्ड एक प्रकार की सामाजिक निंदा है, और उसमें यह जरूरी नहीं है कि शारीरिक कष्ट अनिवार्य रूप से सम्मिलित हो।"</a:t>
            </a:r>
            <a:endParaRPr sz="3000" b="1">
              <a:solidFill>
                <a:schemeClr val="lt1"/>
              </a:solidFill>
            </a:endParaRPr>
          </a:p>
          <a:p>
            <a:pPr marL="0" lvl="0" indent="0" algn="l" rtl="0">
              <a:spcBef>
                <a:spcPts val="0"/>
              </a:spcBef>
              <a:spcAft>
                <a:spcPts val="0"/>
              </a:spcAft>
              <a:buNone/>
            </a:pPr>
            <a:r>
              <a:rPr lang="en" sz="3000" b="1">
                <a:solidFill>
                  <a:srgbClr val="FF0000"/>
                </a:solidFill>
              </a:rPr>
              <a:t>टाफ्ट  के अनुसार,  </a:t>
            </a:r>
            <a:r>
              <a:rPr lang="en" sz="3000" b="1">
                <a:solidFill>
                  <a:schemeClr val="lt1"/>
                </a:solidFill>
              </a:rPr>
              <a:t>"दण्ड वह जागरूक दबाव है, जो समाज में शांति भंग करने वाले व्यक्ति को अवांछनीय अनुभवों वाला कष्ट देता है।"</a:t>
            </a:r>
            <a:endParaRPr sz="3000" b="1">
              <a:solidFill>
                <a:schemeClr val="lt1"/>
              </a:solidFill>
            </a:endParaRPr>
          </a:p>
        </p:txBody>
      </p:sp>
      <p:sp>
        <p:nvSpPr>
          <p:cNvPr id="82" name="Google Shape;82;p15"/>
          <p:cNvSpPr txBox="1"/>
          <p:nvPr/>
        </p:nvSpPr>
        <p:spPr>
          <a:xfrm>
            <a:off x="914400" y="2820496"/>
            <a:ext cx="7315200" cy="55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   </a:t>
            </a:r>
            <a:endParaRPr sz="2400" b="1">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6"/>
          <p:cNvSpPr/>
          <p:nvPr/>
        </p:nvSpPr>
        <p:spPr>
          <a:xfrm>
            <a:off x="405400" y="269850"/>
            <a:ext cx="8333400" cy="4603800"/>
          </a:xfrm>
          <a:prstGeom prst="roundRect">
            <a:avLst>
              <a:gd name="adj" fmla="val 6515"/>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6"/>
          <p:cNvSpPr/>
          <p:nvPr/>
        </p:nvSpPr>
        <p:spPr>
          <a:xfrm>
            <a:off x="557800" y="422250"/>
            <a:ext cx="8333400" cy="4603800"/>
          </a:xfrm>
          <a:prstGeom prst="roundRect">
            <a:avLst>
              <a:gd name="adj" fmla="val 6515"/>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6"/>
          <p:cNvSpPr/>
          <p:nvPr/>
        </p:nvSpPr>
        <p:spPr>
          <a:xfrm>
            <a:off x="2969500" y="154026"/>
            <a:ext cx="3510000" cy="5886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a:t>
            </a:r>
            <a:r>
              <a:rPr lang="en" sz="3600" b="1">
                <a:solidFill>
                  <a:srgbClr val="FF0000"/>
                </a:solidFill>
              </a:rPr>
              <a:t>दण्ड का उद्देश्य</a:t>
            </a:r>
            <a:endParaRPr sz="3600" b="1">
              <a:solidFill>
                <a:srgbClr val="FF0000"/>
              </a:solidFill>
            </a:endParaRPr>
          </a:p>
        </p:txBody>
      </p:sp>
      <p:sp>
        <p:nvSpPr>
          <p:cNvPr id="91" name="Google Shape;91;p16"/>
          <p:cNvSpPr txBox="1"/>
          <p:nvPr/>
        </p:nvSpPr>
        <p:spPr>
          <a:xfrm>
            <a:off x="914400" y="1087051"/>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92" name="Google Shape;92;p16"/>
          <p:cNvSpPr txBox="1"/>
          <p:nvPr/>
        </p:nvSpPr>
        <p:spPr>
          <a:xfrm>
            <a:off x="804831" y="1087050"/>
            <a:ext cx="73152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दंड का मुख्य उद्देश्य समाज में शांति एवं सुरक्षा बनाए रखना होता है । प्राचीन काल में अपराधी को दंड देने का मुख्य उद्देश्य समाज के अन्य व्यक्तियों को भयभीत करना होता था जिससे समाज में शांति बनी रहे जबकि वर्तमान में दंड का मुख्य उद्देश्य अपराधी को सुधारना है</a:t>
            </a:r>
            <a:r>
              <a:rPr lang="en" sz="3000"/>
              <a:t> </a:t>
            </a:r>
            <a:endParaRPr sz="3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7"/>
          <p:cNvSpPr/>
          <p:nvPr/>
        </p:nvSpPr>
        <p:spPr>
          <a:xfrm>
            <a:off x="-9"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7"/>
          <p:cNvSpPr/>
          <p:nvPr/>
        </p:nvSpPr>
        <p:spPr>
          <a:xfrm>
            <a:off x="214800" y="275850"/>
            <a:ext cx="8714400" cy="4591800"/>
          </a:xfrm>
          <a:prstGeom prst="roundRect">
            <a:avLst>
              <a:gd name="adj" fmla="val 7238"/>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7"/>
          <p:cNvSpPr/>
          <p:nvPr/>
        </p:nvSpPr>
        <p:spPr>
          <a:xfrm>
            <a:off x="367200" y="428250"/>
            <a:ext cx="8714400" cy="4591800"/>
          </a:xfrm>
          <a:prstGeom prst="roundRect">
            <a:avLst>
              <a:gd name="adj" fmla="val 7238"/>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7"/>
          <p:cNvSpPr/>
          <p:nvPr/>
        </p:nvSpPr>
        <p:spPr>
          <a:xfrm>
            <a:off x="2952750" y="174277"/>
            <a:ext cx="3238500" cy="6081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दण्ड के सिद्धांत</a:t>
            </a:r>
            <a:endParaRPr sz="3000" b="1">
              <a:solidFill>
                <a:srgbClr val="FF0000"/>
              </a:solidFill>
            </a:endParaRPr>
          </a:p>
        </p:txBody>
      </p:sp>
      <p:sp>
        <p:nvSpPr>
          <p:cNvPr id="101" name="Google Shape;101;p17"/>
          <p:cNvSpPr txBox="1"/>
          <p:nvPr/>
        </p:nvSpPr>
        <p:spPr>
          <a:xfrm>
            <a:off x="914400" y="1135530"/>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02" name="Google Shape;102;p17"/>
          <p:cNvSpPr txBox="1"/>
          <p:nvPr/>
        </p:nvSpPr>
        <p:spPr>
          <a:xfrm>
            <a:off x="914400" y="1135530"/>
            <a:ext cx="73152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दंड के मुख्यता पांच सिद्धांत है –</a:t>
            </a:r>
            <a:endParaRPr sz="3000" b="1">
              <a:solidFill>
                <a:schemeClr val="lt1"/>
              </a:solidFill>
            </a:endParaRPr>
          </a:p>
          <a:p>
            <a:pPr marL="0" lvl="0" indent="0" algn="l" rtl="0">
              <a:spcBef>
                <a:spcPts val="0"/>
              </a:spcBef>
              <a:spcAft>
                <a:spcPts val="0"/>
              </a:spcAft>
              <a:buNone/>
            </a:pPr>
            <a:endParaRPr sz="3000" b="1">
              <a:solidFill>
                <a:schemeClr val="lt1"/>
              </a:solidFill>
            </a:endParaRPr>
          </a:p>
          <a:p>
            <a:pPr marL="0" lvl="0" indent="0" algn="l" rtl="0">
              <a:spcBef>
                <a:spcPts val="0"/>
              </a:spcBef>
              <a:spcAft>
                <a:spcPts val="0"/>
              </a:spcAft>
              <a:buNone/>
            </a:pPr>
            <a:r>
              <a:rPr lang="en" sz="3000" b="1">
                <a:solidFill>
                  <a:schemeClr val="lt1"/>
                </a:solidFill>
              </a:rPr>
              <a:t>1.प्रतिशोधात्मक सिद्धांत </a:t>
            </a:r>
            <a:endParaRPr sz="3000" b="1">
              <a:solidFill>
                <a:schemeClr val="lt1"/>
              </a:solidFill>
            </a:endParaRPr>
          </a:p>
          <a:p>
            <a:pPr marL="0" lvl="0" indent="0" algn="l" rtl="0">
              <a:spcBef>
                <a:spcPts val="0"/>
              </a:spcBef>
              <a:spcAft>
                <a:spcPts val="0"/>
              </a:spcAft>
              <a:buNone/>
            </a:pPr>
            <a:r>
              <a:rPr lang="en" sz="3000" b="1">
                <a:solidFill>
                  <a:schemeClr val="lt1"/>
                </a:solidFill>
              </a:rPr>
              <a:t>2.प्रतिरोधात्मक सिद्धांत  </a:t>
            </a:r>
            <a:endParaRPr sz="3000" b="1">
              <a:solidFill>
                <a:schemeClr val="lt1"/>
              </a:solidFill>
            </a:endParaRPr>
          </a:p>
          <a:p>
            <a:pPr marL="0" lvl="0" indent="0" algn="l" rtl="0">
              <a:spcBef>
                <a:spcPts val="0"/>
              </a:spcBef>
              <a:spcAft>
                <a:spcPts val="0"/>
              </a:spcAft>
              <a:buNone/>
            </a:pPr>
            <a:r>
              <a:rPr lang="en" sz="3000" b="1">
                <a:solidFill>
                  <a:schemeClr val="lt1"/>
                </a:solidFill>
              </a:rPr>
              <a:t>3.निरोधात्मक सिद्धांत   </a:t>
            </a:r>
            <a:endParaRPr sz="3000" b="1">
              <a:solidFill>
                <a:schemeClr val="lt1"/>
              </a:solidFill>
            </a:endParaRPr>
          </a:p>
          <a:p>
            <a:pPr marL="0" lvl="0" indent="0" algn="l" rtl="0">
              <a:spcBef>
                <a:spcPts val="0"/>
              </a:spcBef>
              <a:spcAft>
                <a:spcPts val="0"/>
              </a:spcAft>
              <a:buNone/>
            </a:pPr>
            <a:r>
              <a:rPr lang="en" sz="3000" b="1">
                <a:solidFill>
                  <a:schemeClr val="lt1"/>
                </a:solidFill>
              </a:rPr>
              <a:t>4.सुधारात्मक सिद्धांत   </a:t>
            </a:r>
            <a:endParaRPr sz="3000" b="1">
              <a:solidFill>
                <a:schemeClr val="lt1"/>
              </a:solidFill>
            </a:endParaRPr>
          </a:p>
          <a:p>
            <a:pPr marL="0" lvl="0" indent="0" algn="l" rtl="0">
              <a:spcBef>
                <a:spcPts val="0"/>
              </a:spcBef>
              <a:spcAft>
                <a:spcPts val="0"/>
              </a:spcAft>
              <a:buNone/>
            </a:pPr>
            <a:r>
              <a:rPr lang="en" sz="3000" b="1">
                <a:solidFill>
                  <a:schemeClr val="lt1"/>
                </a:solidFill>
              </a:rPr>
              <a:t>5.आदर्शात्मक सिद्धांत  </a:t>
            </a:r>
            <a:endParaRPr sz="3000" b="1">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8"/>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8"/>
          <p:cNvSpPr/>
          <p:nvPr/>
        </p:nvSpPr>
        <p:spPr>
          <a:xfrm>
            <a:off x="271500" y="297900"/>
            <a:ext cx="8601000" cy="4547700"/>
          </a:xfrm>
          <a:prstGeom prst="roundRect">
            <a:avLst>
              <a:gd name="adj" fmla="val 7971"/>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8"/>
          <p:cNvSpPr/>
          <p:nvPr/>
        </p:nvSpPr>
        <p:spPr>
          <a:xfrm>
            <a:off x="423900" y="450300"/>
            <a:ext cx="8601000" cy="4547700"/>
          </a:xfrm>
          <a:prstGeom prst="roundRect">
            <a:avLst>
              <a:gd name="adj" fmla="val 7971"/>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8"/>
          <p:cNvSpPr txBox="1"/>
          <p:nvPr/>
        </p:nvSpPr>
        <p:spPr>
          <a:xfrm>
            <a:off x="914394" y="1203488"/>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11" name="Google Shape;111;p18"/>
          <p:cNvSpPr txBox="1"/>
          <p:nvPr/>
        </p:nvSpPr>
        <p:spPr>
          <a:xfrm>
            <a:off x="914400" y="607608"/>
            <a:ext cx="7315200" cy="409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b="1">
                <a:solidFill>
                  <a:srgbClr val="FF0000"/>
                </a:solidFill>
              </a:rPr>
              <a:t>(1) प्रतिशोधात्मक सिद्धांत</a:t>
            </a:r>
            <a:r>
              <a:rPr lang="en" sz="1800" b="1">
                <a:solidFill>
                  <a:schemeClr val="lt1"/>
                </a:solidFill>
              </a:rPr>
              <a:t> यह बदले की भावना पर आधारित है अर्थात "जैसी करनी वैसी भरनी"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(2) प्रतिरोधात्मक सिद्धांत</a:t>
            </a:r>
            <a:r>
              <a:rPr lang="en" sz="1800" b="1">
                <a:solidFill>
                  <a:schemeClr val="lt1"/>
                </a:solidFill>
              </a:rPr>
              <a:t>  इसमें अपराधी को उसके अपराध से गंभीर दंड दिया जाता था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chemeClr val="lt1"/>
                </a:solidFill>
              </a:rPr>
              <a:t>(</a:t>
            </a:r>
            <a:r>
              <a:rPr lang="en" sz="1800" b="1">
                <a:solidFill>
                  <a:srgbClr val="FF0000"/>
                </a:solidFill>
              </a:rPr>
              <a:t>3) निरोधात्मक सिद्धांत</a:t>
            </a:r>
            <a:r>
              <a:rPr lang="en" sz="1800" b="1">
                <a:solidFill>
                  <a:schemeClr val="lt1"/>
                </a:solidFill>
              </a:rPr>
              <a:t>  इस सिद्धांत का अभिप्राय अपराधी को अपराध करने से रोकना है जिससे समाज सुरक्षित हो सके ।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(4) सुधारात्मक सिद्धांत</a:t>
            </a:r>
            <a:r>
              <a:rPr lang="en" sz="1800" b="1">
                <a:solidFill>
                  <a:schemeClr val="lt1"/>
                </a:solidFill>
              </a:rPr>
              <a:t>   सुधारात्मक सिद्धांत का अभिप्राय अपराधी व्यक्ति को सुधारना है ,उसका इलाज करना है । </a:t>
            </a:r>
            <a:endParaRPr sz="1800" b="1">
              <a:solidFill>
                <a:schemeClr val="lt1"/>
              </a:solidFill>
            </a:endParaRPr>
          </a:p>
          <a:p>
            <a:pPr marL="0" lvl="0" indent="0" algn="l" rtl="0">
              <a:spcBef>
                <a:spcPts val="0"/>
              </a:spcBef>
              <a:spcAft>
                <a:spcPts val="0"/>
              </a:spcAft>
              <a:buNone/>
            </a:pPr>
            <a:endParaRPr sz="1800" b="1">
              <a:solidFill>
                <a:schemeClr val="lt1"/>
              </a:solidFill>
            </a:endParaRPr>
          </a:p>
          <a:p>
            <a:pPr marL="0" lvl="0" indent="0" algn="l" rtl="0">
              <a:spcBef>
                <a:spcPts val="0"/>
              </a:spcBef>
              <a:spcAft>
                <a:spcPts val="0"/>
              </a:spcAft>
              <a:buNone/>
            </a:pPr>
            <a:r>
              <a:rPr lang="en" sz="1800" b="1">
                <a:solidFill>
                  <a:srgbClr val="FF0000"/>
                </a:solidFill>
              </a:rPr>
              <a:t>(5) आदर्शात्मक सिद्धांत</a:t>
            </a:r>
            <a:r>
              <a:rPr lang="en" sz="1800" b="1">
                <a:solidFill>
                  <a:schemeClr val="lt1"/>
                </a:solidFill>
              </a:rPr>
              <a:t>  यह सिद्धांत कहता है कि, उचित यही है कि अपराधी व्यक्ति को उतना ही दण्ड दिया जाए, जितना अपराध की प्रवृत्ति के अनुकूल हो।</a:t>
            </a:r>
            <a:endParaRPr sz="1800" b="1">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9"/>
          <p:cNvSpPr/>
          <p:nvPr/>
        </p:nvSpPr>
        <p:spPr>
          <a:xfrm>
            <a:off x="125"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9"/>
          <p:cNvSpPr/>
          <p:nvPr/>
        </p:nvSpPr>
        <p:spPr>
          <a:xfrm>
            <a:off x="291825" y="267500"/>
            <a:ext cx="8592900" cy="4491000"/>
          </a:xfrm>
          <a:prstGeom prst="roundRect">
            <a:avLst>
              <a:gd name="adj" fmla="val 5957"/>
            </a:avLst>
          </a:prstGeom>
          <a:solidFill>
            <a:srgbClr val="0000FF"/>
          </a:soli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9"/>
          <p:cNvSpPr/>
          <p:nvPr/>
        </p:nvSpPr>
        <p:spPr>
          <a:xfrm>
            <a:off x="444225" y="419900"/>
            <a:ext cx="8592900" cy="4491000"/>
          </a:xfrm>
          <a:prstGeom prst="roundRect">
            <a:avLst>
              <a:gd name="adj" fmla="val 595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9"/>
          <p:cNvSpPr/>
          <p:nvPr/>
        </p:nvSpPr>
        <p:spPr>
          <a:xfrm>
            <a:off x="2902125" y="125638"/>
            <a:ext cx="3372300" cy="603900"/>
          </a:xfrm>
          <a:prstGeom prst="roundRect">
            <a:avLst>
              <a:gd name="adj" fmla="val 16667"/>
            </a:avLst>
          </a:prstGeom>
          <a:solidFill>
            <a:schemeClr val="lt2"/>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3000" b="1">
                <a:solidFill>
                  <a:srgbClr val="FF0000"/>
                </a:solidFill>
              </a:rPr>
              <a:t>    दण्ड के प्रकार      </a:t>
            </a:r>
            <a:endParaRPr sz="3000" b="1">
              <a:solidFill>
                <a:srgbClr val="FF0000"/>
              </a:solidFill>
            </a:endParaRPr>
          </a:p>
        </p:txBody>
      </p:sp>
      <p:sp>
        <p:nvSpPr>
          <p:cNvPr id="120" name="Google Shape;120;p19"/>
          <p:cNvSpPr txBox="1"/>
          <p:nvPr/>
        </p:nvSpPr>
        <p:spPr>
          <a:xfrm>
            <a:off x="914400" y="1075780"/>
            <a:ext cx="7315200" cy="434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rPr>
              <a:t>भारतीय दंड संहिता, की धारा 53 में छह प्रकार के दंड की व्यवस्था की गई है।</a:t>
            </a:r>
            <a:endParaRPr sz="3000" b="1">
              <a:solidFill>
                <a:schemeClr val="lt1"/>
              </a:solidFill>
            </a:endParaRPr>
          </a:p>
          <a:p>
            <a:pPr marL="0" lvl="0" indent="0" algn="l" rtl="0">
              <a:spcBef>
                <a:spcPts val="0"/>
              </a:spcBef>
              <a:spcAft>
                <a:spcPts val="0"/>
              </a:spcAft>
              <a:buNone/>
            </a:pPr>
            <a:r>
              <a:rPr lang="en" sz="3000" b="1">
                <a:solidFill>
                  <a:srgbClr val="FF0000"/>
                </a:solidFill>
              </a:rPr>
              <a:t>1.मृत्यु दंड</a:t>
            </a:r>
            <a:endParaRPr sz="3000" b="1">
              <a:solidFill>
                <a:srgbClr val="FF0000"/>
              </a:solidFill>
            </a:endParaRPr>
          </a:p>
          <a:p>
            <a:pPr marL="0" lvl="0" indent="0" algn="l" rtl="0">
              <a:spcBef>
                <a:spcPts val="0"/>
              </a:spcBef>
              <a:spcAft>
                <a:spcPts val="0"/>
              </a:spcAft>
              <a:buNone/>
            </a:pPr>
            <a:r>
              <a:rPr lang="en" sz="3000" b="1">
                <a:solidFill>
                  <a:srgbClr val="FF0000"/>
                </a:solidFill>
              </a:rPr>
              <a:t>2.आजीवन कारावास</a:t>
            </a:r>
            <a:endParaRPr sz="3000" b="1">
              <a:solidFill>
                <a:srgbClr val="FF0000"/>
              </a:solidFill>
            </a:endParaRPr>
          </a:p>
          <a:p>
            <a:pPr marL="0" lvl="0" indent="0" algn="l" rtl="0">
              <a:spcBef>
                <a:spcPts val="0"/>
              </a:spcBef>
              <a:spcAft>
                <a:spcPts val="0"/>
              </a:spcAft>
              <a:buNone/>
            </a:pPr>
            <a:r>
              <a:rPr lang="en" sz="3000" b="1">
                <a:solidFill>
                  <a:srgbClr val="FF0000"/>
                </a:solidFill>
              </a:rPr>
              <a:t>3.कारावास</a:t>
            </a:r>
            <a:endParaRPr sz="3000" b="1">
              <a:solidFill>
                <a:srgbClr val="FF0000"/>
              </a:solidFill>
            </a:endParaRPr>
          </a:p>
          <a:p>
            <a:pPr marL="0" lvl="0" indent="0" algn="l" rtl="0">
              <a:spcBef>
                <a:spcPts val="0"/>
              </a:spcBef>
              <a:spcAft>
                <a:spcPts val="0"/>
              </a:spcAft>
              <a:buNone/>
            </a:pPr>
            <a:r>
              <a:rPr lang="en" sz="3000" b="1">
                <a:solidFill>
                  <a:srgbClr val="FF0000"/>
                </a:solidFill>
              </a:rPr>
              <a:t>4.संपत्ति को जब्त करना</a:t>
            </a:r>
            <a:endParaRPr sz="3000" b="1">
              <a:solidFill>
                <a:srgbClr val="FF0000"/>
              </a:solidFill>
            </a:endParaRPr>
          </a:p>
          <a:p>
            <a:pPr marL="0" lvl="0" indent="0" algn="l" rtl="0">
              <a:spcBef>
                <a:spcPts val="0"/>
              </a:spcBef>
              <a:spcAft>
                <a:spcPts val="0"/>
              </a:spcAft>
              <a:buNone/>
            </a:pPr>
            <a:r>
              <a:rPr lang="en" sz="3000" b="1">
                <a:solidFill>
                  <a:srgbClr val="FF0000"/>
                </a:solidFill>
              </a:rPr>
              <a:t>5.जुर्माना।</a:t>
            </a:r>
            <a:endParaRPr sz="3000" b="1">
              <a:solidFill>
                <a:srgbClr val="FF0000"/>
              </a:solidFill>
            </a:endParaRPr>
          </a:p>
          <a:p>
            <a:pPr marL="0" lvl="0" indent="0" algn="l" rtl="0">
              <a:spcBef>
                <a:spcPts val="0"/>
              </a:spcBef>
              <a:spcAft>
                <a:spcPts val="0"/>
              </a:spcAft>
              <a:buNone/>
            </a:pPr>
            <a:endParaRPr sz="3000" b="1">
              <a:solidFill>
                <a:srgbClr val="FF0000"/>
              </a:solidFill>
            </a:endParaRPr>
          </a:p>
          <a:p>
            <a:pPr marL="0" lvl="0" indent="0" algn="l" rtl="0">
              <a:spcBef>
                <a:spcPts val="0"/>
              </a:spcBef>
              <a:spcAft>
                <a:spcPts val="0"/>
              </a:spcAft>
              <a:buNone/>
            </a:pPr>
            <a:endParaRPr sz="3000" b="1">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p:nvPr/>
        </p:nvSpPr>
        <p:spPr>
          <a:xfrm>
            <a:off x="100" y="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0"/>
          <p:cNvSpPr/>
          <p:nvPr/>
        </p:nvSpPr>
        <p:spPr>
          <a:xfrm>
            <a:off x="170225" y="331200"/>
            <a:ext cx="8754900" cy="4481100"/>
          </a:xfrm>
          <a:prstGeom prst="roundRect">
            <a:avLst>
              <a:gd name="adj" fmla="val 777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0"/>
          <p:cNvSpPr/>
          <p:nvPr/>
        </p:nvSpPr>
        <p:spPr>
          <a:xfrm>
            <a:off x="322625" y="483600"/>
            <a:ext cx="8754900" cy="4481100"/>
          </a:xfrm>
          <a:prstGeom prst="roundRect">
            <a:avLst>
              <a:gd name="adj" fmla="val 777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0"/>
          <p:cNvSpPr txBox="1"/>
          <p:nvPr/>
        </p:nvSpPr>
        <p:spPr>
          <a:xfrm>
            <a:off x="914400" y="1205255"/>
            <a:ext cx="73152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000" b="1">
              <a:solidFill>
                <a:schemeClr val="lt1"/>
              </a:solidFill>
            </a:endParaRPr>
          </a:p>
        </p:txBody>
      </p:sp>
      <p:sp>
        <p:nvSpPr>
          <p:cNvPr id="129" name="Google Shape;129;p20"/>
          <p:cNvSpPr txBox="1"/>
          <p:nvPr/>
        </p:nvSpPr>
        <p:spPr>
          <a:xfrm>
            <a:off x="914400" y="727132"/>
            <a:ext cx="7315200" cy="384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(1) मृत्युदंड</a:t>
            </a:r>
            <a:endParaRPr sz="2400" b="1">
              <a:solidFill>
                <a:srgbClr val="FF0000"/>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chemeClr val="lt1"/>
                </a:solidFill>
              </a:rPr>
              <a:t>संविधान में उल्लेखित निम्नलिखित अपराधों के लिए मृत्युदंड दिया जाता है –</a:t>
            </a: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भारत सरकार के विरुद्ध युद्ध करना (धारा 121)</a:t>
            </a: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विद्रोह के लिए दुष्प्रेरित किया जाना जिसके परिणाम स्वरूप विद्रोह हो (धारा 132)</a:t>
            </a: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ऐसा मिथ्या साक्ष्य देना या गढना, जिसके कारण निर्दोष व्यक्ति को मृत्यु दंड दिया जाए (धारा 194)</a:t>
            </a: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हत्या  (धारा 302) आदि।</a:t>
            </a:r>
            <a:endParaRPr sz="2400" b="1">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pic>
        <p:nvPicPr>
          <p:cNvPr id="134" name="Google Shape;134;p21"/>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p:nvPr/>
        </p:nvSpPr>
        <p:spPr>
          <a:xfrm>
            <a:off x="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2"/>
          <p:cNvSpPr/>
          <p:nvPr/>
        </p:nvSpPr>
        <p:spPr>
          <a:xfrm>
            <a:off x="288875" y="398425"/>
            <a:ext cx="8586300" cy="4472400"/>
          </a:xfrm>
          <a:prstGeom prst="roundRect">
            <a:avLst>
              <a:gd name="adj" fmla="val 16667"/>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2"/>
          <p:cNvSpPr/>
          <p:nvPr/>
        </p:nvSpPr>
        <p:spPr>
          <a:xfrm>
            <a:off x="401432" y="517954"/>
            <a:ext cx="8586300" cy="4472400"/>
          </a:xfrm>
          <a:prstGeom prst="roundRect">
            <a:avLst>
              <a:gd name="adj" fmla="val 16667"/>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2"/>
          <p:cNvSpPr txBox="1"/>
          <p:nvPr/>
        </p:nvSpPr>
        <p:spPr>
          <a:xfrm>
            <a:off x="914400" y="896481"/>
            <a:ext cx="7315200" cy="441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(2) आजीवन कारावास</a:t>
            </a:r>
            <a:r>
              <a:rPr lang="en" sz="2400" b="1">
                <a:solidFill>
                  <a:schemeClr val="lt1"/>
                </a:solidFill>
              </a:rPr>
              <a:t> संहिता की धारा 57 के अनुसार, आजीवन कारावास का अभिप्राय 20 वर्ष तक के कारावास से होता है ।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(3) कारावास</a:t>
            </a:r>
            <a:endParaRPr sz="2400" b="1">
              <a:solidFill>
                <a:srgbClr val="FF0000"/>
              </a:solidFill>
            </a:endParaRPr>
          </a:p>
          <a:p>
            <a:pPr marL="0" lvl="0" indent="0" algn="l" rtl="0">
              <a:spcBef>
                <a:spcPts val="0"/>
              </a:spcBef>
              <a:spcAft>
                <a:spcPts val="0"/>
              </a:spcAft>
              <a:buNone/>
            </a:pPr>
            <a:r>
              <a:rPr lang="en" sz="2400" b="1">
                <a:solidFill>
                  <a:schemeClr val="lt1"/>
                </a:solidFill>
              </a:rPr>
              <a:t> कारावास भी तीन प्रकार के होते हैं –</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 कठोर कारावास,</a:t>
            </a: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 साधारण कारावास, एवं</a:t>
            </a:r>
            <a:endParaRPr sz="2400" b="1">
              <a:solidFill>
                <a:schemeClr val="lt1"/>
              </a:solidFill>
            </a:endParaRPr>
          </a:p>
          <a:p>
            <a:pPr marL="457200" lvl="0" indent="-381000" algn="l" rtl="0">
              <a:spcBef>
                <a:spcPts val="0"/>
              </a:spcBef>
              <a:spcAft>
                <a:spcPts val="0"/>
              </a:spcAft>
              <a:buClr>
                <a:schemeClr val="lt1"/>
              </a:buClr>
              <a:buSzPts val="2400"/>
              <a:buChar char="●"/>
            </a:pPr>
            <a:r>
              <a:rPr lang="en" sz="2400" b="1">
                <a:solidFill>
                  <a:schemeClr val="lt1"/>
                </a:solidFill>
              </a:rPr>
              <a:t> एकांत कारावास।</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2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4"/>
          <p:cNvSpPr/>
          <p:nvPr/>
        </p:nvSpPr>
        <p:spPr>
          <a:xfrm>
            <a:off x="-100" y="50"/>
            <a:ext cx="9144000" cy="5143500"/>
          </a:xfrm>
          <a:prstGeom prst="rect">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4"/>
          <p:cNvSpPr/>
          <p:nvPr/>
        </p:nvSpPr>
        <p:spPr>
          <a:xfrm>
            <a:off x="258975" y="328700"/>
            <a:ext cx="8606100" cy="4452600"/>
          </a:xfrm>
          <a:prstGeom prst="roundRect">
            <a:avLst>
              <a:gd name="adj" fmla="val 7606"/>
            </a:avLst>
          </a:prstGeom>
          <a:solidFill>
            <a:srgbClr val="0000FF"/>
          </a:solidFill>
          <a:ln w="762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4"/>
          <p:cNvSpPr/>
          <p:nvPr/>
        </p:nvSpPr>
        <p:spPr>
          <a:xfrm>
            <a:off x="411375" y="481100"/>
            <a:ext cx="8606100" cy="4452600"/>
          </a:xfrm>
          <a:prstGeom prst="roundRect">
            <a:avLst>
              <a:gd name="adj" fmla="val 7606"/>
            </a:avLst>
          </a:prstGeom>
          <a:solidFill>
            <a:srgbClr val="0000FF"/>
          </a:solidFill>
          <a:ln w="762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4"/>
          <p:cNvSpPr txBox="1"/>
          <p:nvPr/>
        </p:nvSpPr>
        <p:spPr>
          <a:xfrm>
            <a:off x="914400" y="727132"/>
            <a:ext cx="7315200" cy="405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rgbClr val="FF0000"/>
                </a:solidFill>
              </a:rPr>
              <a:t>(4) संपत्ति को जब्त करना</a:t>
            </a:r>
            <a:r>
              <a:rPr lang="en" sz="2400" b="1">
                <a:solidFill>
                  <a:schemeClr val="lt1"/>
                </a:solidFill>
              </a:rPr>
              <a:t> भारत सरकार से मैत्री रखने वाले राज्य में लूटपाट करना (धारा 126),</a:t>
            </a:r>
            <a:endParaRPr sz="2400" b="1">
              <a:solidFill>
                <a:schemeClr val="lt1"/>
              </a:solidFill>
            </a:endParaRPr>
          </a:p>
          <a:p>
            <a:pPr marL="0" lvl="0" indent="0" algn="l" rtl="0">
              <a:spcBef>
                <a:spcPts val="0"/>
              </a:spcBef>
              <a:spcAft>
                <a:spcPts val="0"/>
              </a:spcAft>
              <a:buNone/>
            </a:pPr>
            <a:r>
              <a:rPr lang="en" sz="2400" b="1">
                <a:solidFill>
                  <a:schemeClr val="lt1"/>
                </a:solidFill>
              </a:rPr>
              <a:t> उपयुक्त प्रकार से लूटपाट या युद्ध द्वारा प्राप्त संपत्ति को अपने आधिपत्य में लेना (धारा 127)</a:t>
            </a:r>
            <a:endParaRPr sz="2400" b="1">
              <a:solidFill>
                <a:schemeClr val="lt1"/>
              </a:solidFill>
            </a:endParaRPr>
          </a:p>
          <a:p>
            <a:pPr marL="0" lvl="0" indent="0" algn="l" rtl="0">
              <a:spcBef>
                <a:spcPts val="0"/>
              </a:spcBef>
              <a:spcAft>
                <a:spcPts val="0"/>
              </a:spcAft>
              <a:buNone/>
            </a:pPr>
            <a:endParaRPr sz="2400" b="1">
              <a:solidFill>
                <a:schemeClr val="lt1"/>
              </a:solidFill>
            </a:endParaRPr>
          </a:p>
          <a:p>
            <a:pPr marL="0" lvl="0" indent="0" algn="l" rtl="0">
              <a:spcBef>
                <a:spcPts val="0"/>
              </a:spcBef>
              <a:spcAft>
                <a:spcPts val="0"/>
              </a:spcAft>
              <a:buNone/>
            </a:pPr>
            <a:r>
              <a:rPr lang="en" sz="2400" b="1">
                <a:solidFill>
                  <a:srgbClr val="FF0000"/>
                </a:solidFill>
              </a:rPr>
              <a:t>(5) जुर्माना</a:t>
            </a:r>
            <a:r>
              <a:rPr lang="en" sz="2400" b="1">
                <a:solidFill>
                  <a:schemeClr val="lt1"/>
                </a:solidFill>
              </a:rPr>
              <a:t>   कुछ ऐसे अपराध है जिनमें जुर्माना और कारावास दोनों की व्यवस्था है। भारतीय दंड संहिता की धारा 63 से धारा 70 तक में जुर्माने के संबंध में विस्तृत व्याख्या की गई है। वर्तमान समय में विधि के अंतर्गत दण्ड के यही प्रकार प्रचलन में है</a:t>
            </a:r>
            <a:endParaRPr sz="2400" b="1">
              <a:solidFill>
                <a:schemeClr val="lt1"/>
              </a:solidFill>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12</Slides>
  <Notes>12</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poorvasingh827@gmail.com</cp:lastModifiedBy>
  <cp:revision>1</cp:revision>
  <dcterms:modified xsi:type="dcterms:W3CDTF">2022-05-25T05:05:07Z</dcterms:modified>
</cp:coreProperties>
</file>