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notesMaster" Target="notesMasters/notesMaster1.xml" /><Relationship Id="rId5" Type="http://schemas.openxmlformats.org/officeDocument/2006/relationships/slide" Target="slides/slide4.xml" /><Relationship Id="rId15" Type="http://schemas.openxmlformats.org/officeDocument/2006/relationships/tableStyles" Target="tableStyle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bbff2a3f7fe6d9f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bbff2a3f7fe6d9f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2456cd825471d3fa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2456cd825471d3fa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456cd825471d3fa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456cd825471d3fa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456cd825471d3fa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456cd825471d3fa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2456cd825471d3fa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2456cd825471d3fa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456cd825471d3fa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2456cd825471d3fa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456cd825471d3fa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2456cd825471d3fa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2456cd825471d3fa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2456cd825471d3fa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1.jpg" /><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782450" y="353607"/>
            <a:ext cx="5579100" cy="879000"/>
          </a:xfrm>
          <a:prstGeom prst="roundRect">
            <a:avLst>
              <a:gd name="adj" fmla="val 1666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1934850" y="506007"/>
            <a:ext cx="5579100" cy="8790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a:t>
            </a:r>
            <a:r>
              <a:rPr lang="en" sz="4800" b="1">
                <a:solidFill>
                  <a:schemeClr val="lt1"/>
                </a:solidFill>
              </a:rPr>
              <a:t>राजनीति विज्ञान</a:t>
            </a:r>
            <a:endParaRPr sz="4800" b="1">
              <a:solidFill>
                <a:schemeClr val="lt1"/>
              </a:solidFill>
            </a:endParaRPr>
          </a:p>
        </p:txBody>
      </p:sp>
      <p:sp>
        <p:nvSpPr>
          <p:cNvPr id="56" name="Google Shape;56;p13"/>
          <p:cNvSpPr/>
          <p:nvPr/>
        </p:nvSpPr>
        <p:spPr>
          <a:xfrm>
            <a:off x="1782443" y="1932393"/>
            <a:ext cx="5579100" cy="879000"/>
          </a:xfrm>
          <a:prstGeom prst="roundRect">
            <a:avLst>
              <a:gd name="adj" fmla="val 16667"/>
            </a:avLst>
          </a:prstGeom>
          <a:solidFill>
            <a:srgbClr val="FFFF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1934843" y="2084793"/>
            <a:ext cx="5579100" cy="879000"/>
          </a:xfrm>
          <a:prstGeom prst="roundRect">
            <a:avLst>
              <a:gd name="adj" fmla="val 16667"/>
            </a:avLst>
          </a:prstGeom>
          <a:solidFill>
            <a:srgbClr val="FFFF00"/>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SECOND SEMESTER</a:t>
            </a:r>
            <a:endParaRPr sz="3600" b="1"/>
          </a:p>
        </p:txBody>
      </p:sp>
      <p:sp>
        <p:nvSpPr>
          <p:cNvPr id="58" name="Google Shape;58;p13"/>
          <p:cNvSpPr/>
          <p:nvPr/>
        </p:nvSpPr>
        <p:spPr>
          <a:xfrm>
            <a:off x="1782450" y="3358800"/>
            <a:ext cx="5731500" cy="879000"/>
          </a:xfrm>
          <a:prstGeom prst="roundRect">
            <a:avLst>
              <a:gd name="adj" fmla="val 16667"/>
            </a:avLst>
          </a:prstGeom>
          <a:solidFill>
            <a:srgbClr val="00FF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p:nvPr/>
        </p:nvSpPr>
        <p:spPr>
          <a:xfrm>
            <a:off x="1934850" y="3511199"/>
            <a:ext cx="5731500" cy="879000"/>
          </a:xfrm>
          <a:prstGeom prst="roundRect">
            <a:avLst>
              <a:gd name="adj" fmla="val 16667"/>
            </a:avLst>
          </a:prstGeom>
          <a:solidFill>
            <a:srgbClr val="00FFFF"/>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t>     </a:t>
            </a:r>
            <a:r>
              <a:rPr lang="en" sz="4800" b="1">
                <a:solidFill>
                  <a:srgbClr val="FF00FF"/>
                </a:solidFill>
              </a:rPr>
              <a:t> </a:t>
            </a:r>
            <a:r>
              <a:rPr lang="en" sz="4800" b="1">
                <a:solidFill>
                  <a:srgbClr val="FF0000"/>
                </a:solidFill>
              </a:rPr>
              <a:t>कानून(विधि)</a:t>
            </a:r>
            <a:endParaRPr sz="4800" b="1">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4" name="Google Shape;64;p14"/>
          <p:cNvPicPr preferRelativeResize="0"/>
          <p:nvPr/>
        </p:nvPicPr>
        <p:blipFill>
          <a:blip r:embed="rId3">
            <a:alphaModFix/>
          </a:blip>
          <a:stretch>
            <a:fillRect/>
          </a:stretch>
        </p:blipFill>
        <p:spPr>
          <a:xfrm>
            <a:off x="0" y="0"/>
            <a:ext cx="9144000" cy="507569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5"/>
          <p:cNvSpPr/>
          <p:nvPr/>
        </p:nvSpPr>
        <p:spPr>
          <a:xfrm>
            <a:off x="389100" y="250500"/>
            <a:ext cx="8365800" cy="4642500"/>
          </a:xfrm>
          <a:prstGeom prst="roundRect">
            <a:avLst>
              <a:gd name="adj" fmla="val 82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5"/>
          <p:cNvSpPr/>
          <p:nvPr/>
        </p:nvSpPr>
        <p:spPr>
          <a:xfrm>
            <a:off x="541500" y="402900"/>
            <a:ext cx="8365800" cy="4642500"/>
          </a:xfrm>
          <a:prstGeom prst="roundRect">
            <a:avLst>
              <a:gd name="adj" fmla="val 82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1"/>
              </a:solidFill>
            </a:endParaRPr>
          </a:p>
        </p:txBody>
      </p:sp>
      <p:sp>
        <p:nvSpPr>
          <p:cNvPr id="72" name="Google Shape;72;p15"/>
          <p:cNvSpPr/>
          <p:nvPr/>
        </p:nvSpPr>
        <p:spPr>
          <a:xfrm>
            <a:off x="2939250" y="117528"/>
            <a:ext cx="3570300" cy="6087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5"/>
          <p:cNvSpPr txBox="1"/>
          <p:nvPr/>
        </p:nvSpPr>
        <p:spPr>
          <a:xfrm>
            <a:off x="3093100" y="117525"/>
            <a:ext cx="34164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Impact"/>
                <a:ea typeface="Impact"/>
                <a:cs typeface="Impact"/>
                <a:sym typeface="Impact"/>
              </a:rPr>
              <a:t>  </a:t>
            </a:r>
            <a:r>
              <a:rPr lang="en" sz="2400">
                <a:latin typeface="Impact"/>
                <a:ea typeface="Impact"/>
                <a:cs typeface="Impact"/>
                <a:sym typeface="Impact"/>
              </a:rPr>
              <a:t>  </a:t>
            </a:r>
            <a:r>
              <a:rPr lang="en" sz="3000">
                <a:latin typeface="Impact"/>
                <a:ea typeface="Impact"/>
                <a:cs typeface="Impact"/>
                <a:sym typeface="Impact"/>
              </a:rPr>
              <a:t>  </a:t>
            </a:r>
            <a:r>
              <a:rPr lang="en" sz="3000" b="1">
                <a:solidFill>
                  <a:srgbClr val="FF0000"/>
                </a:solidFill>
                <a:latin typeface="Impact"/>
                <a:ea typeface="Impact"/>
                <a:cs typeface="Impact"/>
                <a:sym typeface="Impact"/>
              </a:rPr>
              <a:t>विधि शब्द का अर्थ</a:t>
            </a:r>
            <a:endParaRPr sz="3000" b="1">
              <a:solidFill>
                <a:srgbClr val="FF0000"/>
              </a:solidFill>
              <a:latin typeface="Impact"/>
              <a:ea typeface="Impact"/>
              <a:cs typeface="Impact"/>
              <a:sym typeface="Impact"/>
            </a:endParaRPr>
          </a:p>
        </p:txBody>
      </p:sp>
      <p:sp>
        <p:nvSpPr>
          <p:cNvPr id="74" name="Google Shape;74;p15"/>
          <p:cNvSpPr txBox="1"/>
          <p:nvPr/>
        </p:nvSpPr>
        <p:spPr>
          <a:xfrm>
            <a:off x="914400" y="1053851"/>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75" name="Google Shape;75;p15"/>
          <p:cNvSpPr txBox="1"/>
          <p:nvPr/>
        </p:nvSpPr>
        <p:spPr>
          <a:xfrm>
            <a:off x="914400" y="1165405"/>
            <a:ext cx="7315200" cy="249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chemeClr val="lt1"/>
                </a:solidFill>
              </a:rPr>
              <a:t>सामान्य अर्थ में किसी भी नियम को विधि कहा जा सकता है। उत्पत्ति की दृष्टि से ‘विधि’ का अंग्रेजी पर्याय ‘लॉ’ ट्यूटोनिक धातु ‘लैग’ से निकला है जिसका अर्थ है कोई ऐसी वस्तु जो एकसार हो अर्थात बंधी हुई हो।</a:t>
            </a:r>
            <a:endParaRPr sz="3000" b="1">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6"/>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6"/>
          <p:cNvSpPr/>
          <p:nvPr/>
        </p:nvSpPr>
        <p:spPr>
          <a:xfrm>
            <a:off x="344550" y="304200"/>
            <a:ext cx="8454900" cy="4535100"/>
          </a:xfrm>
          <a:prstGeom prst="roundRect">
            <a:avLst>
              <a:gd name="adj" fmla="val 75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6"/>
          <p:cNvSpPr/>
          <p:nvPr/>
        </p:nvSpPr>
        <p:spPr>
          <a:xfrm>
            <a:off x="496950" y="456600"/>
            <a:ext cx="8454900" cy="4535100"/>
          </a:xfrm>
          <a:prstGeom prst="roundRect">
            <a:avLst>
              <a:gd name="adj" fmla="val 75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6"/>
          <p:cNvSpPr/>
          <p:nvPr/>
        </p:nvSpPr>
        <p:spPr>
          <a:xfrm>
            <a:off x="3044400" y="194148"/>
            <a:ext cx="3360000" cy="5673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विधि की परिभाषा</a:t>
            </a:r>
            <a:r>
              <a:rPr lang="en" sz="2400" b="1"/>
              <a:t> </a:t>
            </a:r>
            <a:endParaRPr sz="2400" b="1"/>
          </a:p>
        </p:txBody>
      </p:sp>
      <p:sp>
        <p:nvSpPr>
          <p:cNvPr id="84" name="Google Shape;84;p16"/>
          <p:cNvSpPr txBox="1"/>
          <p:nvPr/>
        </p:nvSpPr>
        <p:spPr>
          <a:xfrm>
            <a:off x="914400" y="2153123"/>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85" name="Google Shape;85;p16"/>
          <p:cNvSpPr txBox="1"/>
          <p:nvPr/>
        </p:nvSpPr>
        <p:spPr>
          <a:xfrm>
            <a:off x="1175375" y="1115600"/>
            <a:ext cx="70542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rgbClr val="FF0000"/>
                </a:solidFill>
              </a:rPr>
              <a:t>हूकर के अनुसार –</a:t>
            </a:r>
            <a:r>
              <a:rPr lang="en" sz="3000" b="1">
                <a:solidFill>
                  <a:schemeClr val="lt1"/>
                </a:solidFill>
              </a:rPr>
              <a:t> ऐसे नियम अथवा उपनियम जिनके द्वारा मनुष्य के कार्य संचालित होते हैं, विधि कहलाते हैं।</a:t>
            </a:r>
            <a:endParaRPr sz="3000" b="1">
              <a:solidFill>
                <a:schemeClr val="lt1"/>
              </a:solidFill>
            </a:endParaRPr>
          </a:p>
        </p:txBody>
      </p:sp>
      <p:sp>
        <p:nvSpPr>
          <p:cNvPr id="86" name="Google Shape;86;p16"/>
          <p:cNvSpPr txBox="1"/>
          <p:nvPr/>
        </p:nvSpPr>
        <p:spPr>
          <a:xfrm>
            <a:off x="914400" y="2820496"/>
            <a:ext cx="7315200" cy="2012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   हेनरी सिडविक के अनुसार – </a:t>
            </a:r>
            <a:endParaRPr sz="2400" b="1">
              <a:solidFill>
                <a:srgbClr val="FF0000"/>
              </a:solidFill>
            </a:endParaRPr>
          </a:p>
          <a:p>
            <a:pPr marL="0" lvl="0" indent="0" algn="l" rtl="0">
              <a:spcBef>
                <a:spcPts val="0"/>
              </a:spcBef>
              <a:spcAft>
                <a:spcPts val="0"/>
              </a:spcAft>
              <a:buNone/>
            </a:pPr>
            <a:endParaRPr sz="2400" b="1">
              <a:solidFill>
                <a:srgbClr val="FF0000"/>
              </a:solidFill>
            </a:endParaRPr>
          </a:p>
          <a:p>
            <a:pPr marL="0" lvl="0" indent="0" algn="l" rtl="0">
              <a:spcBef>
                <a:spcPts val="0"/>
              </a:spcBef>
              <a:spcAft>
                <a:spcPts val="0"/>
              </a:spcAft>
              <a:buNone/>
            </a:pPr>
            <a:r>
              <a:rPr lang="en" sz="2400" b="1">
                <a:solidFill>
                  <a:srgbClr val="FF0000"/>
                </a:solidFill>
              </a:rPr>
              <a:t>   हॉलैंड के अनुसार –</a:t>
            </a:r>
            <a:endParaRPr sz="2400" b="1">
              <a:solidFill>
                <a:srgbClr val="FF0000"/>
              </a:solidFill>
            </a:endParaRPr>
          </a:p>
          <a:p>
            <a:pPr marL="0" lvl="0" indent="0" algn="l" rtl="0">
              <a:spcBef>
                <a:spcPts val="0"/>
              </a:spcBef>
              <a:spcAft>
                <a:spcPts val="0"/>
              </a:spcAft>
              <a:buNone/>
            </a:pPr>
            <a:endParaRPr sz="2400" b="1">
              <a:solidFill>
                <a:srgbClr val="FF0000"/>
              </a:solidFill>
            </a:endParaRPr>
          </a:p>
          <a:p>
            <a:pPr marL="0" lvl="0" indent="0" algn="l" rtl="0">
              <a:spcBef>
                <a:spcPts val="0"/>
              </a:spcBef>
              <a:spcAft>
                <a:spcPts val="0"/>
              </a:spcAft>
              <a:buNone/>
            </a:pPr>
            <a:r>
              <a:rPr lang="en" sz="2400" b="1">
                <a:solidFill>
                  <a:srgbClr val="FF0000"/>
                </a:solidFill>
              </a:rPr>
              <a:t>   सामण्ड के अनुसार-</a:t>
            </a:r>
            <a:endParaRPr sz="2400" b="1">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7"/>
          <p:cNvSpPr/>
          <p:nvPr/>
        </p:nvSpPr>
        <p:spPr>
          <a:xfrm>
            <a:off x="405400" y="269850"/>
            <a:ext cx="8333400" cy="4603800"/>
          </a:xfrm>
          <a:prstGeom prst="roundRect">
            <a:avLst>
              <a:gd name="adj" fmla="val 6515"/>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7"/>
          <p:cNvSpPr/>
          <p:nvPr/>
        </p:nvSpPr>
        <p:spPr>
          <a:xfrm>
            <a:off x="557800" y="422250"/>
            <a:ext cx="8333400" cy="4603800"/>
          </a:xfrm>
          <a:prstGeom prst="roundRect">
            <a:avLst>
              <a:gd name="adj" fmla="val 6515"/>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7"/>
          <p:cNvSpPr/>
          <p:nvPr/>
        </p:nvSpPr>
        <p:spPr>
          <a:xfrm>
            <a:off x="2969500" y="154026"/>
            <a:ext cx="3510000" cy="5886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विधि के स्रोत </a:t>
            </a:r>
            <a:endParaRPr sz="3000" b="1">
              <a:solidFill>
                <a:srgbClr val="FF0000"/>
              </a:solidFill>
            </a:endParaRPr>
          </a:p>
        </p:txBody>
      </p:sp>
      <p:sp>
        <p:nvSpPr>
          <p:cNvPr id="95" name="Google Shape;95;p17"/>
          <p:cNvSpPr txBox="1"/>
          <p:nvPr/>
        </p:nvSpPr>
        <p:spPr>
          <a:xfrm>
            <a:off x="914400" y="1087051"/>
            <a:ext cx="7315200" cy="341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chemeClr val="lt1"/>
                </a:solidFill>
              </a:rPr>
              <a:t>विधि के स्रोत दो प्रकार के होते हैं-</a:t>
            </a:r>
            <a:endParaRPr sz="3000" b="1">
              <a:solidFill>
                <a:schemeClr val="lt1"/>
              </a:solidFill>
            </a:endParaRPr>
          </a:p>
          <a:p>
            <a:pPr marL="0" lvl="0" indent="0" algn="l" rtl="0">
              <a:spcBef>
                <a:spcPts val="0"/>
              </a:spcBef>
              <a:spcAft>
                <a:spcPts val="0"/>
              </a:spcAft>
              <a:buNone/>
            </a:pPr>
            <a:endParaRPr sz="3000" b="1">
              <a:solidFill>
                <a:schemeClr val="lt1"/>
              </a:solidFill>
            </a:endParaRPr>
          </a:p>
          <a:p>
            <a:pPr marL="0" lvl="0" indent="0" algn="l" rtl="0">
              <a:spcBef>
                <a:spcPts val="0"/>
              </a:spcBef>
              <a:spcAft>
                <a:spcPts val="0"/>
              </a:spcAft>
              <a:buNone/>
            </a:pPr>
            <a:r>
              <a:rPr lang="en" sz="3000" b="1">
                <a:solidFill>
                  <a:schemeClr val="lt1"/>
                </a:solidFill>
              </a:rPr>
              <a:t>1.औपचारित स्रोत </a:t>
            </a:r>
            <a:endParaRPr sz="3000" b="1">
              <a:solidFill>
                <a:schemeClr val="lt1"/>
              </a:solidFill>
            </a:endParaRPr>
          </a:p>
          <a:p>
            <a:pPr marL="0" lvl="0" indent="0" algn="l" rtl="0">
              <a:spcBef>
                <a:spcPts val="0"/>
              </a:spcBef>
              <a:spcAft>
                <a:spcPts val="0"/>
              </a:spcAft>
              <a:buNone/>
            </a:pPr>
            <a:r>
              <a:rPr lang="en" sz="3000" b="1">
                <a:solidFill>
                  <a:schemeClr val="lt1"/>
                </a:solidFill>
              </a:rPr>
              <a:t>2.भौतिक स्रोत</a:t>
            </a:r>
            <a:endParaRPr sz="3000" b="1">
              <a:solidFill>
                <a:schemeClr val="lt1"/>
              </a:solidFill>
            </a:endParaRPr>
          </a:p>
          <a:p>
            <a:pPr marL="0" lvl="0" indent="0" algn="l" rtl="0">
              <a:spcBef>
                <a:spcPts val="0"/>
              </a:spcBef>
              <a:spcAft>
                <a:spcPts val="0"/>
              </a:spcAft>
              <a:buNone/>
            </a:pPr>
            <a:endParaRPr sz="3000" b="1">
              <a:solidFill>
                <a:schemeClr val="lt1"/>
              </a:solidFill>
            </a:endParaRPr>
          </a:p>
          <a:p>
            <a:pPr marL="0" lvl="0" indent="0" algn="l" rtl="0">
              <a:spcBef>
                <a:spcPts val="0"/>
              </a:spcBef>
              <a:spcAft>
                <a:spcPts val="0"/>
              </a:spcAft>
              <a:buNone/>
            </a:pPr>
            <a:r>
              <a:rPr lang="en" sz="3000" b="1">
                <a:solidFill>
                  <a:schemeClr val="lt1"/>
                </a:solidFill>
              </a:rPr>
              <a:t>सामण्ड ने विधि के भौतिक स्रोतों को दो भागों में विभक्त किया है –</a:t>
            </a:r>
            <a:endParaRPr sz="3000"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8"/>
          <p:cNvSpPr/>
          <p:nvPr/>
        </p:nvSpPr>
        <p:spPr>
          <a:xfrm>
            <a:off x="-9"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8"/>
          <p:cNvSpPr/>
          <p:nvPr/>
        </p:nvSpPr>
        <p:spPr>
          <a:xfrm>
            <a:off x="214800" y="275850"/>
            <a:ext cx="8714400" cy="4591800"/>
          </a:xfrm>
          <a:prstGeom prst="roundRect">
            <a:avLst>
              <a:gd name="adj" fmla="val 7238"/>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8"/>
          <p:cNvSpPr/>
          <p:nvPr/>
        </p:nvSpPr>
        <p:spPr>
          <a:xfrm>
            <a:off x="367200" y="428250"/>
            <a:ext cx="8714400" cy="4591800"/>
          </a:xfrm>
          <a:prstGeom prst="roundRect">
            <a:avLst>
              <a:gd name="adj" fmla="val 7238"/>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8"/>
          <p:cNvSpPr/>
          <p:nvPr/>
        </p:nvSpPr>
        <p:spPr>
          <a:xfrm>
            <a:off x="2952750" y="174277"/>
            <a:ext cx="3238500" cy="6081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2. भौतिक स्रोत</a:t>
            </a:r>
            <a:endParaRPr sz="3000" b="1">
              <a:solidFill>
                <a:srgbClr val="FF0000"/>
              </a:solidFill>
            </a:endParaRPr>
          </a:p>
        </p:txBody>
      </p:sp>
      <p:sp>
        <p:nvSpPr>
          <p:cNvPr id="104" name="Google Shape;104;p18"/>
          <p:cNvSpPr txBox="1"/>
          <p:nvPr/>
        </p:nvSpPr>
        <p:spPr>
          <a:xfrm>
            <a:off x="914400" y="1135530"/>
            <a:ext cx="7315200" cy="249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rgbClr val="FF0000"/>
                </a:solidFill>
              </a:rPr>
              <a:t>1.ऐतिहासिक स्रोत</a:t>
            </a:r>
            <a:r>
              <a:rPr lang="en" sz="3000" b="1">
                <a:solidFill>
                  <a:schemeClr val="lt1"/>
                </a:solidFill>
              </a:rPr>
              <a:t>  विधि के ऐतिहासिक स्रोत विधि के विकास को प्रभावित करते हैं तथा विधि निर्माण के लिए सामग्री जुटाते हैं।</a:t>
            </a:r>
            <a:endParaRPr sz="3000" b="1">
              <a:solidFill>
                <a:schemeClr val="lt1"/>
              </a:solidFill>
            </a:endParaRPr>
          </a:p>
          <a:p>
            <a:pPr marL="0" lvl="0" indent="0" algn="l" rtl="0">
              <a:spcBef>
                <a:spcPts val="0"/>
              </a:spcBef>
              <a:spcAft>
                <a:spcPts val="0"/>
              </a:spcAft>
              <a:buNone/>
            </a:pPr>
            <a:r>
              <a:rPr lang="en" sz="3000" b="1">
                <a:solidFill>
                  <a:srgbClr val="FF0000"/>
                </a:solidFill>
              </a:rPr>
              <a:t>2.वैधानिक स्रोत -</a:t>
            </a:r>
            <a:r>
              <a:rPr lang="en" sz="3000" b="1">
                <a:solidFill>
                  <a:schemeClr val="lt1"/>
                </a:solidFill>
              </a:rPr>
              <a:t> यह विधि के ऐसे स्रोत है जिन्हें विधि द्वारा मान्यता दी गई है।</a:t>
            </a:r>
            <a:endParaRPr sz="3000" b="1">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9"/>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9"/>
          <p:cNvSpPr/>
          <p:nvPr/>
        </p:nvSpPr>
        <p:spPr>
          <a:xfrm>
            <a:off x="271500" y="297900"/>
            <a:ext cx="8601000" cy="4547700"/>
          </a:xfrm>
          <a:prstGeom prst="roundRect">
            <a:avLst>
              <a:gd name="adj" fmla="val 7971"/>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9"/>
          <p:cNvSpPr/>
          <p:nvPr/>
        </p:nvSpPr>
        <p:spPr>
          <a:xfrm>
            <a:off x="423900" y="450300"/>
            <a:ext cx="8601000" cy="4547700"/>
          </a:xfrm>
          <a:prstGeom prst="roundRect">
            <a:avLst>
              <a:gd name="adj" fmla="val 7971"/>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9"/>
          <p:cNvSpPr/>
          <p:nvPr/>
        </p:nvSpPr>
        <p:spPr>
          <a:xfrm>
            <a:off x="2781250" y="166175"/>
            <a:ext cx="3581700" cy="5709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2400" b="1">
                <a:solidFill>
                  <a:srgbClr val="FF0000"/>
                </a:solidFill>
              </a:rPr>
              <a:t>  विधि की प्रमुख विशेषताएं</a:t>
            </a:r>
            <a:endParaRPr sz="2400" b="1">
              <a:solidFill>
                <a:srgbClr val="FF0000"/>
              </a:solidFill>
            </a:endParaRPr>
          </a:p>
        </p:txBody>
      </p:sp>
      <p:sp>
        <p:nvSpPr>
          <p:cNvPr id="113" name="Google Shape;113;p19"/>
          <p:cNvSpPr txBox="1"/>
          <p:nvPr/>
        </p:nvSpPr>
        <p:spPr>
          <a:xfrm>
            <a:off x="914400" y="1247605"/>
            <a:ext cx="7315200" cy="341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chemeClr val="lt1"/>
                </a:solidFill>
              </a:rPr>
              <a:t>1.विधि देश के प्रभुताधारी द्वारा लागू किया गया समादेश है,</a:t>
            </a:r>
            <a:endParaRPr sz="3000" b="1">
              <a:solidFill>
                <a:schemeClr val="lt1"/>
              </a:solidFill>
            </a:endParaRPr>
          </a:p>
          <a:p>
            <a:pPr marL="0" lvl="0" indent="0" algn="l" rtl="0">
              <a:spcBef>
                <a:spcPts val="0"/>
              </a:spcBef>
              <a:spcAft>
                <a:spcPts val="0"/>
              </a:spcAft>
              <a:buNone/>
            </a:pPr>
            <a:r>
              <a:rPr lang="en" sz="3000" b="1">
                <a:solidFill>
                  <a:schemeClr val="lt1"/>
                </a:solidFill>
              </a:rPr>
              <a:t>2.विधि और न्याय में घनिष्ठ संबंध है। वस्तुतः विधि न्याय- प्रशासन का एक अनिवार्य साधन है।</a:t>
            </a:r>
            <a:endParaRPr sz="3000" b="1">
              <a:solidFill>
                <a:schemeClr val="lt1"/>
              </a:solidFill>
            </a:endParaRPr>
          </a:p>
          <a:p>
            <a:pPr marL="0" lvl="0" indent="0" algn="l" rtl="0">
              <a:spcBef>
                <a:spcPts val="0"/>
              </a:spcBef>
              <a:spcAft>
                <a:spcPts val="0"/>
              </a:spcAft>
              <a:buNone/>
            </a:pPr>
            <a:r>
              <a:rPr lang="en" sz="3000" b="1">
                <a:solidFill>
                  <a:schemeClr val="lt1"/>
                </a:solidFill>
              </a:rPr>
              <a:t>3.विधि में एकरूपता और स्थिरता होती है </a:t>
            </a:r>
            <a:endParaRPr sz="3000" b="1">
              <a:solidFill>
                <a:schemeClr val="lt1"/>
              </a:solidFill>
            </a:endParaRPr>
          </a:p>
          <a:p>
            <a:pPr marL="0" lvl="0" indent="0" algn="l" rtl="0">
              <a:spcBef>
                <a:spcPts val="0"/>
              </a:spcBef>
              <a:spcAft>
                <a:spcPts val="0"/>
              </a:spcAft>
              <a:buNone/>
            </a:pPr>
            <a:r>
              <a:rPr lang="en" sz="3000" b="1">
                <a:solidFill>
                  <a:schemeClr val="lt1"/>
                </a:solidFill>
              </a:rPr>
              <a:t>4.कभी-कभी रुढिगत प्रथाएं भी विधि का रूप ग्रहण कर लेती है</a:t>
            </a:r>
            <a:endParaRPr sz="3000" b="1">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0"/>
          <p:cNvSpPr/>
          <p:nvPr/>
        </p:nvSpPr>
        <p:spPr>
          <a:xfrm>
            <a:off x="125"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0"/>
          <p:cNvSpPr/>
          <p:nvPr/>
        </p:nvSpPr>
        <p:spPr>
          <a:xfrm>
            <a:off x="291825" y="267500"/>
            <a:ext cx="8592900" cy="4491000"/>
          </a:xfrm>
          <a:prstGeom prst="roundRect">
            <a:avLst>
              <a:gd name="adj" fmla="val 5957"/>
            </a:avLst>
          </a:prstGeom>
          <a:solidFill>
            <a:srgbClr val="0000FF"/>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0"/>
          <p:cNvSpPr/>
          <p:nvPr/>
        </p:nvSpPr>
        <p:spPr>
          <a:xfrm>
            <a:off x="444225" y="419900"/>
            <a:ext cx="8592900" cy="4491000"/>
          </a:xfrm>
          <a:prstGeom prst="roundRect">
            <a:avLst>
              <a:gd name="adj" fmla="val 595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0"/>
          <p:cNvSpPr/>
          <p:nvPr/>
        </p:nvSpPr>
        <p:spPr>
          <a:xfrm>
            <a:off x="2902125" y="125638"/>
            <a:ext cx="3372300" cy="6039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विधि के गुण</a:t>
            </a:r>
            <a:endParaRPr sz="3000" b="1">
              <a:solidFill>
                <a:srgbClr val="FF0000"/>
              </a:solidFill>
            </a:endParaRPr>
          </a:p>
        </p:txBody>
      </p:sp>
      <p:sp>
        <p:nvSpPr>
          <p:cNvPr id="122" name="Google Shape;122;p20"/>
          <p:cNvSpPr txBox="1"/>
          <p:nvPr/>
        </p:nvSpPr>
        <p:spPr>
          <a:xfrm>
            <a:off x="914400" y="1075780"/>
            <a:ext cx="73152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chemeClr val="lt1"/>
                </a:solidFill>
              </a:rPr>
              <a:t>1.एकरूपता और निश्चितता</a:t>
            </a:r>
            <a:endParaRPr sz="3000" b="1">
              <a:solidFill>
                <a:schemeClr val="lt1"/>
              </a:solidFill>
            </a:endParaRPr>
          </a:p>
          <a:p>
            <a:pPr marL="0" lvl="0" indent="0" algn="l" rtl="0">
              <a:spcBef>
                <a:spcPts val="0"/>
              </a:spcBef>
              <a:spcAft>
                <a:spcPts val="0"/>
              </a:spcAft>
              <a:buNone/>
            </a:pPr>
            <a:endParaRPr sz="3000" b="1">
              <a:solidFill>
                <a:schemeClr val="lt1"/>
              </a:solidFill>
            </a:endParaRPr>
          </a:p>
          <a:p>
            <a:pPr marL="0" lvl="0" indent="0" algn="l" rtl="0">
              <a:spcBef>
                <a:spcPts val="0"/>
              </a:spcBef>
              <a:spcAft>
                <a:spcPts val="0"/>
              </a:spcAft>
              <a:buNone/>
            </a:pPr>
            <a:r>
              <a:rPr lang="en" sz="3000" b="1">
                <a:solidFill>
                  <a:schemeClr val="lt1"/>
                </a:solidFill>
              </a:rPr>
              <a:t>2.निष्पक्ष न्याय</a:t>
            </a:r>
            <a:endParaRPr sz="3000" b="1">
              <a:solidFill>
                <a:schemeClr val="lt1"/>
              </a:solidFill>
            </a:endParaRPr>
          </a:p>
          <a:p>
            <a:pPr marL="0" lvl="0" indent="0" algn="l" rtl="0">
              <a:spcBef>
                <a:spcPts val="0"/>
              </a:spcBef>
              <a:spcAft>
                <a:spcPts val="0"/>
              </a:spcAft>
              <a:buNone/>
            </a:pPr>
            <a:endParaRPr sz="3000" b="1">
              <a:solidFill>
                <a:schemeClr val="lt1"/>
              </a:solidFill>
            </a:endParaRPr>
          </a:p>
          <a:p>
            <a:pPr marL="0" lvl="0" indent="0" algn="l" rtl="0">
              <a:spcBef>
                <a:spcPts val="0"/>
              </a:spcBef>
              <a:spcAft>
                <a:spcPts val="0"/>
              </a:spcAft>
              <a:buNone/>
            </a:pPr>
            <a:r>
              <a:rPr lang="en" sz="3000" b="1">
                <a:solidFill>
                  <a:schemeClr val="lt1"/>
                </a:solidFill>
              </a:rPr>
              <a:t>3.वैयक्तिक निर्णय की भूलों से रक्षा</a:t>
            </a:r>
            <a:endParaRPr sz="3000" b="1">
              <a:solidFill>
                <a:schemeClr val="lt1"/>
              </a:solidFill>
            </a:endParaRPr>
          </a:p>
          <a:p>
            <a:pPr marL="0" lvl="0" indent="0" algn="l" rtl="0">
              <a:spcBef>
                <a:spcPts val="0"/>
              </a:spcBef>
              <a:spcAft>
                <a:spcPts val="0"/>
              </a:spcAft>
              <a:buNone/>
            </a:pPr>
            <a:endParaRPr sz="3000" b="1">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1"/>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1"/>
          <p:cNvSpPr/>
          <p:nvPr/>
        </p:nvSpPr>
        <p:spPr>
          <a:xfrm>
            <a:off x="170225" y="331200"/>
            <a:ext cx="8754900" cy="4481100"/>
          </a:xfrm>
          <a:prstGeom prst="roundRect">
            <a:avLst>
              <a:gd name="adj" fmla="val 7776"/>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1"/>
          <p:cNvSpPr/>
          <p:nvPr/>
        </p:nvSpPr>
        <p:spPr>
          <a:xfrm>
            <a:off x="322625" y="483600"/>
            <a:ext cx="8754900" cy="4481100"/>
          </a:xfrm>
          <a:prstGeom prst="roundRect">
            <a:avLst>
              <a:gd name="adj" fmla="val 7776"/>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1"/>
          <p:cNvSpPr/>
          <p:nvPr/>
        </p:nvSpPr>
        <p:spPr>
          <a:xfrm>
            <a:off x="3084425" y="214800"/>
            <a:ext cx="3330300" cy="6717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विधि के दोष</a:t>
            </a:r>
            <a:endParaRPr sz="3000" b="1">
              <a:solidFill>
                <a:srgbClr val="FF0000"/>
              </a:solidFill>
            </a:endParaRPr>
          </a:p>
        </p:txBody>
      </p:sp>
      <p:sp>
        <p:nvSpPr>
          <p:cNvPr id="131" name="Google Shape;131;p21"/>
          <p:cNvSpPr txBox="1"/>
          <p:nvPr/>
        </p:nvSpPr>
        <p:spPr>
          <a:xfrm>
            <a:off x="914400" y="1205255"/>
            <a:ext cx="7315200" cy="3417000"/>
          </a:xfrm>
          <a:prstGeom prst="rect">
            <a:avLst/>
          </a:prstGeom>
          <a:noFill/>
          <a:ln>
            <a:noFill/>
          </a:ln>
        </p:spPr>
        <p:txBody>
          <a:bodyPr spcFirstLastPara="1" wrap="square" lIns="91425" tIns="91425" rIns="91425" bIns="91425" anchor="t" anchorCtr="0">
            <a:spAutoFit/>
          </a:bodyPr>
          <a:lstStyle/>
          <a:p>
            <a:pPr marL="457200" lvl="0" indent="-419100" algn="l" rtl="0">
              <a:spcBef>
                <a:spcPts val="0"/>
              </a:spcBef>
              <a:spcAft>
                <a:spcPts val="0"/>
              </a:spcAft>
              <a:buClr>
                <a:schemeClr val="lt1"/>
              </a:buClr>
              <a:buSzPts val="3000"/>
              <a:buChar char="●"/>
            </a:pPr>
            <a:r>
              <a:rPr lang="en" sz="3000" b="1">
                <a:solidFill>
                  <a:schemeClr val="lt1"/>
                </a:solidFill>
              </a:rPr>
              <a:t>रूढ़िवादिता</a:t>
            </a:r>
            <a:endParaRPr sz="3000" b="1">
              <a:solidFill>
                <a:schemeClr val="lt1"/>
              </a:solidFill>
            </a:endParaRPr>
          </a:p>
          <a:p>
            <a:pPr marL="0" lvl="0" indent="0" algn="l" rtl="0">
              <a:spcBef>
                <a:spcPts val="0"/>
              </a:spcBef>
              <a:spcAft>
                <a:spcPts val="0"/>
              </a:spcAft>
              <a:buNone/>
            </a:pPr>
            <a:endParaRPr sz="3000" b="1">
              <a:solidFill>
                <a:schemeClr val="lt1"/>
              </a:solidFill>
            </a:endParaRPr>
          </a:p>
          <a:p>
            <a:pPr marL="457200" lvl="0" indent="-419100" algn="l" rtl="0">
              <a:spcBef>
                <a:spcPts val="0"/>
              </a:spcBef>
              <a:spcAft>
                <a:spcPts val="0"/>
              </a:spcAft>
              <a:buClr>
                <a:schemeClr val="lt1"/>
              </a:buClr>
              <a:buSzPts val="3000"/>
              <a:buChar char="●"/>
            </a:pPr>
            <a:r>
              <a:rPr lang="en" sz="3000" b="1">
                <a:solidFill>
                  <a:schemeClr val="lt1"/>
                </a:solidFill>
              </a:rPr>
              <a:t>औपचारिकता</a:t>
            </a:r>
            <a:endParaRPr sz="3000" b="1">
              <a:solidFill>
                <a:schemeClr val="lt1"/>
              </a:solidFill>
            </a:endParaRPr>
          </a:p>
          <a:p>
            <a:pPr marL="0" lvl="0" indent="0" algn="l" rtl="0">
              <a:spcBef>
                <a:spcPts val="0"/>
              </a:spcBef>
              <a:spcAft>
                <a:spcPts val="0"/>
              </a:spcAft>
              <a:buNone/>
            </a:pPr>
            <a:endParaRPr sz="3000" b="1">
              <a:solidFill>
                <a:schemeClr val="lt1"/>
              </a:solidFill>
            </a:endParaRPr>
          </a:p>
          <a:p>
            <a:pPr marL="457200" lvl="0" indent="-419100" algn="l" rtl="0">
              <a:spcBef>
                <a:spcPts val="0"/>
              </a:spcBef>
              <a:spcAft>
                <a:spcPts val="0"/>
              </a:spcAft>
              <a:buClr>
                <a:schemeClr val="lt1"/>
              </a:buClr>
              <a:buSzPts val="3000"/>
              <a:buChar char="●"/>
            </a:pPr>
            <a:r>
              <a:rPr lang="en" sz="3000" b="1">
                <a:solidFill>
                  <a:schemeClr val="lt1"/>
                </a:solidFill>
              </a:rPr>
              <a:t>जटिलता</a:t>
            </a:r>
            <a:endParaRPr sz="3000" b="1">
              <a:solidFill>
                <a:schemeClr val="lt1"/>
              </a:solidFill>
            </a:endParaRPr>
          </a:p>
          <a:p>
            <a:pPr marL="0" lvl="0" indent="0" algn="l" rtl="0">
              <a:spcBef>
                <a:spcPts val="0"/>
              </a:spcBef>
              <a:spcAft>
                <a:spcPts val="0"/>
              </a:spcAft>
              <a:buNone/>
            </a:pPr>
            <a:endParaRPr sz="3000" b="1">
              <a:solidFill>
                <a:schemeClr val="lt1"/>
              </a:solidFill>
            </a:endParaRPr>
          </a:p>
          <a:p>
            <a:pPr marL="457200" lvl="0" indent="-419100" algn="l" rtl="0">
              <a:spcBef>
                <a:spcPts val="0"/>
              </a:spcBef>
              <a:spcAft>
                <a:spcPts val="0"/>
              </a:spcAft>
              <a:buClr>
                <a:schemeClr val="lt1"/>
              </a:buClr>
              <a:buSzPts val="3000"/>
              <a:buChar char="●"/>
            </a:pPr>
            <a:r>
              <a:rPr lang="en" sz="3000" b="1">
                <a:solidFill>
                  <a:schemeClr val="lt1"/>
                </a:solidFill>
              </a:rPr>
              <a:t>अनम्यता</a:t>
            </a:r>
            <a:endParaRPr sz="3000" b="1">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9</Slides>
  <Notes>9</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poorvasingh827@gmail.com</cp:lastModifiedBy>
  <cp:revision>1</cp:revision>
  <dcterms:modified xsi:type="dcterms:W3CDTF">2022-05-24T10:53:13Z</dcterms:modified>
</cp:coreProperties>
</file>