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notesMaster" Target="notesMasters/notesMaster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2d053008aa529d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b2d053008aa529d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c11bc11c1edf69e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c11bc11c1edf69e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ebf4602f8de514f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ebf4602f8de514f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4ebf4602f8de514f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4ebf4602f8de514f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4ebf4602f8de514f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4ebf4602f8de514f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4ebf4602f8de514f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4ebf4602f8de514f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0868eb487f80e26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0868eb487f80e26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6b59482314c63b2f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6b59482314c63b2f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c11bc11c1edf69e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c11bc11c1edf69e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c11bc11c1edf69e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c11bc11c1edf69e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11.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4850" y="641470"/>
            <a:ext cx="5574300" cy="866700"/>
          </a:xfrm>
          <a:prstGeom prst="roundRect">
            <a:avLst>
              <a:gd name="adj" fmla="val 1666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7250" y="793870"/>
            <a:ext cx="5574300" cy="8667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राजनीति विज्ञान</a:t>
            </a:r>
            <a:endParaRPr sz="4800" b="1">
              <a:solidFill>
                <a:schemeClr val="lt1"/>
              </a:solidFill>
            </a:endParaRPr>
          </a:p>
        </p:txBody>
      </p:sp>
      <p:sp>
        <p:nvSpPr>
          <p:cNvPr id="56" name="Google Shape;56;p13"/>
          <p:cNvSpPr/>
          <p:nvPr/>
        </p:nvSpPr>
        <p:spPr>
          <a:xfrm>
            <a:off x="1784850" y="1919075"/>
            <a:ext cx="5574300" cy="972900"/>
          </a:xfrm>
          <a:prstGeom prst="roundRect">
            <a:avLst>
              <a:gd name="adj" fmla="val 16933"/>
            </a:avLst>
          </a:prstGeom>
          <a:solidFill>
            <a:schemeClr val="accent4"/>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7250" y="2074675"/>
            <a:ext cx="5574300" cy="866700"/>
          </a:xfrm>
          <a:prstGeom prst="roundRect">
            <a:avLst>
              <a:gd name="adj" fmla="val 16933"/>
            </a:avLst>
          </a:prstGeom>
          <a:solidFill>
            <a:schemeClr val="accent4"/>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4850" y="3150475"/>
            <a:ext cx="5574300" cy="868500"/>
          </a:xfrm>
          <a:prstGeom prst="roundRect">
            <a:avLst>
              <a:gd name="adj" fmla="val 30367"/>
            </a:avLst>
          </a:prstGeom>
          <a:solidFill>
            <a:schemeClr val="dk1"/>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7250" y="3355477"/>
            <a:ext cx="5574300" cy="866700"/>
          </a:xfrm>
          <a:prstGeom prst="roundRect">
            <a:avLst>
              <a:gd name="adj" fmla="val 30367"/>
            </a:avLst>
          </a:prstGeom>
          <a:solidFill>
            <a:schemeClr val="dk1"/>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मानव अधिकार</a:t>
            </a:r>
            <a:endParaRPr sz="4800" b="1">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206725" y="316150"/>
            <a:ext cx="8632200" cy="4531500"/>
          </a:xfrm>
          <a:prstGeom prst="roundRect">
            <a:avLst>
              <a:gd name="adj" fmla="val 545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359125" y="468550"/>
            <a:ext cx="8632200" cy="4531500"/>
          </a:xfrm>
          <a:prstGeom prst="roundRect">
            <a:avLst>
              <a:gd name="adj" fmla="val 545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5"/>
          <p:cNvSpPr/>
          <p:nvPr/>
        </p:nvSpPr>
        <p:spPr>
          <a:xfrm>
            <a:off x="1772276" y="183481"/>
            <a:ext cx="5501100" cy="6633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मानव अधिकार का अर्थ</a:t>
            </a:r>
            <a:endParaRPr sz="3600" b="1">
              <a:solidFill>
                <a:srgbClr val="FF0000"/>
              </a:solidFill>
            </a:endParaRPr>
          </a:p>
        </p:txBody>
      </p:sp>
      <p:sp>
        <p:nvSpPr>
          <p:cNvPr id="73" name="Google Shape;73;p15"/>
          <p:cNvSpPr txBox="1"/>
          <p:nvPr/>
        </p:nvSpPr>
        <p:spPr>
          <a:xfrm>
            <a:off x="1353775" y="980850"/>
            <a:ext cx="68268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rgbClr val="FF0000"/>
              </a:solidFill>
            </a:endParaRPr>
          </a:p>
        </p:txBody>
      </p:sp>
      <p:sp>
        <p:nvSpPr>
          <p:cNvPr id="74" name="Google Shape;74;p15"/>
          <p:cNvSpPr txBox="1"/>
          <p:nvPr/>
        </p:nvSpPr>
        <p:spPr>
          <a:xfrm>
            <a:off x="914500" y="1105662"/>
            <a:ext cx="7315200" cy="274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मानव अधिकार शब्द हिन्दी का युग्म शब्द है जो दो शब्दो मानव + अधिकार से मिलकर बना है। मानव अधिकारों से आशय मानव के अधिकार से है। मानव अधिकार शब्द को पूर्णत: समझने के पूर्व हमें अधिकार शब्द को समझना होगा - हैराल्ड लास्की के अनुसार, ‘‘अधिकार सामाजिक जीवन की वे परिस्थितियाँ है जिसके बिना आमतौर पर कोई व्यक्ति पूर्ण आत्म-विकास की आशा नहीं कर सकता।’’</a:t>
            </a:r>
            <a:endParaRPr sz="24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p:nvPr/>
        </p:nvSpPr>
        <p:spPr>
          <a:xfrm>
            <a:off x="125"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6"/>
          <p:cNvSpPr/>
          <p:nvPr/>
        </p:nvSpPr>
        <p:spPr>
          <a:xfrm>
            <a:off x="218875" y="320200"/>
            <a:ext cx="8600700" cy="4484700"/>
          </a:xfrm>
          <a:prstGeom prst="roundRect">
            <a:avLst>
              <a:gd name="adj" fmla="val 7412"/>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6"/>
          <p:cNvSpPr/>
          <p:nvPr/>
        </p:nvSpPr>
        <p:spPr>
          <a:xfrm>
            <a:off x="371275" y="472600"/>
            <a:ext cx="8600700" cy="4484700"/>
          </a:xfrm>
          <a:prstGeom prst="roundRect">
            <a:avLst>
              <a:gd name="adj" fmla="val 7412"/>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6"/>
          <p:cNvSpPr/>
          <p:nvPr/>
        </p:nvSpPr>
        <p:spPr>
          <a:xfrm>
            <a:off x="1880075" y="180743"/>
            <a:ext cx="5384100" cy="7470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मानव अधिकार की परिभाषा</a:t>
            </a:r>
            <a:endParaRPr sz="3600" b="1">
              <a:solidFill>
                <a:srgbClr val="FF0000"/>
              </a:solidFill>
            </a:endParaRPr>
          </a:p>
        </p:txBody>
      </p:sp>
      <p:sp>
        <p:nvSpPr>
          <p:cNvPr id="83" name="Google Shape;83;p16"/>
          <p:cNvSpPr txBox="1"/>
          <p:nvPr/>
        </p:nvSpPr>
        <p:spPr>
          <a:xfrm>
            <a:off x="657400" y="1075775"/>
            <a:ext cx="79290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ए.ए. सईद के अनुसार,</a:t>
            </a:r>
            <a:r>
              <a:rPr lang="en" sz="2400" b="1">
                <a:solidFill>
                  <a:schemeClr val="lt1"/>
                </a:solidFill>
              </a:rPr>
              <a:t> ‘‘मानव अधिकारों का सम्बन्ध व्यक्ति की गरिमा से है एवं आत्म-सम्मान का भाव जो व्यक्तिगत पहचान को रेखांकित करता है तथा मानव समाज को आगे बढाता है।’’</a:t>
            </a:r>
            <a:endParaRPr sz="2400" b="1">
              <a:solidFill>
                <a:schemeClr val="lt1"/>
              </a:solidFill>
            </a:endParaRPr>
          </a:p>
          <a:p>
            <a:pPr marL="0" lvl="0" indent="0" algn="l" rtl="0">
              <a:spcBef>
                <a:spcPts val="0"/>
              </a:spcBef>
              <a:spcAft>
                <a:spcPts val="0"/>
              </a:spcAft>
              <a:buNone/>
            </a:pPr>
            <a:r>
              <a:rPr lang="en" sz="2400" b="1">
                <a:solidFill>
                  <a:srgbClr val="FF0000"/>
                </a:solidFill>
              </a:rPr>
              <a:t>डेविड सेलवाई का विचार है कि</a:t>
            </a:r>
            <a:r>
              <a:rPr lang="en" sz="2400" b="1">
                <a:solidFill>
                  <a:schemeClr val="lt1"/>
                </a:solidFill>
              </a:rPr>
              <a:t> ‘‘मानव अधिकार संसार के समस्त व्यक्तियों को प्राप्त है, क्योंकि ये स्वयं में मानवीय है वे पैदा नही किये जा सकते, खरीद या संविदावादी प्रक्रियाओं से मुक्त होते है।’’</a:t>
            </a:r>
            <a:endParaRPr sz="2400" b="1">
              <a:solidFill>
                <a:schemeClr val="lt1"/>
              </a:solidFill>
            </a:endParaRPr>
          </a:p>
          <a:p>
            <a:pPr marL="0" lvl="0" indent="0" algn="l" rtl="0">
              <a:spcBef>
                <a:spcPts val="0"/>
              </a:spcBef>
              <a:spcAft>
                <a:spcPts val="0"/>
              </a:spcAft>
              <a:buNone/>
            </a:pPr>
            <a:r>
              <a:rPr lang="en" sz="2400" b="1">
                <a:solidFill>
                  <a:srgbClr val="FF0000"/>
                </a:solidFill>
              </a:rPr>
              <a:t>डी.डी. बसु का मत है कि</a:t>
            </a:r>
            <a:r>
              <a:rPr lang="en" sz="2400" b="1">
                <a:solidFill>
                  <a:schemeClr val="lt1"/>
                </a:solidFill>
              </a:rPr>
              <a:t> ‘‘मानव अधिकार वे अधिकार है जिन्हें प्रत्येक व्यक्ति को बिना किसी भेदभाव के मानव परिवार का सदस्य होने के कारण राज्य तथा अन्य लोक सेवक के विरूद्ध प्राप्त होने चाहिए।’’</a:t>
            </a: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p:nvPr/>
        </p:nvSpPr>
        <p:spPr>
          <a:xfrm>
            <a:off x="100" y="0"/>
            <a:ext cx="9144000" cy="5230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7"/>
          <p:cNvSpPr/>
          <p:nvPr/>
        </p:nvSpPr>
        <p:spPr>
          <a:xfrm>
            <a:off x="226975" y="389100"/>
            <a:ext cx="8617200" cy="4563900"/>
          </a:xfrm>
          <a:prstGeom prst="roundRect">
            <a:avLst>
              <a:gd name="adj" fmla="val 506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7"/>
          <p:cNvSpPr/>
          <p:nvPr/>
        </p:nvSpPr>
        <p:spPr>
          <a:xfrm>
            <a:off x="379375" y="541500"/>
            <a:ext cx="8617200" cy="4563900"/>
          </a:xfrm>
          <a:prstGeom prst="roundRect">
            <a:avLst>
              <a:gd name="adj" fmla="val 820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7"/>
          <p:cNvSpPr/>
          <p:nvPr/>
        </p:nvSpPr>
        <p:spPr>
          <a:xfrm rot="436">
            <a:off x="2206350" y="149144"/>
            <a:ext cx="4731300" cy="6771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मानव अधिकार के प्रकार</a:t>
            </a:r>
            <a:endParaRPr sz="3600" b="1">
              <a:solidFill>
                <a:srgbClr val="FF0000"/>
              </a:solidFill>
            </a:endParaRPr>
          </a:p>
        </p:txBody>
      </p:sp>
      <p:sp>
        <p:nvSpPr>
          <p:cNvPr id="92" name="Google Shape;92;p17"/>
          <p:cNvSpPr txBox="1"/>
          <p:nvPr/>
        </p:nvSpPr>
        <p:spPr>
          <a:xfrm>
            <a:off x="914400" y="1115605"/>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साधारणत: अधिकारों को दो मुख्य मार्गो में विभाजित किया जाता है - (अ) नैतिक अधिकार, (ब) कानूनी अधिकार। आधुनिक समय में अलग-अलग राजनीतिक व्यवस्थाओं को भिन्न-भिन्न प्रकार के अधिकार प्राप्त होते है। उदारवादी लोकतांत्रिक व्यवस्था में जहाँ नागरिक एवं राजनीतिक अधिकारों को विशिष्ट महत्व प्रदान किया जाता है। मानव अधिकारों को निम्नांकित श्रेणियों में विभक्त अथवा वगीकृत किया जाता है -</a:t>
            </a:r>
            <a:endParaRPr sz="24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p:nvPr/>
        </p:nvSpPr>
        <p:spPr>
          <a:xfrm>
            <a:off x="0" y="0"/>
            <a:ext cx="92253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8"/>
          <p:cNvSpPr/>
          <p:nvPr/>
        </p:nvSpPr>
        <p:spPr>
          <a:xfrm>
            <a:off x="267500" y="340475"/>
            <a:ext cx="8576700" cy="4563900"/>
          </a:xfrm>
          <a:prstGeom prst="roundRect">
            <a:avLst>
              <a:gd name="adj" fmla="val 3730"/>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8"/>
          <p:cNvSpPr/>
          <p:nvPr/>
        </p:nvSpPr>
        <p:spPr>
          <a:xfrm>
            <a:off x="419900" y="492875"/>
            <a:ext cx="8576700" cy="4563900"/>
          </a:xfrm>
          <a:prstGeom prst="roundRect">
            <a:avLst>
              <a:gd name="adj" fmla="val 3730"/>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8"/>
          <p:cNvSpPr txBox="1"/>
          <p:nvPr/>
        </p:nvSpPr>
        <p:spPr>
          <a:xfrm>
            <a:off x="914400" y="757026"/>
            <a:ext cx="77118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 प्राकृतिक अधिकार -</a:t>
            </a:r>
            <a:r>
              <a:rPr lang="en" sz="2400" b="1">
                <a:solidFill>
                  <a:schemeClr val="lt1"/>
                </a:solidFill>
              </a:rPr>
              <a:t> मनुष्य अपने जन्म से ही कुछ अधिकार लेकर उत्पन्न होता है। यह अधिकार उसे प्रकृति से प्राप्त होते है। प्रकृति से प्राप्त होने के कारण ये स्वाभाविक रूप से मानव स्वभाव मे निहित होते है। जैसे जीवित रहने का अधिकार, स्वतंत्रतापूर्वक विचरण करने का अधिकार।</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2. नैतिक अधिकार</a:t>
            </a:r>
            <a:r>
              <a:rPr lang="en" sz="2400" b="1">
                <a:solidFill>
                  <a:schemeClr val="lt1"/>
                </a:solidFill>
              </a:rPr>
              <a:t> नैतिक अधिकारों का स्त्रोत समाज का विवेक है। नैतिक अधिकार वे अधिकार है जिनका सम्बन्ध मानव के नैतिक आचरण से होता है। नैतिक अधिकार राज्य द्वारा सुरक्षित नही होते, अत: इनका मानना व्यक्तिगत इच्छा पर निर्भर होता है। </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9"/>
          <p:cNvSpPr/>
          <p:nvPr/>
        </p:nvSpPr>
        <p:spPr>
          <a:xfrm>
            <a:off x="291825" y="364775"/>
            <a:ext cx="8430600" cy="4446900"/>
          </a:xfrm>
          <a:prstGeom prst="roundRect">
            <a:avLst>
              <a:gd name="adj" fmla="val 583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9"/>
          <p:cNvSpPr/>
          <p:nvPr/>
        </p:nvSpPr>
        <p:spPr>
          <a:xfrm>
            <a:off x="444225" y="517175"/>
            <a:ext cx="8430600" cy="4446900"/>
          </a:xfrm>
          <a:prstGeom prst="roundRect">
            <a:avLst>
              <a:gd name="adj" fmla="val 5833"/>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9"/>
          <p:cNvSpPr txBox="1"/>
          <p:nvPr/>
        </p:nvSpPr>
        <p:spPr>
          <a:xfrm>
            <a:off x="914400" y="776952"/>
            <a:ext cx="7663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3. कानूनी अधिकार -</a:t>
            </a:r>
            <a:r>
              <a:rPr lang="en" sz="2400" b="1">
                <a:solidFill>
                  <a:schemeClr val="lt1"/>
                </a:solidFill>
              </a:rPr>
              <a:t> कानूनी अधिकार वे होते है, जिनकी व्यवस्था राज्य द्वारा कानून के अनुसार की जाती है और जिनका उल्लंघन राज्य द्वारा दण्डनीय होता है। यह अधिकार न्यायालय द्वारा लागू किये जाते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4. नागरिक अधिकार -</a:t>
            </a:r>
            <a:r>
              <a:rPr lang="en" sz="2400" b="1">
                <a:solidFill>
                  <a:schemeClr val="lt1"/>
                </a:solidFill>
              </a:rPr>
              <a:t> नागरिक और राजनीतिक अधिकार वे अधिकार होते है जो मानव को राज्य का सदस्य होने के नाते प्राप्त होते है। इन अधिकारों के माध्यम से व्यक्ति अपने देश के शासन प्रबंध में प्रत्यक्ष या परोक्ष रूप से भाग लेता है। </a:t>
            </a: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0"/>
          <p:cNvSpPr/>
          <p:nvPr/>
        </p:nvSpPr>
        <p:spPr>
          <a:xfrm>
            <a:off x="257050" y="388475"/>
            <a:ext cx="8608200" cy="4442400"/>
          </a:xfrm>
          <a:prstGeom prst="roundRect">
            <a:avLst>
              <a:gd name="adj" fmla="val 654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0"/>
          <p:cNvSpPr/>
          <p:nvPr/>
        </p:nvSpPr>
        <p:spPr>
          <a:xfrm>
            <a:off x="409450" y="540875"/>
            <a:ext cx="8608200" cy="4442400"/>
          </a:xfrm>
          <a:prstGeom prst="roundRect">
            <a:avLst>
              <a:gd name="adj" fmla="val 654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0"/>
          <p:cNvSpPr txBox="1"/>
          <p:nvPr/>
        </p:nvSpPr>
        <p:spPr>
          <a:xfrm>
            <a:off x="914400" y="737100"/>
            <a:ext cx="77913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5. मौलिक अधिकार</a:t>
            </a:r>
            <a:r>
              <a:rPr lang="en" sz="2400" b="1">
                <a:solidFill>
                  <a:schemeClr val="lt1"/>
                </a:solidFill>
              </a:rPr>
              <a:t> आधुनिक समय में प्रत्येक सभ्य राज्य संविधान बनाते समय उसमें मूल अधिकारों का प्रावधान करते है। जनतंत्र में व्यक्ति का महत्व होता है। संविधान में मौलिक अधिकारों का उल्लेख होने से स्वतंत्रता का दायरा स्पष्ट होता है तथा राजनीतिक मतभेदों से इन्हें ऊपर उठा दिया जाता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6. आर्थिक, सामाजिक एवं सांस्कृतिक अधिकार -</a:t>
            </a:r>
            <a:r>
              <a:rPr lang="en" sz="2400" b="1">
                <a:solidFill>
                  <a:schemeClr val="lt1"/>
                </a:solidFill>
              </a:rPr>
              <a:t> मनुष्य एक सामाजिक प्राणी है, वह समाज में सबके साथ मिलकर रहना चाहता है। समाज का भाग होने के कारण वह कई आर्थिक, सामाजिक एवं सांस्कृतिक संस्थाओं का सदस्य भी होता है ओर उनकी गतिविधियों में भाग लेता है।</a:t>
            </a: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1"/>
          <p:cNvSpPr/>
          <p:nvPr/>
        </p:nvSpPr>
        <p:spPr>
          <a:xfrm>
            <a:off x="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1"/>
          <p:cNvSpPr/>
          <p:nvPr/>
        </p:nvSpPr>
        <p:spPr>
          <a:xfrm>
            <a:off x="428325" y="268950"/>
            <a:ext cx="8387100" cy="4492200"/>
          </a:xfrm>
          <a:prstGeom prst="roundRect">
            <a:avLst>
              <a:gd name="adj" fmla="val 5543"/>
            </a:avLst>
          </a:prstGeom>
          <a:solidFill>
            <a:srgbClr val="FFD966"/>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1"/>
          <p:cNvSpPr/>
          <p:nvPr/>
        </p:nvSpPr>
        <p:spPr>
          <a:xfrm>
            <a:off x="580725" y="421350"/>
            <a:ext cx="8387100" cy="4492200"/>
          </a:xfrm>
          <a:prstGeom prst="roundRect">
            <a:avLst>
              <a:gd name="adj" fmla="val 5543"/>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1"/>
          <p:cNvSpPr/>
          <p:nvPr/>
        </p:nvSpPr>
        <p:spPr>
          <a:xfrm>
            <a:off x="2642625" y="109575"/>
            <a:ext cx="4263300" cy="7314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मानव अधिकार के सिद्धांत</a:t>
            </a:r>
            <a:endParaRPr sz="3000" b="1">
              <a:solidFill>
                <a:srgbClr val="FF0000"/>
              </a:solidFill>
            </a:endParaRPr>
          </a:p>
          <a:p>
            <a:pPr marL="0" lvl="0" indent="0" algn="l" rtl="0">
              <a:spcBef>
                <a:spcPts val="0"/>
              </a:spcBef>
              <a:spcAft>
                <a:spcPts val="0"/>
              </a:spcAft>
              <a:buNone/>
            </a:pPr>
            <a:endParaRPr/>
          </a:p>
        </p:txBody>
      </p:sp>
      <p:sp>
        <p:nvSpPr>
          <p:cNvPr id="125" name="Google Shape;125;p21"/>
          <p:cNvSpPr txBox="1"/>
          <p:nvPr/>
        </p:nvSpPr>
        <p:spPr>
          <a:xfrm>
            <a:off x="914400" y="1055851"/>
            <a:ext cx="76020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1.प्राकृतिक अधिकारों का सिद्धांत, </a:t>
            </a:r>
            <a:r>
              <a:rPr lang="en" sz="2400" b="1">
                <a:solidFill>
                  <a:schemeClr val="lt1"/>
                </a:solidFill>
              </a:rPr>
              <a:t>यह अधिकारों के सिद्धांत का सबसे प्राचीन सिद्धांत है और इसका उदय प्राचीन ग्रीक में हुआ था। इस सिद्धांत के अनुसार, अधिकार मनुष्य के स्वभाव से संबंधित है इसलिए स्वत: प्रामाणिक सत्य है।</a:t>
            </a:r>
            <a:endParaRPr sz="2400" b="1">
              <a:solidFill>
                <a:schemeClr val="lt1"/>
              </a:solidFill>
            </a:endParaRPr>
          </a:p>
          <a:p>
            <a:pPr marL="0" lvl="0" indent="0" algn="l" rtl="0">
              <a:spcBef>
                <a:spcPts val="0"/>
              </a:spcBef>
              <a:spcAft>
                <a:spcPts val="0"/>
              </a:spcAft>
              <a:buNone/>
            </a:pPr>
            <a:r>
              <a:rPr lang="en" sz="2400" b="1">
                <a:solidFill>
                  <a:srgbClr val="FF0000"/>
                </a:solidFill>
              </a:rPr>
              <a:t>2.अधिकारों का कानूनी सिद्धांत,</a:t>
            </a:r>
            <a:r>
              <a:rPr lang="en" sz="2400" b="1">
                <a:solidFill>
                  <a:schemeClr val="lt1"/>
                </a:solidFill>
              </a:rPr>
              <a:t> यह सिद्धांत प्राकृतिक अधिकारों के सिद्धांत के प्रतिक्रिया स्वरूप पैदा हुआ। इस सिद्धांत के अनुसार, मानव अधिकार राज्य के कानूनी शक्ति द्वारा ही पैदा किया जा सकता है। थॉमस हॉब्स और बेंथम तथा ऑस्टिन ने इस सिद्धांत को विकसित किया। अधिकार पूरी तरह से उपयोगितावाद पर आधािरत है। </a:t>
            </a:r>
            <a:endParaRPr sz="2400" b="1">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2"/>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2"/>
          <p:cNvSpPr/>
          <p:nvPr/>
        </p:nvSpPr>
        <p:spPr>
          <a:xfrm>
            <a:off x="294500" y="308775"/>
            <a:ext cx="8451000" cy="4522200"/>
          </a:xfrm>
          <a:prstGeom prst="roundRect">
            <a:avLst>
              <a:gd name="adj" fmla="val 6847"/>
            </a:avLst>
          </a:prstGeom>
          <a:solidFill>
            <a:srgbClr val="FFD966"/>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2"/>
          <p:cNvSpPr/>
          <p:nvPr/>
        </p:nvSpPr>
        <p:spPr>
          <a:xfrm>
            <a:off x="446900" y="461200"/>
            <a:ext cx="8451000" cy="4522200"/>
          </a:xfrm>
          <a:prstGeom prst="roundRect">
            <a:avLst>
              <a:gd name="adj" fmla="val 6847"/>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2"/>
          <p:cNvSpPr txBox="1"/>
          <p:nvPr/>
        </p:nvSpPr>
        <p:spPr>
          <a:xfrm>
            <a:off x="914400" y="766982"/>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3.गैर उपयोगितावादी सिद्धांत,</a:t>
            </a:r>
            <a:r>
              <a:rPr lang="en" sz="2400" b="1">
                <a:solidFill>
                  <a:schemeClr val="lt1"/>
                </a:solidFill>
              </a:rPr>
              <a:t>द्वार्वाकिन नाजिक और जॉनराल्स इस सिद्धात के प्रवर्तक है। इस विचार पद्धति के अनुसार व्यक्तिगत एवं सामाजिक अधिकारों के मध्य कोई आपसी विरोध नहीं होना चाहिए, बल्कि एक सम भाव जरूरी है।</a:t>
            </a:r>
            <a:endParaRPr sz="2400" b="1">
              <a:solidFill>
                <a:schemeClr val="lt1"/>
              </a:solidFill>
            </a:endParaRPr>
          </a:p>
          <a:p>
            <a:pPr marL="0" lvl="0" indent="0" algn="l" rtl="0">
              <a:spcBef>
                <a:spcPts val="0"/>
              </a:spcBef>
              <a:spcAft>
                <a:spcPts val="0"/>
              </a:spcAft>
              <a:buNone/>
            </a:pPr>
            <a:r>
              <a:rPr lang="en" sz="2400" b="1">
                <a:solidFill>
                  <a:srgbClr val="FF0000"/>
                </a:solidFill>
              </a:rPr>
              <a:t>4.विधिक यथार्थवादी सिद्धांत, </a:t>
            </a:r>
            <a:r>
              <a:rPr lang="en" sz="2400" b="1">
                <a:solidFill>
                  <a:schemeClr val="lt1"/>
                </a:solidFill>
              </a:rPr>
              <a:t>यह एक समकालीन विचार माला है। यह मूलत: अमेरिका में राष्ट्रपति रूजवेल्ट के ‘न्यू डील पॉलिसी’ के दौरान उद्भुत हुआ था। </a:t>
            </a:r>
            <a:endParaRPr sz="2400" b="1">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23"/>
          <p:cNvPicPr preferRelativeResize="0"/>
          <p:nvPr/>
        </p:nvPicPr>
        <p:blipFill>
          <a:blip r:embed="rId3">
            <a:alphaModFix/>
          </a:blip>
          <a:stretch>
            <a:fillRect/>
          </a:stretch>
        </p:blipFill>
        <p:spPr>
          <a:xfrm>
            <a:off x="14525" y="0"/>
            <a:ext cx="9129474" cy="51435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11</Slides>
  <Notes>11</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2022-05-27T07:41:54Z</dcterms:modified>
</cp:coreProperties>
</file>